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21" r:id="rId4"/>
    <p:sldId id="258" r:id="rId5"/>
    <p:sldId id="259" r:id="rId6"/>
    <p:sldId id="260" r:id="rId7"/>
    <p:sldId id="262" r:id="rId8"/>
    <p:sldId id="325" r:id="rId9"/>
    <p:sldId id="320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24" r:id="rId38"/>
    <p:sldId id="291" r:id="rId39"/>
    <p:sldId id="292" r:id="rId40"/>
    <p:sldId id="293" r:id="rId41"/>
    <p:sldId id="294" r:id="rId42"/>
    <p:sldId id="295" r:id="rId43"/>
    <p:sldId id="296" r:id="rId44"/>
    <p:sldId id="323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7C049E-AA2D-0348-8B9D-3FCC57F90F7F}" v="1" dt="2025-11-18T03:02:07.3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19"/>
    <p:restoredTop sz="94708"/>
  </p:normalViewPr>
  <p:slideViewPr>
    <p:cSldViewPr>
      <p:cViewPr varScale="1">
        <p:scale>
          <a:sx n="104" d="100"/>
          <a:sy n="104" d="100"/>
        </p:scale>
        <p:origin x="1296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B" userId="db9ed596-3ff8-44ed-9ddf-677f7b64b4c6" providerId="ADAL" clId="{EB6FE681-8D19-5C4E-AAB3-6401E0652CD5}"/>
    <pc:docChg chg="undo custSel addSld delSld modSld">
      <pc:chgData name="Fan B" userId="db9ed596-3ff8-44ed-9ddf-677f7b64b4c6" providerId="ADAL" clId="{EB6FE681-8D19-5C4E-AAB3-6401E0652CD5}" dt="2025-11-18T03:02:07.374" v="99"/>
      <pc:docMkLst>
        <pc:docMk/>
      </pc:docMkLst>
      <pc:sldChg chg="add">
        <pc:chgData name="Fan B" userId="db9ed596-3ff8-44ed-9ddf-677f7b64b4c6" providerId="ADAL" clId="{EB6FE681-8D19-5C4E-AAB3-6401E0652CD5}" dt="2025-11-18T03:02:07.374" v="99"/>
        <pc:sldMkLst>
          <pc:docMk/>
          <pc:sldMk cId="1645835033" sldId="320"/>
        </pc:sldMkLst>
      </pc:sldChg>
      <pc:sldChg chg="del">
        <pc:chgData name="Fan B" userId="db9ed596-3ff8-44ed-9ddf-677f7b64b4c6" providerId="ADAL" clId="{EB6FE681-8D19-5C4E-AAB3-6401E0652CD5}" dt="2025-11-18T03:01:59.030" v="98" actId="2696"/>
        <pc:sldMkLst>
          <pc:docMk/>
          <pc:sldMk cId="3998564338" sldId="320"/>
        </pc:sldMkLst>
      </pc:sldChg>
      <pc:sldChg chg="addSp modSp new del mod">
        <pc:chgData name="Fan B" userId="db9ed596-3ff8-44ed-9ddf-677f7b64b4c6" providerId="ADAL" clId="{EB6FE681-8D19-5C4E-AAB3-6401E0652CD5}" dt="2025-11-18T01:36:11.992" v="97" actId="2696"/>
        <pc:sldMkLst>
          <pc:docMk/>
          <pc:sldMk cId="1337947525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BB219-EB66-CD47-87DE-783EF1B6ADA0}" type="datetimeFigureOut">
              <a:t>2025/11/25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DAFEC-4DB5-6D43-8BE9-B52AC03173E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66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AFEC-4DB5-6D43-8BE9-B52AC03173E4}" type="slidenum">
              <a:rPr lang="en-US" altLang="zh-CN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09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AFEC-4DB5-6D43-8BE9-B52AC03173E4}" type="slidenum"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342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DAFEC-4DB5-6D43-8BE9-B52AC03173E4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07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5267" y="475073"/>
            <a:ext cx="4843780" cy="346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1767" y="1218991"/>
            <a:ext cx="8694420" cy="2139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421831" y="7234878"/>
            <a:ext cx="234315" cy="16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wayne/kleinberg-tardos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0" y="1638300"/>
              <a:ext cx="558800" cy="609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0179" y="5573185"/>
            <a:ext cx="3634104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344805" indent="457834">
              <a:lnSpc>
                <a:spcPct val="131100"/>
              </a:lnSpc>
              <a:spcBef>
                <a:spcPts val="100"/>
              </a:spcBef>
            </a:pP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Lecture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0" dirty="0">
                <a:solidFill>
                  <a:srgbClr val="FFFFFF"/>
                </a:solidFill>
                <a:latin typeface="Trebuchet MS"/>
                <a:cs typeface="Trebuchet MS"/>
              </a:rPr>
              <a:t>slides</a:t>
            </a:r>
            <a:r>
              <a:rPr sz="105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05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Kevin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/>
                <a:cs typeface="Trebuchet MS"/>
              </a:rPr>
              <a:t>Wayne </a:t>
            </a: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Copyright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2005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Pearson-Addison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rebuchet MS"/>
                <a:cs typeface="Trebuchet MS"/>
              </a:rPr>
              <a:t>Wesley</a:t>
            </a:r>
            <a:endParaRPr sz="1050">
              <a:latin typeface="Trebuchet MS"/>
              <a:cs typeface="Trebuchet MS"/>
            </a:endParaRPr>
          </a:p>
          <a:p>
            <a:pPr marL="709930">
              <a:lnSpc>
                <a:spcPct val="100000"/>
              </a:lnSpc>
              <a:spcBef>
                <a:spcPts val="390"/>
              </a:spcBef>
            </a:pP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Copyright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2013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Kevin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/>
                <a:cs typeface="Trebuchet MS"/>
              </a:rPr>
              <a:t>Wayne</a:t>
            </a:r>
            <a:endParaRPr sz="1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b="1" spc="145" dirty="0">
                <a:solidFill>
                  <a:srgbClr val="FFFFFF"/>
                </a:solidFill>
                <a:latin typeface="Trebuchet MS"/>
                <a:cs typeface="Trebuchet MS"/>
                <a:hlinkClick r:id="rId5"/>
              </a:rPr>
              <a:t>http://www.cs.princeton.edu/~wayne/kleinberg-</a:t>
            </a:r>
            <a:r>
              <a:rPr sz="800" b="1" spc="135" dirty="0">
                <a:solidFill>
                  <a:srgbClr val="FFFFFF"/>
                </a:solidFill>
                <a:latin typeface="Trebuchet MS"/>
                <a:cs typeface="Trebuchet MS"/>
                <a:hlinkClick r:id="rId5"/>
              </a:rPr>
              <a:t>tardos 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7059" y="1985146"/>
            <a:ext cx="4893945" cy="0"/>
          </a:xfrm>
          <a:custGeom>
            <a:avLst/>
            <a:gdLst/>
            <a:ahLst/>
            <a:cxnLst/>
            <a:rect l="l" t="t" r="r" b="b"/>
            <a:pathLst>
              <a:path w="4893945">
                <a:moveTo>
                  <a:pt x="0" y="0"/>
                </a:moveTo>
                <a:lnTo>
                  <a:pt x="4893381" y="0"/>
                </a:lnTo>
              </a:path>
            </a:pathLst>
          </a:custGeom>
          <a:ln w="143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29088" y="7189404"/>
            <a:ext cx="21291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Last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updated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Sep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8,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2013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6:30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AM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1742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solidFill>
                  <a:srgbClr val="FFFFFF"/>
                </a:solidFill>
                <a:latin typeface="Tahoma"/>
                <a:cs typeface="Tahoma"/>
              </a:rPr>
              <a:t>4.</a:t>
            </a:r>
            <a:r>
              <a:rPr sz="27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700" b="1" cap="small" spc="-95" dirty="0">
                <a:solidFill>
                  <a:srgbClr val="FFFFFF"/>
                </a:solidFill>
                <a:latin typeface="Tahoma"/>
                <a:cs typeface="Tahoma"/>
              </a:rPr>
              <a:t>Greedy</a:t>
            </a:r>
            <a:r>
              <a:rPr sz="2700" b="1" cap="small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cap="small" spc="-100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2700" b="1" cap="small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b="1" cap="small" spc="-630" dirty="0">
                <a:solidFill>
                  <a:srgbClr val="FFFFFF"/>
                </a:solidFill>
                <a:latin typeface="Tahoma"/>
                <a:cs typeface="Tahoma"/>
              </a:rPr>
              <a:t>II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2541" y="2115505"/>
            <a:ext cx="3195955" cy="24098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FFFFFF"/>
                </a:solidFill>
                <a:latin typeface="Verdana"/>
                <a:cs typeface="Verdana"/>
              </a:rPr>
              <a:t>Dijkstra's</a:t>
            </a:r>
            <a:r>
              <a:rPr sz="225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i="1" spc="-95" dirty="0">
                <a:solidFill>
                  <a:srgbClr val="FFFFFF"/>
                </a:solidFill>
                <a:latin typeface="Verdana"/>
                <a:cs typeface="Verdana"/>
              </a:rPr>
              <a:t>algorithm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90" dirty="0">
                <a:solidFill>
                  <a:srgbClr val="FFFFFF"/>
                </a:solidFill>
                <a:latin typeface="Verdana"/>
                <a:cs typeface="Verdana"/>
              </a:rPr>
              <a:t>minimum</a:t>
            </a:r>
            <a:r>
              <a:rPr sz="2250" i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i="1" spc="-200" dirty="0">
                <a:solidFill>
                  <a:srgbClr val="FFFFFF"/>
                </a:solidFill>
                <a:latin typeface="Verdana"/>
                <a:cs typeface="Verdana"/>
              </a:rPr>
              <a:t>spanning</a:t>
            </a:r>
            <a:r>
              <a:rPr sz="225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i="1" spc="-275" dirty="0">
                <a:solidFill>
                  <a:srgbClr val="FFFFFF"/>
                </a:solidFill>
                <a:latin typeface="Verdana"/>
                <a:cs typeface="Verdana"/>
              </a:rPr>
              <a:t>trees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35" dirty="0">
                <a:solidFill>
                  <a:srgbClr val="FFFFFF"/>
                </a:solidFill>
                <a:latin typeface="Verdana"/>
                <a:cs typeface="Verdana"/>
              </a:rPr>
              <a:t>Prim,</a:t>
            </a:r>
            <a:r>
              <a:rPr sz="225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i="1" spc="-210" dirty="0">
                <a:solidFill>
                  <a:srgbClr val="FFFFFF"/>
                </a:solidFill>
                <a:latin typeface="Verdana"/>
                <a:cs typeface="Verdana"/>
              </a:rPr>
              <a:t>Kruskal,</a:t>
            </a:r>
            <a:r>
              <a:rPr sz="2250" i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i="1" spc="-90" dirty="0">
                <a:solidFill>
                  <a:srgbClr val="FFFFFF"/>
                </a:solidFill>
                <a:latin typeface="Verdana"/>
                <a:cs typeface="Verdana"/>
              </a:rPr>
              <a:t>Boruvka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FFFFFF"/>
                </a:solidFill>
                <a:latin typeface="Verdana"/>
                <a:cs typeface="Verdana"/>
              </a:rPr>
              <a:t>single-</a:t>
            </a:r>
            <a:r>
              <a:rPr sz="2250" i="1" spc="-185" dirty="0">
                <a:solidFill>
                  <a:srgbClr val="FFFFFF"/>
                </a:solidFill>
                <a:latin typeface="Verdana"/>
                <a:cs typeface="Verdana"/>
              </a:rPr>
              <a:t>link</a:t>
            </a:r>
            <a:r>
              <a:rPr sz="2250" i="1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i="1" spc="-114" dirty="0">
                <a:solidFill>
                  <a:srgbClr val="FFFFFF"/>
                </a:solidFill>
                <a:latin typeface="Verdana"/>
                <a:cs typeface="Verdana"/>
              </a:rPr>
              <a:t>clustering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80" dirty="0">
                <a:solidFill>
                  <a:srgbClr val="FFFFFF"/>
                </a:solidFill>
                <a:latin typeface="Verdana"/>
                <a:cs typeface="Verdana"/>
              </a:rPr>
              <a:t>min-</a:t>
            </a:r>
            <a:r>
              <a:rPr sz="2250" i="1" spc="-250" dirty="0">
                <a:solidFill>
                  <a:srgbClr val="FFFFFF"/>
                </a:solidFill>
                <a:latin typeface="Verdana"/>
                <a:cs typeface="Verdana"/>
              </a:rPr>
              <a:t>cost</a:t>
            </a:r>
            <a:r>
              <a:rPr sz="2250" i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i="1" spc="-135" dirty="0">
                <a:solidFill>
                  <a:srgbClr val="FFFFFF"/>
                </a:solidFill>
                <a:latin typeface="Verdana"/>
                <a:cs typeface="Verdana"/>
              </a:rPr>
              <a:t>arborescences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467" y="1131247"/>
            <a:ext cx="8597671" cy="33541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5880">
              <a:lnSpc>
                <a:spcPct val="132100"/>
              </a:lnSpc>
              <a:spcBef>
                <a:spcPts val="100"/>
              </a:spcBef>
              <a:tabLst>
                <a:tab pos="490855" algn="l"/>
                <a:tab pos="125857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Invariant.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lang="en-US" altLang="zh-CN" sz="1800" spc="-10" dirty="0">
                <a:latin typeface="Lucida Sans Unicode"/>
                <a:cs typeface="Lucida Sans Unicode"/>
              </a:rPr>
              <a:t>visited</a:t>
            </a:r>
            <a:r>
              <a:rPr lang="zh-CN" altLang="en-US"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shortest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↝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path. </a:t>
            </a:r>
            <a:endParaRPr lang="en-US" sz="1800" spc="-10" dirty="0">
              <a:latin typeface="Lucida Sans Unicode"/>
              <a:cs typeface="Lucida Sans Unicode"/>
            </a:endParaRPr>
          </a:p>
          <a:p>
            <a:pPr marL="63500" marR="55880">
              <a:lnSpc>
                <a:spcPct val="132100"/>
              </a:lnSpc>
              <a:spcBef>
                <a:spcPts val="100"/>
              </a:spcBef>
              <a:tabLst>
                <a:tab pos="490855" algn="l"/>
                <a:tab pos="125857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by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Times New Roman"/>
                <a:cs typeface="Times New Roman"/>
              </a:rPr>
              <a:t>|</a:t>
            </a:r>
            <a:r>
              <a:rPr sz="1800" spc="-140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606060"/>
                </a:solidFill>
                <a:latin typeface="Times New Roman"/>
                <a:cs typeface="Times New Roman"/>
              </a:rPr>
              <a:t>S</a:t>
            </a:r>
            <a:r>
              <a:rPr sz="1800" i="1" spc="-145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06060"/>
                </a:solidFill>
                <a:latin typeface="Times New Roman"/>
                <a:cs typeface="Times New Roman"/>
              </a:rPr>
              <a:t>|</a:t>
            </a:r>
            <a:r>
              <a:rPr sz="1800" spc="10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1800">
              <a:latin typeface="Lucida Sans Unicode"/>
              <a:cs typeface="Lucida Sans Unicode"/>
            </a:endParaRPr>
          </a:p>
          <a:p>
            <a:pPr marL="63500" marR="2611120">
              <a:lnSpc>
                <a:spcPct val="132100"/>
              </a:lnSpc>
              <a:tabLst>
                <a:tab pos="1343660" algn="l"/>
                <a:tab pos="258635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Base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case: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|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1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easy since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{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 </a:t>
            </a:r>
            <a:r>
              <a:rPr sz="1800" dirty="0">
                <a:latin typeface="Times New Roman"/>
                <a:cs typeface="Times New Roman"/>
              </a:rPr>
              <a:t>}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) =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</a:t>
            </a:r>
            <a:r>
              <a:rPr sz="1800" spc="-25" dirty="0">
                <a:latin typeface="Lucida Sans Unicode"/>
                <a:cs typeface="Lucida Sans Unicode"/>
              </a:rPr>
              <a:t>.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Inductive</a:t>
            </a:r>
            <a:r>
              <a:rPr sz="18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hypothesis: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Assume true for </a:t>
            </a:r>
            <a:r>
              <a:rPr sz="1800" spc="-10" dirty="0">
                <a:latin typeface="Times New Roman"/>
                <a:cs typeface="Times New Roman"/>
              </a:rPr>
              <a:t>|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 =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≥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78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next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final</a:t>
            </a:r>
            <a:r>
              <a:rPr sz="1800" spc="-10" dirty="0">
                <a:latin typeface="Lucida Sans Unicode"/>
                <a:cs typeface="Lucida Sans Unicode"/>
              </a:rPr>
              <a:t> edge.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3898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shortest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↝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plus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-1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4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↝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π(</a:t>
            </a:r>
            <a:r>
              <a:rPr sz="1800" i="1" spc="-10" dirty="0">
                <a:latin typeface="Times New Roman"/>
                <a:cs typeface="Times New Roman"/>
              </a:rPr>
              <a:t>v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3898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↝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spc="-5" dirty="0">
                <a:latin typeface="Lucida Sans Unicode"/>
                <a:cs typeface="Lucida Sans Unicode"/>
              </a:rPr>
              <a:t>. 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show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shorter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π(</a:t>
            </a:r>
            <a:r>
              <a:rPr sz="1800" i="1" spc="-10" dirty="0">
                <a:latin typeface="Times New Roman"/>
                <a:cs typeface="Times New Roman"/>
              </a:rPr>
              <a:t>v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spc="5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first edge 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 leaves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,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710" y="4626143"/>
            <a:ext cx="33547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b="1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subpath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x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7505" y="4873342"/>
            <a:ext cx="535559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already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too long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soon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 it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y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51627" y="4169634"/>
            <a:ext cx="2640965" cy="1561465"/>
          </a:xfrm>
          <a:custGeom>
            <a:avLst/>
            <a:gdLst/>
            <a:ahLst/>
            <a:cxnLst/>
            <a:rect l="l" t="t" r="r" b="b"/>
            <a:pathLst>
              <a:path w="2640965" h="1561464">
                <a:moveTo>
                  <a:pt x="1653726" y="0"/>
                </a:moveTo>
                <a:lnTo>
                  <a:pt x="1614775" y="2641"/>
                </a:lnTo>
                <a:lnTo>
                  <a:pt x="1520350" y="10366"/>
                </a:lnTo>
                <a:lnTo>
                  <a:pt x="1404096" y="22876"/>
                </a:lnTo>
                <a:lnTo>
                  <a:pt x="1299654" y="39871"/>
                </a:lnTo>
                <a:lnTo>
                  <a:pt x="1199097" y="51458"/>
                </a:lnTo>
                <a:lnTo>
                  <a:pt x="1147013" y="58774"/>
                </a:lnTo>
                <a:lnTo>
                  <a:pt x="1094655" y="67823"/>
                </a:lnTo>
                <a:lnTo>
                  <a:pt x="1042716" y="79143"/>
                </a:lnTo>
                <a:lnTo>
                  <a:pt x="991893" y="93272"/>
                </a:lnTo>
                <a:lnTo>
                  <a:pt x="942881" y="110748"/>
                </a:lnTo>
                <a:lnTo>
                  <a:pt x="896377" y="132109"/>
                </a:lnTo>
                <a:lnTo>
                  <a:pt x="853076" y="157895"/>
                </a:lnTo>
                <a:lnTo>
                  <a:pt x="774924" y="183413"/>
                </a:lnTo>
                <a:lnTo>
                  <a:pt x="735051" y="195574"/>
                </a:lnTo>
                <a:lnTo>
                  <a:pt x="695178" y="208931"/>
                </a:lnTo>
                <a:lnTo>
                  <a:pt x="656899" y="223286"/>
                </a:lnTo>
                <a:lnTo>
                  <a:pt x="617649" y="237540"/>
                </a:lnTo>
                <a:lnTo>
                  <a:pt x="577353" y="253588"/>
                </a:lnTo>
                <a:lnTo>
                  <a:pt x="537355" y="270833"/>
                </a:lnTo>
                <a:lnTo>
                  <a:pt x="499002" y="288676"/>
                </a:lnTo>
                <a:lnTo>
                  <a:pt x="456338" y="316587"/>
                </a:lnTo>
                <a:lnTo>
                  <a:pt x="420850" y="354067"/>
                </a:lnTo>
                <a:lnTo>
                  <a:pt x="394560" y="376594"/>
                </a:lnTo>
                <a:lnTo>
                  <a:pt x="364830" y="395534"/>
                </a:lnTo>
                <a:lnTo>
                  <a:pt x="333604" y="413278"/>
                </a:lnTo>
                <a:lnTo>
                  <a:pt x="302827" y="432217"/>
                </a:lnTo>
                <a:lnTo>
                  <a:pt x="258929" y="434868"/>
                </a:lnTo>
                <a:lnTo>
                  <a:pt x="213747" y="443322"/>
                </a:lnTo>
                <a:lnTo>
                  <a:pt x="170249" y="458333"/>
                </a:lnTo>
                <a:lnTo>
                  <a:pt x="131402" y="480655"/>
                </a:lnTo>
                <a:lnTo>
                  <a:pt x="100176" y="511039"/>
                </a:lnTo>
                <a:lnTo>
                  <a:pt x="79538" y="550240"/>
                </a:lnTo>
                <a:lnTo>
                  <a:pt x="49741" y="586127"/>
                </a:lnTo>
                <a:lnTo>
                  <a:pt x="27636" y="625613"/>
                </a:lnTo>
                <a:lnTo>
                  <a:pt x="12476" y="668112"/>
                </a:lnTo>
                <a:lnTo>
                  <a:pt x="3513" y="713037"/>
                </a:lnTo>
                <a:lnTo>
                  <a:pt x="0" y="759801"/>
                </a:lnTo>
                <a:lnTo>
                  <a:pt x="1187" y="807815"/>
                </a:lnTo>
                <a:lnTo>
                  <a:pt x="6329" y="856495"/>
                </a:lnTo>
                <a:lnTo>
                  <a:pt x="14678" y="905252"/>
                </a:lnTo>
                <a:lnTo>
                  <a:pt x="25485" y="953499"/>
                </a:lnTo>
                <a:lnTo>
                  <a:pt x="38003" y="1000650"/>
                </a:lnTo>
                <a:lnTo>
                  <a:pt x="51485" y="1046117"/>
                </a:lnTo>
                <a:lnTo>
                  <a:pt x="65183" y="1089314"/>
                </a:lnTo>
                <a:lnTo>
                  <a:pt x="104997" y="1123280"/>
                </a:lnTo>
                <a:lnTo>
                  <a:pt x="147115" y="1153169"/>
                </a:lnTo>
                <a:lnTo>
                  <a:pt x="233655" y="1208872"/>
                </a:lnTo>
                <a:lnTo>
                  <a:pt x="275772" y="1238762"/>
                </a:lnTo>
                <a:lnTo>
                  <a:pt x="315587" y="1272727"/>
                </a:lnTo>
                <a:lnTo>
                  <a:pt x="341230" y="1280752"/>
                </a:lnTo>
                <a:lnTo>
                  <a:pt x="361640" y="1287880"/>
                </a:lnTo>
                <a:lnTo>
                  <a:pt x="381751" y="1297399"/>
                </a:lnTo>
                <a:lnTo>
                  <a:pt x="406497" y="1312600"/>
                </a:lnTo>
                <a:lnTo>
                  <a:pt x="413200" y="1318606"/>
                </a:lnTo>
                <a:lnTo>
                  <a:pt x="419455" y="1325957"/>
                </a:lnTo>
                <a:lnTo>
                  <a:pt x="426009" y="1333010"/>
                </a:lnTo>
                <a:lnTo>
                  <a:pt x="433610" y="1338118"/>
                </a:lnTo>
                <a:lnTo>
                  <a:pt x="455665" y="1346840"/>
                </a:lnTo>
                <a:lnTo>
                  <a:pt x="478468" y="1352871"/>
                </a:lnTo>
                <a:lnTo>
                  <a:pt x="501569" y="1358304"/>
                </a:lnTo>
                <a:lnTo>
                  <a:pt x="524522" y="1365232"/>
                </a:lnTo>
                <a:lnTo>
                  <a:pt x="575419" y="1372832"/>
                </a:lnTo>
                <a:lnTo>
                  <a:pt x="625949" y="1381968"/>
                </a:lnTo>
                <a:lnTo>
                  <a:pt x="675980" y="1392877"/>
                </a:lnTo>
                <a:lnTo>
                  <a:pt x="725381" y="1405793"/>
                </a:lnTo>
                <a:lnTo>
                  <a:pt x="774020" y="1420954"/>
                </a:lnTo>
                <a:lnTo>
                  <a:pt x="821767" y="1438597"/>
                </a:lnTo>
                <a:lnTo>
                  <a:pt x="868490" y="1458956"/>
                </a:lnTo>
                <a:lnTo>
                  <a:pt x="914058" y="1482269"/>
                </a:lnTo>
                <a:lnTo>
                  <a:pt x="958340" y="1508772"/>
                </a:lnTo>
                <a:lnTo>
                  <a:pt x="1013161" y="1521732"/>
                </a:lnTo>
                <a:lnTo>
                  <a:pt x="1061636" y="1532105"/>
                </a:lnTo>
                <a:lnTo>
                  <a:pt x="1105346" y="1540192"/>
                </a:lnTo>
                <a:lnTo>
                  <a:pt x="1145871" y="1546292"/>
                </a:lnTo>
                <a:lnTo>
                  <a:pt x="1184794" y="1550706"/>
                </a:lnTo>
                <a:lnTo>
                  <a:pt x="1223695" y="1553736"/>
                </a:lnTo>
                <a:lnTo>
                  <a:pt x="1264156" y="1555680"/>
                </a:lnTo>
                <a:lnTo>
                  <a:pt x="1307756" y="1556841"/>
                </a:lnTo>
                <a:lnTo>
                  <a:pt x="1628206" y="1561405"/>
                </a:lnTo>
                <a:lnTo>
                  <a:pt x="1672230" y="1560116"/>
                </a:lnTo>
                <a:lnTo>
                  <a:pt x="1883388" y="1560116"/>
                </a:lnTo>
                <a:lnTo>
                  <a:pt x="1938695" y="1557802"/>
                </a:lnTo>
                <a:lnTo>
                  <a:pt x="1992960" y="1553109"/>
                </a:lnTo>
                <a:lnTo>
                  <a:pt x="2045125" y="1545309"/>
                </a:lnTo>
                <a:lnTo>
                  <a:pt x="2094134" y="1533678"/>
                </a:lnTo>
                <a:lnTo>
                  <a:pt x="2138929" y="1517488"/>
                </a:lnTo>
                <a:lnTo>
                  <a:pt x="2178454" y="1496014"/>
                </a:lnTo>
                <a:lnTo>
                  <a:pt x="2219935" y="1476734"/>
                </a:lnTo>
                <a:lnTo>
                  <a:pt x="2261493" y="1446278"/>
                </a:lnTo>
                <a:lnTo>
                  <a:pt x="2299376" y="1408396"/>
                </a:lnTo>
                <a:lnTo>
                  <a:pt x="2329832" y="1366839"/>
                </a:lnTo>
                <a:lnTo>
                  <a:pt x="2349112" y="1325359"/>
                </a:lnTo>
                <a:lnTo>
                  <a:pt x="2372811" y="1302183"/>
                </a:lnTo>
                <a:lnTo>
                  <a:pt x="2382007" y="1289474"/>
                </a:lnTo>
                <a:lnTo>
                  <a:pt x="2387913" y="1268392"/>
                </a:lnTo>
                <a:lnTo>
                  <a:pt x="2401744" y="1220096"/>
                </a:lnTo>
                <a:lnTo>
                  <a:pt x="2430129" y="1187575"/>
                </a:lnTo>
                <a:lnTo>
                  <a:pt x="2450588" y="1153708"/>
                </a:lnTo>
                <a:lnTo>
                  <a:pt x="2466563" y="1117150"/>
                </a:lnTo>
                <a:lnTo>
                  <a:pt x="2481490" y="1076556"/>
                </a:lnTo>
                <a:lnTo>
                  <a:pt x="2512043" y="1044009"/>
                </a:lnTo>
                <a:lnTo>
                  <a:pt x="2541698" y="1008772"/>
                </a:lnTo>
                <a:lnTo>
                  <a:pt x="2567167" y="971143"/>
                </a:lnTo>
                <a:lnTo>
                  <a:pt x="2585160" y="931420"/>
                </a:lnTo>
                <a:lnTo>
                  <a:pt x="2608788" y="889623"/>
                </a:lnTo>
                <a:lnTo>
                  <a:pt x="2625258" y="845844"/>
                </a:lnTo>
                <a:lnTo>
                  <a:pt x="2635485" y="800495"/>
                </a:lnTo>
                <a:lnTo>
                  <a:pt x="2640385" y="753987"/>
                </a:lnTo>
                <a:lnTo>
                  <a:pt x="2640808" y="713037"/>
                </a:lnTo>
                <a:lnTo>
                  <a:pt x="2640874" y="706732"/>
                </a:lnTo>
                <a:lnTo>
                  <a:pt x="2637867" y="659141"/>
                </a:lnTo>
                <a:lnTo>
                  <a:pt x="2632282" y="611624"/>
                </a:lnTo>
                <a:lnTo>
                  <a:pt x="2625033" y="564593"/>
                </a:lnTo>
                <a:lnTo>
                  <a:pt x="2603377" y="526241"/>
                </a:lnTo>
                <a:lnTo>
                  <a:pt x="2586954" y="488636"/>
                </a:lnTo>
                <a:lnTo>
                  <a:pt x="2573223" y="449536"/>
                </a:lnTo>
                <a:lnTo>
                  <a:pt x="2559641" y="406698"/>
                </a:lnTo>
                <a:lnTo>
                  <a:pt x="2534197" y="375722"/>
                </a:lnTo>
                <a:lnTo>
                  <a:pt x="2512791" y="339513"/>
                </a:lnTo>
                <a:lnTo>
                  <a:pt x="2495272" y="300613"/>
                </a:lnTo>
                <a:lnTo>
                  <a:pt x="2481490" y="261562"/>
                </a:lnTo>
                <a:lnTo>
                  <a:pt x="2474338" y="255557"/>
                </a:lnTo>
                <a:lnTo>
                  <a:pt x="2447923" y="226002"/>
                </a:lnTo>
                <a:lnTo>
                  <a:pt x="2442216" y="215510"/>
                </a:lnTo>
                <a:lnTo>
                  <a:pt x="2436209" y="205317"/>
                </a:lnTo>
                <a:lnTo>
                  <a:pt x="2428858" y="196171"/>
                </a:lnTo>
                <a:lnTo>
                  <a:pt x="2412560" y="182117"/>
                </a:lnTo>
                <a:lnTo>
                  <a:pt x="2378170" y="157595"/>
                </a:lnTo>
                <a:lnTo>
                  <a:pt x="2361871" y="143540"/>
                </a:lnTo>
                <a:lnTo>
                  <a:pt x="2319083" y="128413"/>
                </a:lnTo>
                <a:lnTo>
                  <a:pt x="2274350" y="109848"/>
                </a:lnTo>
                <a:lnTo>
                  <a:pt x="2231112" y="88591"/>
                </a:lnTo>
                <a:lnTo>
                  <a:pt x="2192809" y="65391"/>
                </a:lnTo>
                <a:lnTo>
                  <a:pt x="2136962" y="47223"/>
                </a:lnTo>
                <a:lnTo>
                  <a:pt x="2094597" y="34290"/>
                </a:lnTo>
                <a:lnTo>
                  <a:pt x="2027162" y="16547"/>
                </a:lnTo>
                <a:lnTo>
                  <a:pt x="1957216" y="9792"/>
                </a:lnTo>
                <a:lnTo>
                  <a:pt x="1906635" y="7579"/>
                </a:lnTo>
                <a:lnTo>
                  <a:pt x="1653726" y="0"/>
                </a:lnTo>
                <a:close/>
              </a:path>
              <a:path w="2640965" h="1561464">
                <a:moveTo>
                  <a:pt x="1883388" y="1560116"/>
                </a:moveTo>
                <a:lnTo>
                  <a:pt x="1730156" y="1560116"/>
                </a:lnTo>
                <a:lnTo>
                  <a:pt x="1828096" y="1560776"/>
                </a:lnTo>
                <a:lnTo>
                  <a:pt x="1883388" y="1560116"/>
                </a:lnTo>
                <a:close/>
              </a:path>
            </a:pathLst>
          </a:custGeom>
          <a:solidFill>
            <a:srgbClr val="0048A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81737" y="5305449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30" dirty="0">
                <a:latin typeface="Trebuchet MS"/>
                <a:cs typeface="Trebuchet MS"/>
              </a:rPr>
              <a:t>S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17292" y="4937930"/>
            <a:ext cx="1604010" cy="411480"/>
            <a:chOff x="6517292" y="4937930"/>
            <a:chExt cx="1604010" cy="411480"/>
          </a:xfrm>
        </p:grpSpPr>
        <p:sp>
          <p:nvSpPr>
            <p:cNvPr id="8" name="object 8"/>
            <p:cNvSpPr/>
            <p:nvPr/>
          </p:nvSpPr>
          <p:spPr>
            <a:xfrm>
              <a:off x="6633007" y="5091583"/>
              <a:ext cx="1381760" cy="165100"/>
            </a:xfrm>
            <a:custGeom>
              <a:avLst/>
              <a:gdLst/>
              <a:ahLst/>
              <a:cxnLst/>
              <a:rect l="l" t="t" r="r" b="b"/>
              <a:pathLst>
                <a:path w="1381759" h="165100">
                  <a:moveTo>
                    <a:pt x="0" y="0"/>
                  </a:moveTo>
                  <a:lnTo>
                    <a:pt x="32824" y="5781"/>
                  </a:lnTo>
                  <a:lnTo>
                    <a:pt x="76508" y="14204"/>
                  </a:lnTo>
                  <a:lnTo>
                    <a:pt x="128485" y="24369"/>
                  </a:lnTo>
                  <a:lnTo>
                    <a:pt x="186189" y="35379"/>
                  </a:lnTo>
                  <a:lnTo>
                    <a:pt x="247052" y="46338"/>
                  </a:lnTo>
                  <a:lnTo>
                    <a:pt x="308508" y="56347"/>
                  </a:lnTo>
                  <a:lnTo>
                    <a:pt x="367989" y="64509"/>
                  </a:lnTo>
                  <a:lnTo>
                    <a:pt x="422928" y="69927"/>
                  </a:lnTo>
                  <a:lnTo>
                    <a:pt x="474662" y="72177"/>
                  </a:lnTo>
                  <a:lnTo>
                    <a:pt x="526238" y="71904"/>
                  </a:lnTo>
                  <a:lnTo>
                    <a:pt x="577657" y="69810"/>
                  </a:lnTo>
                  <a:lnTo>
                    <a:pt x="628917" y="66597"/>
                  </a:lnTo>
                  <a:lnTo>
                    <a:pt x="680019" y="62968"/>
                  </a:lnTo>
                  <a:lnTo>
                    <a:pt x="730964" y="59625"/>
                  </a:lnTo>
                  <a:lnTo>
                    <a:pt x="781750" y="57271"/>
                  </a:lnTo>
                  <a:lnTo>
                    <a:pt x="832378" y="56608"/>
                  </a:lnTo>
                  <a:lnTo>
                    <a:pt x="883892" y="56419"/>
                  </a:lnTo>
                  <a:lnTo>
                    <a:pt x="936767" y="55515"/>
                  </a:lnTo>
                  <a:lnTo>
                    <a:pt x="990157" y="54637"/>
                  </a:lnTo>
                  <a:lnTo>
                    <a:pt x="1043210" y="54526"/>
                  </a:lnTo>
                  <a:lnTo>
                    <a:pt x="1095079" y="55924"/>
                  </a:lnTo>
                  <a:lnTo>
                    <a:pt x="1144913" y="59573"/>
                  </a:lnTo>
                  <a:lnTo>
                    <a:pt x="1191865" y="66213"/>
                  </a:lnTo>
                  <a:lnTo>
                    <a:pt x="1235085" y="76587"/>
                  </a:lnTo>
                  <a:lnTo>
                    <a:pt x="1304386" y="108053"/>
                  </a:lnTo>
                  <a:lnTo>
                    <a:pt x="1336621" y="129149"/>
                  </a:lnTo>
                  <a:lnTo>
                    <a:pt x="1367031" y="152240"/>
                  </a:lnTo>
                  <a:lnTo>
                    <a:pt x="1381416" y="164775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47410" y="5183428"/>
              <a:ext cx="173990" cy="165735"/>
            </a:xfrm>
            <a:custGeom>
              <a:avLst/>
              <a:gdLst/>
              <a:ahLst/>
              <a:cxnLst/>
              <a:rect l="l" t="t" r="r" b="b"/>
              <a:pathLst>
                <a:path w="173990" h="165735">
                  <a:moveTo>
                    <a:pt x="105265" y="0"/>
                  </a:moveTo>
                  <a:lnTo>
                    <a:pt x="0" y="120797"/>
                  </a:lnTo>
                  <a:lnTo>
                    <a:pt x="173431" y="165665"/>
                  </a:lnTo>
                  <a:lnTo>
                    <a:pt x="1052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101" y="4941740"/>
              <a:ext cx="239071" cy="2479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21102" y="4941740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5" h="248285">
                  <a:moveTo>
                    <a:pt x="204059" y="36314"/>
                  </a:moveTo>
                  <a:lnTo>
                    <a:pt x="230317" y="77329"/>
                  </a:lnTo>
                  <a:lnTo>
                    <a:pt x="239070" y="123986"/>
                  </a:lnTo>
                  <a:lnTo>
                    <a:pt x="230317" y="170642"/>
                  </a:lnTo>
                  <a:lnTo>
                    <a:pt x="204059" y="211657"/>
                  </a:lnTo>
                  <a:lnTo>
                    <a:pt x="164516" y="238893"/>
                  </a:lnTo>
                  <a:lnTo>
                    <a:pt x="119535" y="247972"/>
                  </a:lnTo>
                  <a:lnTo>
                    <a:pt x="74554" y="238893"/>
                  </a:lnTo>
                  <a:lnTo>
                    <a:pt x="35011" y="211657"/>
                  </a:lnTo>
                  <a:lnTo>
                    <a:pt x="8752" y="170642"/>
                  </a:lnTo>
                  <a:lnTo>
                    <a:pt x="0" y="123986"/>
                  </a:lnTo>
                  <a:lnTo>
                    <a:pt x="8752" y="77329"/>
                  </a:lnTo>
                  <a:lnTo>
                    <a:pt x="35011" y="36314"/>
                  </a:lnTo>
                  <a:lnTo>
                    <a:pt x="74554" y="9078"/>
                  </a:lnTo>
                  <a:lnTo>
                    <a:pt x="119535" y="0"/>
                  </a:lnTo>
                  <a:lnTo>
                    <a:pt x="164516" y="9078"/>
                  </a:lnTo>
                  <a:lnTo>
                    <a:pt x="204059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05785" y="4932643"/>
            <a:ext cx="1130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s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99300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8575" algn="l"/>
              </a:tabLst>
            </a:pPr>
            <a:r>
              <a:rPr dirty="0"/>
              <a:t>Dijkstra's</a:t>
            </a:r>
            <a:r>
              <a:rPr spc="25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75" dirty="0"/>
              <a:t>proof</a:t>
            </a:r>
            <a:r>
              <a:rPr spc="95" dirty="0"/>
              <a:t> </a:t>
            </a:r>
            <a:r>
              <a:rPr spc="60" dirty="0"/>
              <a:t>of</a:t>
            </a:r>
            <a:r>
              <a:rPr spc="95" dirty="0"/>
              <a:t> </a:t>
            </a:r>
            <a:r>
              <a:rPr spc="-20" dirty="0"/>
              <a:t>correctness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04455" y="5755615"/>
            <a:ext cx="2256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spc="65" dirty="0">
                <a:latin typeface="Times New Roman"/>
                <a:cs typeface="Times New Roman"/>
              </a:rPr>
              <a:t>(</a:t>
            </a:r>
            <a:r>
              <a:rPr sz="1800" i="1" spc="65" dirty="0">
                <a:latin typeface="Times New Roman"/>
                <a:cs typeface="Times New Roman"/>
              </a:rPr>
              <a:t>P</a:t>
            </a:r>
            <a:r>
              <a:rPr sz="1800" spc="65" dirty="0">
                <a:latin typeface="Times New Roman"/>
                <a:cs typeface="Times New Roman"/>
              </a:rPr>
              <a:t>)</a:t>
            </a:r>
            <a:r>
              <a:rPr sz="1800" spc="4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≥</a:t>
            </a:r>
            <a:r>
              <a:rPr sz="1800" spc="459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ℓ</a:t>
            </a:r>
            <a:r>
              <a:rPr sz="1800" spc="55" dirty="0">
                <a:latin typeface="Times New Roman"/>
                <a:cs typeface="Times New Roman"/>
              </a:rPr>
              <a:t>(</a:t>
            </a:r>
            <a:r>
              <a:rPr sz="1800" i="1" spc="55" dirty="0">
                <a:latin typeface="Times New Roman"/>
                <a:cs typeface="Times New Roman"/>
              </a:rPr>
              <a:t>P</a:t>
            </a:r>
            <a:r>
              <a:rPr sz="1800" b="1" spc="55" dirty="0">
                <a:latin typeface="Times New Roman"/>
                <a:cs typeface="Times New Roman"/>
              </a:rPr>
              <a:t>'</a:t>
            </a:r>
            <a:r>
              <a:rPr sz="1800" spc="55" dirty="0">
                <a:latin typeface="Times New Roman"/>
                <a:cs typeface="Times New Roman"/>
              </a:rPr>
              <a:t>)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spc="65" dirty="0">
                <a:latin typeface="Times New Roman"/>
                <a:cs typeface="Times New Roman"/>
              </a:rPr>
              <a:t>(</a:t>
            </a:r>
            <a:r>
              <a:rPr sz="1800" i="1" spc="65" dirty="0">
                <a:latin typeface="Times New Roman"/>
                <a:cs typeface="Times New Roman"/>
              </a:rPr>
              <a:t>x</a:t>
            </a:r>
            <a:r>
              <a:rPr sz="1800" spc="65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y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8591" y="6448666"/>
            <a:ext cx="941069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91135" marR="5080" indent="-179070">
              <a:lnSpc>
                <a:spcPct val="104299"/>
              </a:lnSpc>
              <a:spcBef>
                <a:spcPts val="40"/>
              </a:spcBef>
            </a:pP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nonnegative lengths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00005" y="6146632"/>
            <a:ext cx="92075" cy="257810"/>
            <a:chOff x="1600005" y="6146632"/>
            <a:chExt cx="92075" cy="257810"/>
          </a:xfrm>
        </p:grpSpPr>
        <p:sp>
          <p:nvSpPr>
            <p:cNvPr id="18" name="object 18"/>
            <p:cNvSpPr/>
            <p:nvPr/>
          </p:nvSpPr>
          <p:spPr>
            <a:xfrm>
              <a:off x="1645563" y="6205762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5" h="189229">
                  <a:moveTo>
                    <a:pt x="0" y="0"/>
                  </a:moveTo>
                  <a:lnTo>
                    <a:pt x="64" y="9537"/>
                  </a:lnTo>
                  <a:lnTo>
                    <a:pt x="1290" y="18884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0005" y="614663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152" y="0"/>
                  </a:moveTo>
                  <a:lnTo>
                    <a:pt x="0" y="91870"/>
                  </a:lnTo>
                  <a:lnTo>
                    <a:pt x="45622" y="68667"/>
                  </a:lnTo>
                  <a:lnTo>
                    <a:pt x="80074" y="68667"/>
                  </a:lnTo>
                  <a:lnTo>
                    <a:pt x="45152" y="0"/>
                  </a:lnTo>
                  <a:close/>
                </a:path>
                <a:path w="92075" h="92075">
                  <a:moveTo>
                    <a:pt x="80074" y="68667"/>
                  </a:moveTo>
                  <a:lnTo>
                    <a:pt x="45622" y="68667"/>
                  </a:lnTo>
                  <a:lnTo>
                    <a:pt x="91556" y="91244"/>
                  </a:lnTo>
                  <a:lnTo>
                    <a:pt x="80074" y="68667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877481" y="5672310"/>
            <a:ext cx="248920" cy="255904"/>
            <a:chOff x="8877481" y="5672310"/>
            <a:chExt cx="248920" cy="255904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1291" y="5676119"/>
              <a:ext cx="240765" cy="2479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881291" y="5676120"/>
              <a:ext cx="241300" cy="248285"/>
            </a:xfrm>
            <a:custGeom>
              <a:avLst/>
              <a:gdLst/>
              <a:ahLst/>
              <a:cxnLst/>
              <a:rect l="l" t="t" r="r" b="b"/>
              <a:pathLst>
                <a:path w="241300" h="248285">
                  <a:moveTo>
                    <a:pt x="205507" y="36314"/>
                  </a:moveTo>
                  <a:lnTo>
                    <a:pt x="231951" y="77329"/>
                  </a:lnTo>
                  <a:lnTo>
                    <a:pt x="240766" y="123986"/>
                  </a:lnTo>
                  <a:lnTo>
                    <a:pt x="231951" y="170642"/>
                  </a:lnTo>
                  <a:lnTo>
                    <a:pt x="205507" y="211657"/>
                  </a:lnTo>
                  <a:lnTo>
                    <a:pt x="165684" y="238893"/>
                  </a:lnTo>
                  <a:lnTo>
                    <a:pt x="120383" y="247972"/>
                  </a:lnTo>
                  <a:lnTo>
                    <a:pt x="75082" y="238893"/>
                  </a:lnTo>
                  <a:lnTo>
                    <a:pt x="35258" y="211657"/>
                  </a:lnTo>
                  <a:lnTo>
                    <a:pt x="8814" y="170642"/>
                  </a:lnTo>
                  <a:lnTo>
                    <a:pt x="0" y="123986"/>
                  </a:lnTo>
                  <a:lnTo>
                    <a:pt x="8814" y="77329"/>
                  </a:lnTo>
                  <a:lnTo>
                    <a:pt x="35258" y="36314"/>
                  </a:lnTo>
                  <a:lnTo>
                    <a:pt x="75082" y="9078"/>
                  </a:lnTo>
                  <a:lnTo>
                    <a:pt x="120383" y="0"/>
                  </a:lnTo>
                  <a:lnTo>
                    <a:pt x="165684" y="9078"/>
                  </a:lnTo>
                  <a:lnTo>
                    <a:pt x="205507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961499" y="5665115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063624" y="5348038"/>
            <a:ext cx="247015" cy="255904"/>
            <a:chOff x="8063624" y="5348038"/>
            <a:chExt cx="247015" cy="255904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7433" y="5351847"/>
              <a:ext cx="239071" cy="2479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067434" y="5351848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5" h="248285">
                  <a:moveTo>
                    <a:pt x="204060" y="36314"/>
                  </a:moveTo>
                  <a:lnTo>
                    <a:pt x="230318" y="77329"/>
                  </a:lnTo>
                  <a:lnTo>
                    <a:pt x="239071" y="123986"/>
                  </a:lnTo>
                  <a:lnTo>
                    <a:pt x="230318" y="170642"/>
                  </a:lnTo>
                  <a:lnTo>
                    <a:pt x="204060" y="211657"/>
                  </a:lnTo>
                  <a:lnTo>
                    <a:pt x="164516" y="238893"/>
                  </a:lnTo>
                  <a:lnTo>
                    <a:pt x="119535" y="247972"/>
                  </a:lnTo>
                  <a:lnTo>
                    <a:pt x="74553" y="238893"/>
                  </a:lnTo>
                  <a:lnTo>
                    <a:pt x="35010" y="211657"/>
                  </a:lnTo>
                  <a:lnTo>
                    <a:pt x="8752" y="170642"/>
                  </a:lnTo>
                  <a:lnTo>
                    <a:pt x="0" y="123986"/>
                  </a:lnTo>
                  <a:lnTo>
                    <a:pt x="8752" y="77329"/>
                  </a:lnTo>
                  <a:lnTo>
                    <a:pt x="35010" y="36314"/>
                  </a:lnTo>
                  <a:lnTo>
                    <a:pt x="74553" y="9078"/>
                  </a:lnTo>
                  <a:lnTo>
                    <a:pt x="119535" y="0"/>
                  </a:lnTo>
                  <a:lnTo>
                    <a:pt x="164516" y="9078"/>
                  </a:lnTo>
                  <a:lnTo>
                    <a:pt x="204060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142672" y="5339571"/>
            <a:ext cx="1320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u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644780" y="4423144"/>
            <a:ext cx="2844165" cy="1336040"/>
            <a:chOff x="6644780" y="4423144"/>
            <a:chExt cx="2844165" cy="1336040"/>
          </a:xfrm>
        </p:grpSpPr>
        <p:sp>
          <p:nvSpPr>
            <p:cNvPr id="29" name="object 29"/>
            <p:cNvSpPr/>
            <p:nvPr/>
          </p:nvSpPr>
          <p:spPr>
            <a:xfrm>
              <a:off x="8306729" y="5514152"/>
              <a:ext cx="443865" cy="177800"/>
            </a:xfrm>
            <a:custGeom>
              <a:avLst/>
              <a:gdLst/>
              <a:ahLst/>
              <a:cxnLst/>
              <a:rect l="l" t="t" r="r" b="b"/>
              <a:pathLst>
                <a:path w="443865" h="177800">
                  <a:moveTo>
                    <a:pt x="0" y="0"/>
                  </a:moveTo>
                  <a:lnTo>
                    <a:pt x="47321" y="18908"/>
                  </a:lnTo>
                  <a:lnTo>
                    <a:pt x="94641" y="37817"/>
                  </a:lnTo>
                  <a:lnTo>
                    <a:pt x="141962" y="56725"/>
                  </a:lnTo>
                  <a:lnTo>
                    <a:pt x="189283" y="75634"/>
                  </a:lnTo>
                  <a:lnTo>
                    <a:pt x="236604" y="94542"/>
                  </a:lnTo>
                  <a:lnTo>
                    <a:pt x="283925" y="113451"/>
                  </a:lnTo>
                  <a:lnTo>
                    <a:pt x="331246" y="132359"/>
                  </a:lnTo>
                  <a:lnTo>
                    <a:pt x="378566" y="151268"/>
                  </a:lnTo>
                  <a:lnTo>
                    <a:pt x="425887" y="170176"/>
                  </a:lnTo>
                  <a:lnTo>
                    <a:pt x="443638" y="177269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02927" y="5609949"/>
              <a:ext cx="179070" cy="149225"/>
            </a:xfrm>
            <a:custGeom>
              <a:avLst/>
              <a:gdLst/>
              <a:ahLst/>
              <a:cxnLst/>
              <a:rect l="l" t="t" r="r" b="b"/>
              <a:pathLst>
                <a:path w="179070" h="149225">
                  <a:moveTo>
                    <a:pt x="59453" y="0"/>
                  </a:moveTo>
                  <a:lnTo>
                    <a:pt x="0" y="148789"/>
                  </a:lnTo>
                  <a:lnTo>
                    <a:pt x="178516" y="133849"/>
                  </a:lnTo>
                  <a:lnTo>
                    <a:pt x="594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52082" y="4552667"/>
              <a:ext cx="1544955" cy="429259"/>
            </a:xfrm>
            <a:custGeom>
              <a:avLst/>
              <a:gdLst/>
              <a:ahLst/>
              <a:cxnLst/>
              <a:rect l="l" t="t" r="r" b="b"/>
              <a:pathLst>
                <a:path w="1544954" h="429260">
                  <a:moveTo>
                    <a:pt x="0" y="429182"/>
                  </a:moveTo>
                  <a:lnTo>
                    <a:pt x="16056" y="396102"/>
                  </a:lnTo>
                  <a:lnTo>
                    <a:pt x="37653" y="348489"/>
                  </a:lnTo>
                  <a:lnTo>
                    <a:pt x="63539" y="292907"/>
                  </a:lnTo>
                  <a:lnTo>
                    <a:pt x="92464" y="235919"/>
                  </a:lnTo>
                  <a:lnTo>
                    <a:pt x="123176" y="184087"/>
                  </a:lnTo>
                  <a:lnTo>
                    <a:pt x="154425" y="143975"/>
                  </a:lnTo>
                  <a:lnTo>
                    <a:pt x="195906" y="107712"/>
                  </a:lnTo>
                  <a:lnTo>
                    <a:pt x="242792" y="77443"/>
                  </a:lnTo>
                  <a:lnTo>
                    <a:pt x="290707" y="55517"/>
                  </a:lnTo>
                  <a:lnTo>
                    <a:pt x="335276" y="44285"/>
                  </a:lnTo>
                  <a:lnTo>
                    <a:pt x="372123" y="46094"/>
                  </a:lnTo>
                  <a:lnTo>
                    <a:pt x="397303" y="68208"/>
                  </a:lnTo>
                  <a:lnTo>
                    <a:pt x="413732" y="109197"/>
                  </a:lnTo>
                  <a:lnTo>
                    <a:pt x="427331" y="158367"/>
                  </a:lnTo>
                  <a:lnTo>
                    <a:pt x="444017" y="205026"/>
                  </a:lnTo>
                  <a:lnTo>
                    <a:pt x="469713" y="238481"/>
                  </a:lnTo>
                  <a:lnTo>
                    <a:pt x="507349" y="259853"/>
                  </a:lnTo>
                  <a:lnTo>
                    <a:pt x="553068" y="276203"/>
                  </a:lnTo>
                  <a:lnTo>
                    <a:pt x="602596" y="285748"/>
                  </a:lnTo>
                  <a:lnTo>
                    <a:pt x="651661" y="286707"/>
                  </a:lnTo>
                  <a:lnTo>
                    <a:pt x="695991" y="277296"/>
                  </a:lnTo>
                  <a:lnTo>
                    <a:pt x="733644" y="252468"/>
                  </a:lnTo>
                  <a:lnTo>
                    <a:pt x="767386" y="213545"/>
                  </a:lnTo>
                  <a:lnTo>
                    <a:pt x="799995" y="168304"/>
                  </a:lnTo>
                  <a:lnTo>
                    <a:pt x="834252" y="124520"/>
                  </a:lnTo>
                  <a:lnTo>
                    <a:pt x="872936" y="89971"/>
                  </a:lnTo>
                  <a:lnTo>
                    <a:pt x="912958" y="64995"/>
                  </a:lnTo>
                  <a:lnTo>
                    <a:pt x="952465" y="44473"/>
                  </a:lnTo>
                  <a:lnTo>
                    <a:pt x="996090" y="28002"/>
                  </a:lnTo>
                  <a:lnTo>
                    <a:pt x="1048467" y="15176"/>
                  </a:lnTo>
                  <a:lnTo>
                    <a:pt x="1114227" y="5591"/>
                  </a:lnTo>
                  <a:lnTo>
                    <a:pt x="1155973" y="2322"/>
                  </a:lnTo>
                  <a:lnTo>
                    <a:pt x="1204831" y="550"/>
                  </a:lnTo>
                  <a:lnTo>
                    <a:pt x="1258838" y="0"/>
                  </a:lnTo>
                  <a:lnTo>
                    <a:pt x="1316032" y="396"/>
                  </a:lnTo>
                  <a:lnTo>
                    <a:pt x="1374452" y="1465"/>
                  </a:lnTo>
                  <a:lnTo>
                    <a:pt x="1432135" y="2931"/>
                  </a:lnTo>
                  <a:lnTo>
                    <a:pt x="1487119" y="4519"/>
                  </a:lnTo>
                  <a:lnTo>
                    <a:pt x="1537441" y="5954"/>
                  </a:lnTo>
                  <a:lnTo>
                    <a:pt x="1544591" y="6082"/>
                  </a:lnTo>
                </a:path>
              </a:pathLst>
            </a:custGeom>
            <a:ln w="14306">
              <a:solidFill>
                <a:srgbClr val="60606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88861" y="4521432"/>
              <a:ext cx="75565" cy="74930"/>
            </a:xfrm>
            <a:custGeom>
              <a:avLst/>
              <a:gdLst/>
              <a:ahLst/>
              <a:cxnLst/>
              <a:rect l="l" t="t" r="r" b="b"/>
              <a:pathLst>
                <a:path w="75565" h="74929">
                  <a:moveTo>
                    <a:pt x="1324" y="0"/>
                  </a:moveTo>
                  <a:lnTo>
                    <a:pt x="0" y="74380"/>
                  </a:lnTo>
                  <a:lnTo>
                    <a:pt x="75041" y="3851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2679" y="4423144"/>
              <a:ext cx="246224" cy="24961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328926" y="4416351"/>
            <a:ext cx="12318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0" dirty="0">
                <a:latin typeface="Lucida Sans Unicode"/>
                <a:cs typeface="Lucida Sans Unicode"/>
              </a:rPr>
              <a:t>y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421281" y="4686253"/>
            <a:ext cx="1295400" cy="1043305"/>
            <a:chOff x="8421281" y="4686253"/>
            <a:chExt cx="1295400" cy="1043305"/>
          </a:xfrm>
        </p:grpSpPr>
        <p:sp>
          <p:nvSpPr>
            <p:cNvPr id="36" name="object 36"/>
            <p:cNvSpPr/>
            <p:nvPr/>
          </p:nvSpPr>
          <p:spPr>
            <a:xfrm>
              <a:off x="8428583" y="4693556"/>
              <a:ext cx="1280795" cy="1005205"/>
            </a:xfrm>
            <a:custGeom>
              <a:avLst/>
              <a:gdLst/>
              <a:ahLst/>
              <a:cxnLst/>
              <a:rect l="l" t="t" r="r" b="b"/>
              <a:pathLst>
                <a:path w="1280795" h="1005204">
                  <a:moveTo>
                    <a:pt x="932545" y="0"/>
                  </a:moveTo>
                  <a:lnTo>
                    <a:pt x="930637" y="21453"/>
                  </a:lnTo>
                  <a:lnTo>
                    <a:pt x="933675" y="52373"/>
                  </a:lnTo>
                  <a:lnTo>
                    <a:pt x="934452" y="88379"/>
                  </a:lnTo>
                  <a:lnTo>
                    <a:pt x="900400" y="158132"/>
                  </a:lnTo>
                  <a:lnTo>
                    <a:pt x="851159" y="183118"/>
                  </a:lnTo>
                  <a:lnTo>
                    <a:pt x="780837" y="196800"/>
                  </a:lnTo>
                  <a:lnTo>
                    <a:pt x="735626" y="201697"/>
                  </a:lnTo>
                  <a:lnTo>
                    <a:pt x="685333" y="205589"/>
                  </a:lnTo>
                  <a:lnTo>
                    <a:pt x="631169" y="208696"/>
                  </a:lnTo>
                  <a:lnTo>
                    <a:pt x="574347" y="211235"/>
                  </a:lnTo>
                  <a:lnTo>
                    <a:pt x="516079" y="213425"/>
                  </a:lnTo>
                  <a:lnTo>
                    <a:pt x="457577" y="215486"/>
                  </a:lnTo>
                  <a:lnTo>
                    <a:pt x="400054" y="217635"/>
                  </a:lnTo>
                  <a:lnTo>
                    <a:pt x="344722" y="220093"/>
                  </a:lnTo>
                  <a:lnTo>
                    <a:pt x="292794" y="223077"/>
                  </a:lnTo>
                  <a:lnTo>
                    <a:pt x="245481" y="226806"/>
                  </a:lnTo>
                  <a:lnTo>
                    <a:pt x="203997" y="231499"/>
                  </a:lnTo>
                  <a:lnTo>
                    <a:pt x="97228" y="258901"/>
                  </a:lnTo>
                  <a:lnTo>
                    <a:pt x="48342" y="285067"/>
                  </a:lnTo>
                  <a:lnTo>
                    <a:pt x="18664" y="313185"/>
                  </a:lnTo>
                  <a:lnTo>
                    <a:pt x="0" y="364540"/>
                  </a:lnTo>
                  <a:lnTo>
                    <a:pt x="10756" y="389708"/>
                  </a:lnTo>
                  <a:lnTo>
                    <a:pt x="42812" y="412015"/>
                  </a:lnTo>
                  <a:lnTo>
                    <a:pt x="95850" y="431779"/>
                  </a:lnTo>
                  <a:lnTo>
                    <a:pt x="169553" y="449317"/>
                  </a:lnTo>
                  <a:lnTo>
                    <a:pt x="251020" y="462759"/>
                  </a:lnTo>
                  <a:lnTo>
                    <a:pt x="300299" y="469430"/>
                  </a:lnTo>
                  <a:lnTo>
                    <a:pt x="353322" y="475876"/>
                  </a:lnTo>
                  <a:lnTo>
                    <a:pt x="408624" y="481956"/>
                  </a:lnTo>
                  <a:lnTo>
                    <a:pt x="464739" y="487528"/>
                  </a:lnTo>
                  <a:lnTo>
                    <a:pt x="520204" y="492448"/>
                  </a:lnTo>
                  <a:lnTo>
                    <a:pt x="573552" y="496575"/>
                  </a:lnTo>
                  <a:lnTo>
                    <a:pt x="623320" y="499766"/>
                  </a:lnTo>
                  <a:lnTo>
                    <a:pt x="668041" y="501879"/>
                  </a:lnTo>
                  <a:lnTo>
                    <a:pt x="725447" y="500218"/>
                  </a:lnTo>
                  <a:lnTo>
                    <a:pt x="778909" y="492951"/>
                  </a:lnTo>
                  <a:lnTo>
                    <a:pt x="829048" y="483193"/>
                  </a:lnTo>
                  <a:lnTo>
                    <a:pt x="876488" y="474058"/>
                  </a:lnTo>
                  <a:lnTo>
                    <a:pt x="921853" y="468660"/>
                  </a:lnTo>
                  <a:lnTo>
                    <a:pt x="965764" y="470113"/>
                  </a:lnTo>
                  <a:lnTo>
                    <a:pt x="1008844" y="481532"/>
                  </a:lnTo>
                  <a:lnTo>
                    <a:pt x="1045881" y="498306"/>
                  </a:lnTo>
                  <a:lnTo>
                    <a:pt x="1088234" y="520774"/>
                  </a:lnTo>
                  <a:lnTo>
                    <a:pt x="1132806" y="547847"/>
                  </a:lnTo>
                  <a:lnTo>
                    <a:pt x="1176499" y="578436"/>
                  </a:lnTo>
                  <a:lnTo>
                    <a:pt x="1216215" y="611454"/>
                  </a:lnTo>
                  <a:lnTo>
                    <a:pt x="1248856" y="645811"/>
                  </a:lnTo>
                  <a:lnTo>
                    <a:pt x="1271325" y="680419"/>
                  </a:lnTo>
                  <a:lnTo>
                    <a:pt x="1280522" y="714191"/>
                  </a:lnTo>
                  <a:lnTo>
                    <a:pt x="1273351" y="746036"/>
                  </a:lnTo>
                  <a:lnTo>
                    <a:pt x="1227733" y="791366"/>
                  </a:lnTo>
                  <a:lnTo>
                    <a:pt x="1190503" y="815574"/>
                  </a:lnTo>
                  <a:lnTo>
                    <a:pt x="1145998" y="840363"/>
                  </a:lnTo>
                  <a:lnTo>
                    <a:pt x="1095974" y="865395"/>
                  </a:lnTo>
                  <a:lnTo>
                    <a:pt x="1042185" y="890333"/>
                  </a:lnTo>
                  <a:lnTo>
                    <a:pt x="986386" y="914841"/>
                  </a:lnTo>
                  <a:lnTo>
                    <a:pt x="930332" y="938583"/>
                  </a:lnTo>
                  <a:lnTo>
                    <a:pt x="875779" y="961221"/>
                  </a:lnTo>
                  <a:lnTo>
                    <a:pt x="824480" y="982418"/>
                  </a:lnTo>
                  <a:lnTo>
                    <a:pt x="778192" y="1001838"/>
                  </a:lnTo>
                  <a:lnTo>
                    <a:pt x="771661" y="1004800"/>
                  </a:lnTo>
                </a:path>
              </a:pathLst>
            </a:custGeom>
            <a:ln w="14306">
              <a:solidFill>
                <a:srgbClr val="60606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139012" y="5661529"/>
              <a:ext cx="83185" cy="67945"/>
            </a:xfrm>
            <a:custGeom>
              <a:avLst/>
              <a:gdLst/>
              <a:ahLst/>
              <a:cxnLst/>
              <a:rect l="l" t="t" r="r" b="b"/>
              <a:pathLst>
                <a:path w="83184" h="67945">
                  <a:moveTo>
                    <a:pt x="52376" y="0"/>
                  </a:moveTo>
                  <a:lnTo>
                    <a:pt x="0" y="64609"/>
                  </a:lnTo>
                  <a:lnTo>
                    <a:pt x="83113" y="67745"/>
                  </a:lnTo>
                  <a:lnTo>
                    <a:pt x="5237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421661" y="4888135"/>
            <a:ext cx="1206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P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18510" y="4279225"/>
            <a:ext cx="1600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P'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288304" y="4451756"/>
            <a:ext cx="958215" cy="255270"/>
            <a:chOff x="8288304" y="4451756"/>
            <a:chExt cx="958215" cy="255270"/>
          </a:xfrm>
        </p:grpSpPr>
        <p:sp>
          <p:nvSpPr>
            <p:cNvPr id="41" name="object 41"/>
            <p:cNvSpPr/>
            <p:nvPr/>
          </p:nvSpPr>
          <p:spPr>
            <a:xfrm>
              <a:off x="8425337" y="4576094"/>
              <a:ext cx="772795" cy="0"/>
            </a:xfrm>
            <a:custGeom>
              <a:avLst/>
              <a:gdLst/>
              <a:ahLst/>
              <a:cxnLst/>
              <a:rect l="l" t="t" r="r" b="b"/>
              <a:pathLst>
                <a:path w="772795">
                  <a:moveTo>
                    <a:pt x="772278" y="0"/>
                  </a:moveTo>
                  <a:lnTo>
                    <a:pt x="765125" y="0"/>
                  </a:lnTo>
                  <a:lnTo>
                    <a:pt x="0" y="0"/>
                  </a:lnTo>
                </a:path>
              </a:pathLst>
            </a:custGeom>
            <a:ln w="14306">
              <a:solidFill>
                <a:srgbClr val="60606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171864" y="453889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0" y="0"/>
                  </a:moveTo>
                  <a:lnTo>
                    <a:pt x="18597" y="37195"/>
                  </a:lnTo>
                  <a:lnTo>
                    <a:pt x="0" y="74391"/>
                  </a:lnTo>
                  <a:lnTo>
                    <a:pt x="74391" y="37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1880" y="4455333"/>
              <a:ext cx="239070" cy="24797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291880" y="4455333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5" h="248285">
                  <a:moveTo>
                    <a:pt x="204060" y="36314"/>
                  </a:moveTo>
                  <a:lnTo>
                    <a:pt x="230318" y="77329"/>
                  </a:lnTo>
                  <a:lnTo>
                    <a:pt x="239070" y="123985"/>
                  </a:lnTo>
                  <a:lnTo>
                    <a:pt x="230318" y="170642"/>
                  </a:lnTo>
                  <a:lnTo>
                    <a:pt x="204060" y="211657"/>
                  </a:lnTo>
                  <a:lnTo>
                    <a:pt x="164516" y="238893"/>
                  </a:lnTo>
                  <a:lnTo>
                    <a:pt x="119535" y="247972"/>
                  </a:lnTo>
                  <a:lnTo>
                    <a:pt x="74553" y="238893"/>
                  </a:lnTo>
                  <a:lnTo>
                    <a:pt x="35010" y="211657"/>
                  </a:lnTo>
                  <a:lnTo>
                    <a:pt x="8752" y="170642"/>
                  </a:lnTo>
                  <a:lnTo>
                    <a:pt x="0" y="123985"/>
                  </a:lnTo>
                  <a:lnTo>
                    <a:pt x="8752" y="77329"/>
                  </a:lnTo>
                  <a:lnTo>
                    <a:pt x="35010" y="36314"/>
                  </a:lnTo>
                  <a:lnTo>
                    <a:pt x="74553" y="9078"/>
                  </a:lnTo>
                  <a:lnTo>
                    <a:pt x="119535" y="0"/>
                  </a:lnTo>
                  <a:lnTo>
                    <a:pt x="164516" y="9078"/>
                  </a:lnTo>
                  <a:lnTo>
                    <a:pt x="204060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367721" y="4444328"/>
            <a:ext cx="130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x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87859" y="6445487"/>
            <a:ext cx="121539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72720" marR="5080" indent="-160655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Dijkstra chose 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v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instead of 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y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032576" y="6146632"/>
            <a:ext cx="92075" cy="240029"/>
            <a:chOff x="6032576" y="6146632"/>
            <a:chExt cx="92075" cy="240029"/>
          </a:xfrm>
        </p:grpSpPr>
        <p:sp>
          <p:nvSpPr>
            <p:cNvPr id="48" name="object 48"/>
            <p:cNvSpPr/>
            <p:nvPr/>
          </p:nvSpPr>
          <p:spPr>
            <a:xfrm>
              <a:off x="6078355" y="6205764"/>
              <a:ext cx="0" cy="180975"/>
            </a:xfrm>
            <a:custGeom>
              <a:avLst/>
              <a:gdLst/>
              <a:ahLst/>
              <a:cxnLst/>
              <a:rect l="l" t="t" r="r" b="b"/>
              <a:pathLst>
                <a:path h="180975">
                  <a:moveTo>
                    <a:pt x="0" y="0"/>
                  </a:moveTo>
                  <a:lnTo>
                    <a:pt x="0" y="9537"/>
                  </a:lnTo>
                  <a:lnTo>
                    <a:pt x="0" y="180759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2576" y="614663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78" y="0"/>
                  </a:moveTo>
                  <a:lnTo>
                    <a:pt x="0" y="91559"/>
                  </a:lnTo>
                  <a:lnTo>
                    <a:pt x="45778" y="68668"/>
                  </a:lnTo>
                  <a:lnTo>
                    <a:pt x="80112" y="68668"/>
                  </a:lnTo>
                  <a:lnTo>
                    <a:pt x="45778" y="0"/>
                  </a:lnTo>
                  <a:close/>
                </a:path>
                <a:path w="92075" h="92075">
                  <a:moveTo>
                    <a:pt x="80112" y="68668"/>
                  </a:moveTo>
                  <a:lnTo>
                    <a:pt x="45778" y="68668"/>
                  </a:lnTo>
                  <a:lnTo>
                    <a:pt x="91558" y="91559"/>
                  </a:lnTo>
                  <a:lnTo>
                    <a:pt x="80112" y="68668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786633" y="6390170"/>
            <a:ext cx="7353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 marR="5080" indent="-121285">
              <a:lnSpc>
                <a:spcPct val="125200"/>
              </a:lnSpc>
              <a:spcBef>
                <a:spcPts val="100"/>
              </a:spcBef>
            </a:pP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definition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of </a:t>
            </a:r>
            <a:r>
              <a:rPr sz="1200" spc="-20" dirty="0">
                <a:solidFill>
                  <a:srgbClr val="8D3124"/>
                </a:solidFill>
                <a:latin typeface="Times New Roman"/>
                <a:cs typeface="Times New Roman"/>
              </a:rPr>
              <a:t>π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(y)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147706" y="6146632"/>
            <a:ext cx="92075" cy="257810"/>
            <a:chOff x="5147706" y="6146632"/>
            <a:chExt cx="92075" cy="257810"/>
          </a:xfrm>
        </p:grpSpPr>
        <p:sp>
          <p:nvSpPr>
            <p:cNvPr id="52" name="object 52"/>
            <p:cNvSpPr/>
            <p:nvPr/>
          </p:nvSpPr>
          <p:spPr>
            <a:xfrm>
              <a:off x="5193264" y="6205762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29">
                  <a:moveTo>
                    <a:pt x="0" y="0"/>
                  </a:moveTo>
                  <a:lnTo>
                    <a:pt x="64" y="9537"/>
                  </a:lnTo>
                  <a:lnTo>
                    <a:pt x="1291" y="18884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147706" y="614663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153" y="0"/>
                  </a:moveTo>
                  <a:lnTo>
                    <a:pt x="0" y="91869"/>
                  </a:lnTo>
                  <a:lnTo>
                    <a:pt x="45623" y="68667"/>
                  </a:lnTo>
                  <a:lnTo>
                    <a:pt x="80076" y="68667"/>
                  </a:lnTo>
                  <a:lnTo>
                    <a:pt x="45153" y="0"/>
                  </a:lnTo>
                  <a:close/>
                </a:path>
                <a:path w="92075" h="92075">
                  <a:moveTo>
                    <a:pt x="80076" y="68667"/>
                  </a:moveTo>
                  <a:lnTo>
                    <a:pt x="45623" y="68667"/>
                  </a:lnTo>
                  <a:lnTo>
                    <a:pt x="91558" y="91244"/>
                  </a:lnTo>
                  <a:lnTo>
                    <a:pt x="80076" y="68667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082461" y="6453752"/>
            <a:ext cx="833119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64769">
              <a:lnSpc>
                <a:spcPct val="104299"/>
              </a:lnSpc>
              <a:spcBef>
                <a:spcPts val="40"/>
              </a:spcBef>
            </a:pP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inductive hypothesis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415502" y="6146632"/>
            <a:ext cx="92075" cy="257810"/>
            <a:chOff x="3415502" y="6146632"/>
            <a:chExt cx="92075" cy="257810"/>
          </a:xfrm>
        </p:grpSpPr>
        <p:sp>
          <p:nvSpPr>
            <p:cNvPr id="56" name="object 56"/>
            <p:cNvSpPr/>
            <p:nvPr/>
          </p:nvSpPr>
          <p:spPr>
            <a:xfrm>
              <a:off x="3461059" y="6205762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29">
                  <a:moveTo>
                    <a:pt x="0" y="0"/>
                  </a:moveTo>
                  <a:lnTo>
                    <a:pt x="65" y="9537"/>
                  </a:lnTo>
                  <a:lnTo>
                    <a:pt x="1291" y="18884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15502" y="614663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153" y="0"/>
                  </a:moveTo>
                  <a:lnTo>
                    <a:pt x="0" y="91869"/>
                  </a:lnTo>
                  <a:lnTo>
                    <a:pt x="45622" y="68667"/>
                  </a:lnTo>
                  <a:lnTo>
                    <a:pt x="80075" y="68667"/>
                  </a:lnTo>
                  <a:lnTo>
                    <a:pt x="45153" y="0"/>
                  </a:lnTo>
                  <a:close/>
                </a:path>
                <a:path w="92075" h="92075">
                  <a:moveTo>
                    <a:pt x="80075" y="68667"/>
                  </a:moveTo>
                  <a:lnTo>
                    <a:pt x="45622" y="68667"/>
                  </a:lnTo>
                  <a:lnTo>
                    <a:pt x="91556" y="91244"/>
                  </a:lnTo>
                  <a:lnTo>
                    <a:pt x="80075" y="68667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405061" y="5749256"/>
            <a:ext cx="33426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880" algn="l"/>
                <a:tab pos="1736725" algn="l"/>
                <a:tab pos="2034539" algn="l"/>
                <a:tab pos="2614295" algn="l"/>
                <a:tab pos="2911475" algn="l"/>
              </a:tabLst>
            </a:pPr>
            <a:r>
              <a:rPr sz="1800" spc="-50" dirty="0">
                <a:latin typeface="Times New Roman"/>
                <a:cs typeface="Times New Roman"/>
              </a:rPr>
              <a:t>≥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) +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spc="65" dirty="0">
                <a:latin typeface="Times New Roman"/>
                <a:cs typeface="Times New Roman"/>
              </a:rPr>
              <a:t>(</a:t>
            </a:r>
            <a:r>
              <a:rPr sz="1800" i="1" spc="65" dirty="0">
                <a:latin typeface="Times New Roman"/>
                <a:cs typeface="Times New Roman"/>
              </a:rPr>
              <a:t>x</a:t>
            </a:r>
            <a:r>
              <a:rPr sz="1800" spc="65" dirty="0">
                <a:latin typeface="Times New Roman"/>
                <a:cs typeface="Times New Roman"/>
              </a:rPr>
              <a:t>,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y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≥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70" dirty="0">
                <a:latin typeface="Times New Roman"/>
                <a:cs typeface="Times New Roman"/>
              </a:rPr>
              <a:t>π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(</a:t>
            </a:r>
            <a:r>
              <a:rPr sz="1800" i="1" spc="-25" dirty="0">
                <a:latin typeface="Times New Roman"/>
                <a:cs typeface="Times New Roman"/>
              </a:rPr>
              <a:t>y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≥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70" dirty="0">
                <a:latin typeface="Times New Roman"/>
                <a:cs typeface="Times New Roman"/>
              </a:rPr>
              <a:t>π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(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59" name="object 59"/>
          <p:cNvSpPr txBox="1"/>
          <p:nvPr/>
        </p:nvSpPr>
        <p:spPr>
          <a:xfrm>
            <a:off x="6868279" y="5796943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43623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8575" algn="l"/>
              </a:tabLst>
            </a:pPr>
            <a:r>
              <a:rPr dirty="0"/>
              <a:t>Dijkstra's</a:t>
            </a:r>
            <a:r>
              <a:rPr spc="25" dirty="0"/>
              <a:t> </a:t>
            </a:r>
            <a:r>
              <a:rPr spc="-10" dirty="0"/>
              <a:t>algorithm:</a:t>
            </a:r>
            <a:r>
              <a:rPr dirty="0"/>
              <a:t>	efficient</a:t>
            </a:r>
            <a:r>
              <a:rPr spc="135" dirty="0"/>
              <a:t> </a:t>
            </a:r>
            <a:r>
              <a:rPr spc="-10" dirty="0"/>
              <a:t>implementation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5241" y="2531337"/>
            <a:ext cx="763841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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spc="229" dirty="0">
                <a:latin typeface="Times New Roman"/>
                <a:cs typeface="Times New Roman"/>
              </a:rPr>
              <a:t>, </a:t>
            </a:r>
            <a:r>
              <a:rPr sz="1800" spc="70" dirty="0">
                <a:latin typeface="Times New Roman"/>
                <a:cs typeface="Times New Roman"/>
              </a:rPr>
              <a:t>π</a:t>
            </a:r>
            <a:r>
              <a:rPr sz="1800" spc="-75" dirty="0">
                <a:latin typeface="Times New Roman"/>
                <a:cs typeface="Times New Roman"/>
              </a:rPr>
              <a:t>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6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decrease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(because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increases).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5117881"/>
            <a:ext cx="851662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270827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Critical</a:t>
            </a:r>
            <a:r>
              <a:rPr sz="18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optimization</a:t>
            </a:r>
            <a:r>
              <a:rPr sz="18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Use a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priority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queue </a:t>
            </a:r>
            <a:r>
              <a:rPr sz="1800" dirty="0">
                <a:latin typeface="Lucida Sans Unicode"/>
                <a:cs typeface="Lucida Sans Unicode"/>
              </a:rPr>
              <a:t>to choose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unexplored </a:t>
            </a:r>
            <a:r>
              <a:rPr sz="1800" spc="-20" dirty="0">
                <a:latin typeface="Lucida Sans Unicode"/>
                <a:cs typeface="Lucida Sans Unicode"/>
              </a:rPr>
              <a:t>node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minimizes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π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v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r>
              <a:rPr sz="1800" spc="-2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267" y="1131247"/>
            <a:ext cx="6956425" cy="1191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270827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Critical</a:t>
            </a:r>
            <a:r>
              <a:rPr sz="18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optimization</a:t>
            </a:r>
            <a:r>
              <a:rPr sz="18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unexplored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explicitly </a:t>
            </a:r>
            <a:r>
              <a:rPr sz="1800" dirty="0">
                <a:latin typeface="Lucida Sans Unicode"/>
                <a:cs typeface="Lucida Sans Unicode"/>
              </a:rPr>
              <a:t>maintain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π(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instead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computing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directly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formula:</a:t>
            </a:r>
            <a:endParaRPr sz="1800">
              <a:latin typeface="Lucida Sans Unicode"/>
              <a:cs typeface="Lucida Sans Unicode"/>
            </a:endParaRPr>
          </a:p>
          <a:p>
            <a:pPr marR="931544" algn="ctr">
              <a:lnSpc>
                <a:spcPct val="100000"/>
              </a:lnSpc>
              <a:spcBef>
                <a:spcPts val="1130"/>
              </a:spcBef>
            </a:pPr>
            <a:r>
              <a:rPr sz="1950" spc="-30" dirty="0">
                <a:latin typeface="Symbol"/>
                <a:cs typeface="Symbol"/>
              </a:rPr>
              <a:t></a:t>
            </a:r>
            <a:r>
              <a:rPr sz="1950" spc="-275" dirty="0">
                <a:latin typeface="Times New Roman"/>
                <a:cs typeface="Times New Roman"/>
              </a:rPr>
              <a:t> </a:t>
            </a:r>
            <a:r>
              <a:rPr sz="1900" spc="70" dirty="0">
                <a:latin typeface="Times New Roman"/>
                <a:cs typeface="Times New Roman"/>
              </a:rPr>
              <a:t>(</a:t>
            </a:r>
            <a:r>
              <a:rPr sz="1900" i="1" spc="70" dirty="0">
                <a:latin typeface="Times New Roman"/>
                <a:cs typeface="Times New Roman"/>
              </a:rPr>
              <a:t>v</a:t>
            </a:r>
            <a:r>
              <a:rPr sz="1900" spc="70" dirty="0">
                <a:latin typeface="Times New Roman"/>
                <a:cs typeface="Times New Roman"/>
              </a:rPr>
              <a:t>)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4297" y="2247490"/>
            <a:ext cx="105727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i="1" dirty="0">
                <a:latin typeface="Times New Roman"/>
                <a:cs typeface="Times New Roman"/>
              </a:rPr>
              <a:t>e</a:t>
            </a:r>
            <a:r>
              <a:rPr sz="1250" i="1" spc="4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</a:t>
            </a:r>
            <a:r>
              <a:rPr sz="1250" spc="10" dirty="0">
                <a:latin typeface="Times New Roman"/>
                <a:cs typeface="Times New Roman"/>
              </a:rPr>
              <a:t> </a:t>
            </a:r>
            <a:r>
              <a:rPr sz="1250" spc="60" dirty="0">
                <a:latin typeface="Times New Roman"/>
                <a:cs typeface="Times New Roman"/>
              </a:rPr>
              <a:t>(</a:t>
            </a:r>
            <a:r>
              <a:rPr sz="1250" i="1" spc="60" dirty="0">
                <a:latin typeface="Times New Roman"/>
                <a:cs typeface="Times New Roman"/>
              </a:rPr>
              <a:t>u</a:t>
            </a:r>
            <a:r>
              <a:rPr sz="1250" spc="60" dirty="0">
                <a:latin typeface="Times New Roman"/>
                <a:cs typeface="Times New Roman"/>
              </a:rPr>
              <a:t>,</a:t>
            </a:r>
            <a:r>
              <a:rPr sz="1250" i="1" spc="60" dirty="0">
                <a:latin typeface="Times New Roman"/>
                <a:cs typeface="Times New Roman"/>
              </a:rPr>
              <a:t>v</a:t>
            </a:r>
            <a:r>
              <a:rPr sz="1250" i="1" spc="-18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)</a:t>
            </a:r>
            <a:r>
              <a:rPr sz="1250" spc="-3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:</a:t>
            </a:r>
            <a:r>
              <a:rPr sz="1250" spc="-15" dirty="0">
                <a:latin typeface="Times New Roman"/>
                <a:cs typeface="Times New Roman"/>
              </a:rPr>
              <a:t> </a:t>
            </a:r>
            <a:r>
              <a:rPr sz="1250" i="1" dirty="0">
                <a:latin typeface="Times New Roman"/>
                <a:cs typeface="Times New Roman"/>
              </a:rPr>
              <a:t>u</a:t>
            </a:r>
            <a:r>
              <a:rPr sz="1250" i="1" spc="-1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</a:t>
            </a:r>
            <a:r>
              <a:rPr sz="1250" spc="-95" dirty="0">
                <a:latin typeface="Times New Roman"/>
                <a:cs typeface="Times New Roman"/>
              </a:rPr>
              <a:t> </a:t>
            </a:r>
            <a:r>
              <a:rPr sz="1250" i="1" spc="-50" dirty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0259" y="2004142"/>
            <a:ext cx="1924685" cy="317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819150" algn="l"/>
              </a:tabLst>
            </a:pPr>
            <a:r>
              <a:rPr sz="1900" spc="-25" dirty="0">
                <a:latin typeface="Times New Roman"/>
                <a:cs typeface="Times New Roman"/>
              </a:rPr>
              <a:t>min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i="1" dirty="0">
                <a:latin typeface="Times New Roman"/>
                <a:cs typeface="Times New Roman"/>
              </a:rPr>
              <a:t>d</a:t>
            </a:r>
            <a:r>
              <a:rPr sz="1900" i="1" spc="-26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i="1" dirty="0">
                <a:latin typeface="Times New Roman"/>
                <a:cs typeface="Times New Roman"/>
              </a:rPr>
              <a:t>u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295" dirty="0">
                <a:latin typeface="Lucida Sans Unicode"/>
                <a:cs typeface="Lucida Sans Unicode"/>
              </a:rPr>
              <a:t>ℓ</a:t>
            </a:r>
            <a:r>
              <a:rPr sz="1900" spc="-380" dirty="0">
                <a:latin typeface="Lucida Sans Unicode"/>
                <a:cs typeface="Lucida Sans Unicode"/>
              </a:rPr>
              <a:t> </a:t>
            </a:r>
            <a:r>
              <a:rPr sz="1875" i="1" baseline="-22222" dirty="0">
                <a:latin typeface="Times New Roman"/>
                <a:cs typeface="Times New Roman"/>
              </a:rPr>
              <a:t>e</a:t>
            </a:r>
            <a:r>
              <a:rPr sz="1875" i="1" spc="660" baseline="-22222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5241" y="2797317"/>
            <a:ext cx="7933690" cy="144018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More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specifically</a:t>
            </a:r>
            <a:r>
              <a:rPr sz="1800" spc="-10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added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-1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Lucida Sans Unicode"/>
                <a:cs typeface="Lucida Sans Unicode"/>
              </a:rPr>
              <a:t>leaving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Lucida Sans Unicode"/>
                <a:cs typeface="Lucida Sans Unicode"/>
              </a:rPr>
              <a:t>. Then, it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suffices to </a:t>
            </a:r>
            <a:r>
              <a:rPr sz="1800" spc="-10" dirty="0">
                <a:latin typeface="Lucida Sans Unicode"/>
                <a:cs typeface="Lucida Sans Unicode"/>
              </a:rPr>
              <a:t>update:</a:t>
            </a:r>
            <a:endParaRPr sz="1800">
              <a:latin typeface="Lucida Sans Unicode"/>
              <a:cs typeface="Lucida Sans Unicode"/>
            </a:endParaRPr>
          </a:p>
          <a:p>
            <a:pPr marL="418465" algn="ctr">
              <a:lnSpc>
                <a:spcPct val="100000"/>
              </a:lnSpc>
              <a:spcBef>
                <a:spcPts val="2120"/>
              </a:spcBef>
            </a:pPr>
            <a:r>
              <a:rPr sz="1800" spc="70" dirty="0">
                <a:latin typeface="Times New Roman"/>
                <a:cs typeface="Times New Roman"/>
              </a:rPr>
              <a:t>π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min { </a:t>
            </a:r>
            <a:r>
              <a:rPr sz="1800" i="1" spc="80" dirty="0">
                <a:latin typeface="Times New Roman"/>
                <a:cs typeface="Times New Roman"/>
              </a:rPr>
              <a:t>π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),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 +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spc="65" dirty="0">
                <a:latin typeface="Times New Roman"/>
                <a:cs typeface="Times New Roman"/>
              </a:rPr>
              <a:t>(</a:t>
            </a:r>
            <a:r>
              <a:rPr sz="1800" i="1" spc="65" dirty="0">
                <a:latin typeface="Times New Roman"/>
                <a:cs typeface="Times New Roman"/>
              </a:rPr>
              <a:t>u</a:t>
            </a:r>
            <a:r>
              <a:rPr sz="1800" spc="65" dirty="0">
                <a:latin typeface="Times New Roman"/>
                <a:cs typeface="Times New Roman"/>
              </a:rPr>
              <a:t>,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 </a:t>
            </a:r>
            <a:r>
              <a:rPr sz="1800" spc="-5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CB1D0F-1A98-5070-40AA-EE6B4DEF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31" y="5536253"/>
            <a:ext cx="36830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43623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8575" algn="l"/>
              </a:tabLst>
            </a:pPr>
            <a:r>
              <a:rPr dirty="0"/>
              <a:t>Dijkstra's</a:t>
            </a:r>
            <a:r>
              <a:rPr spc="25" dirty="0"/>
              <a:t> </a:t>
            </a:r>
            <a:r>
              <a:rPr spc="-10" dirty="0"/>
              <a:t>algorithm:</a:t>
            </a:r>
            <a:r>
              <a:rPr dirty="0"/>
              <a:t>	efficient</a:t>
            </a:r>
            <a:r>
              <a:rPr spc="135" dirty="0"/>
              <a:t> </a:t>
            </a:r>
            <a:r>
              <a:rPr spc="-10" dirty="0"/>
              <a:t>implementation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167" y="1218991"/>
            <a:ext cx="6875780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Implementation.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stores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explored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Priority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queue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stores </a:t>
            </a:r>
            <a:r>
              <a:rPr sz="1800" i="1" spc="80" dirty="0">
                <a:latin typeface="Times New Roman"/>
                <a:cs typeface="Times New Roman"/>
              </a:rPr>
              <a:t>π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5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for each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unexplored 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  <a:tabLst>
                <a:tab pos="137858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Recall: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i="1" spc="80" dirty="0">
                <a:latin typeface="Times New Roman"/>
                <a:cs typeface="Times New Roman"/>
              </a:rPr>
              <a:t>π</a:t>
            </a:r>
            <a:r>
              <a:rPr sz="1800" i="1" spc="-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deleted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priority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queue.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16334" y="2919811"/>
            <a:ext cx="6409690" cy="4377690"/>
            <a:chOff x="1616334" y="2919811"/>
            <a:chExt cx="6409690" cy="4377690"/>
          </a:xfrm>
        </p:grpSpPr>
        <p:sp>
          <p:nvSpPr>
            <p:cNvPr id="6" name="object 6"/>
            <p:cNvSpPr/>
            <p:nvPr/>
          </p:nvSpPr>
          <p:spPr>
            <a:xfrm>
              <a:off x="1616334" y="2919811"/>
              <a:ext cx="6409690" cy="4377690"/>
            </a:xfrm>
            <a:custGeom>
              <a:avLst/>
              <a:gdLst/>
              <a:ahLst/>
              <a:cxnLst/>
              <a:rect l="l" t="t" r="r" b="b"/>
              <a:pathLst>
                <a:path w="6409690" h="4377690">
                  <a:moveTo>
                    <a:pt x="0" y="0"/>
                  </a:moveTo>
                  <a:lnTo>
                    <a:pt x="6409133" y="0"/>
                  </a:lnTo>
                  <a:lnTo>
                    <a:pt x="6409133" y="4377667"/>
                  </a:lnTo>
                  <a:lnTo>
                    <a:pt x="0" y="4377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35694" y="3522537"/>
              <a:ext cx="5765800" cy="0"/>
            </a:xfrm>
            <a:custGeom>
              <a:avLst/>
              <a:gdLst/>
              <a:ahLst/>
              <a:cxnLst/>
              <a:rect l="l" t="t" r="r" b="b"/>
              <a:pathLst>
                <a:path w="5765800">
                  <a:moveTo>
                    <a:pt x="0" y="0"/>
                  </a:moveTo>
                  <a:lnTo>
                    <a:pt x="57653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16334" y="2919811"/>
            <a:ext cx="6409690" cy="437769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505"/>
              </a:spcBef>
            </a:pPr>
            <a:r>
              <a:rPr sz="1800" cap="small" spc="-20" dirty="0">
                <a:solidFill>
                  <a:srgbClr val="003F83"/>
                </a:solidFill>
                <a:latin typeface="Times New Roman"/>
                <a:cs typeface="Times New Roman"/>
              </a:rPr>
              <a:t>Dijkstra</a:t>
            </a:r>
            <a:r>
              <a:rPr sz="1800" cap="small" spc="-7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cap="small" spc="-70" dirty="0">
                <a:latin typeface="Times New Roman"/>
                <a:cs typeface="Times New Roman"/>
              </a:rPr>
              <a:t>(</a:t>
            </a:r>
            <a:r>
              <a:rPr sz="1800" i="1" spc="-70" dirty="0">
                <a:latin typeface="Times New Roman"/>
                <a:cs typeface="Times New Roman"/>
              </a:rPr>
              <a:t>V,</a:t>
            </a:r>
            <a:r>
              <a:rPr sz="1800" i="1" spc="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E,</a:t>
            </a:r>
            <a:r>
              <a:rPr sz="1800" i="1" spc="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cap="small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1820"/>
              </a:spcBef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Create</a:t>
            </a:r>
            <a:r>
              <a:rPr sz="1800" i="1" spc="-4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empty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priority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queue.</a:t>
            </a: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840"/>
              </a:spcBef>
            </a:pPr>
            <a:r>
              <a:rPr sz="180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OR</a:t>
            </a:r>
            <a:r>
              <a:rPr sz="1450" spc="-1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EACH</a:t>
            </a:r>
            <a:r>
              <a:rPr sz="1450" spc="8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≠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3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</a:t>
            </a:r>
            <a:r>
              <a:rPr sz="1800" i="1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∞</a:t>
            </a:r>
            <a:r>
              <a:rPr sz="1800" dirty="0">
                <a:latin typeface="Times New Roman"/>
                <a:cs typeface="Times New Roman"/>
              </a:rPr>
              <a:t>;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</a:t>
            </a:r>
            <a:r>
              <a:rPr sz="1800" i="1" spc="434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</a:t>
            </a:r>
            <a:r>
              <a:rPr sz="1800" i="1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19075" marR="672465">
              <a:lnSpc>
                <a:spcPct val="139100"/>
              </a:lnSpc>
            </a:pPr>
            <a:r>
              <a:rPr sz="180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OR</a:t>
            </a:r>
            <a:r>
              <a:rPr sz="1450" spc="-1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EACH</a:t>
            </a:r>
            <a:r>
              <a:rPr sz="1450" spc="7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insert</a:t>
            </a:r>
            <a:r>
              <a:rPr sz="1800" i="1" spc="-1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key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priority</a:t>
            </a:r>
            <a:r>
              <a:rPr sz="1800" spc="-10" dirty="0">
                <a:latin typeface="Times New Roman"/>
                <a:cs typeface="Times New Roman"/>
              </a:rPr>
              <a:t> queue. </a:t>
            </a:r>
            <a:r>
              <a:rPr sz="1800" dirty="0">
                <a:solidFill>
                  <a:srgbClr val="003F83"/>
                </a:solidFill>
                <a:latin typeface="Times New Roman"/>
                <a:cs typeface="Times New Roman"/>
              </a:rPr>
              <a:t>W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HILE</a:t>
            </a:r>
            <a:r>
              <a:rPr sz="1450" spc="7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priority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is</a:t>
            </a:r>
            <a:r>
              <a:rPr sz="1800" i="1" spc="-1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not</a:t>
            </a:r>
            <a:r>
              <a:rPr sz="1800" i="1" spc="-1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8D3124"/>
                </a:solidFill>
                <a:latin typeface="Times New Roman"/>
                <a:cs typeface="Times New Roman"/>
              </a:rPr>
              <a:t>empty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476250" marR="2527935">
              <a:lnSpc>
                <a:spcPct val="139100"/>
              </a:lnSpc>
            </a:pPr>
            <a:r>
              <a:rPr sz="1800" i="1" dirty="0">
                <a:latin typeface="Times New Roman"/>
                <a:cs typeface="Times New Roman"/>
              </a:rPr>
              <a:t>u ← </a:t>
            </a:r>
            <a:r>
              <a:rPr sz="1800" i="1" spc="-10" dirty="0">
                <a:solidFill>
                  <a:srgbClr val="8D3124"/>
                </a:solidFill>
                <a:latin typeface="Times New Roman"/>
                <a:cs typeface="Times New Roman"/>
              </a:rPr>
              <a:t>delete-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min </a:t>
            </a:r>
            <a:r>
              <a:rPr sz="1800" dirty="0">
                <a:latin typeface="Times New Roman"/>
                <a:cs typeface="Times New Roman"/>
              </a:rPr>
              <a:t>from priority </a:t>
            </a:r>
            <a:r>
              <a:rPr sz="1800" spc="-10" dirty="0">
                <a:latin typeface="Times New Roman"/>
                <a:cs typeface="Times New Roman"/>
              </a:rPr>
              <a:t>queue. </a:t>
            </a:r>
            <a:r>
              <a:rPr sz="180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OR</a:t>
            </a:r>
            <a:r>
              <a:rPr sz="1450" spc="-2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EACH</a:t>
            </a:r>
            <a:r>
              <a:rPr sz="1450" spc="7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edge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4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leaving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u</a:t>
            </a:r>
            <a:r>
              <a:rPr sz="1800" spc="-25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734060">
              <a:lnSpc>
                <a:spcPct val="100000"/>
              </a:lnSpc>
              <a:spcBef>
                <a:spcPts val="844"/>
              </a:spcBef>
            </a:pPr>
            <a:r>
              <a:rPr sz="1800" dirty="0">
                <a:solidFill>
                  <a:srgbClr val="003F83"/>
                </a:solidFill>
                <a:latin typeface="Times New Roman"/>
                <a:cs typeface="Times New Roman"/>
              </a:rPr>
              <a:t>I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450" spc="44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spc="65" dirty="0">
                <a:latin typeface="Times New Roman"/>
                <a:cs typeface="Times New Roman"/>
              </a:rPr>
              <a:t>(</a:t>
            </a:r>
            <a:r>
              <a:rPr sz="1800" i="1" spc="65" dirty="0">
                <a:latin typeface="Times New Roman"/>
                <a:cs typeface="Times New Roman"/>
              </a:rPr>
              <a:t>u</a:t>
            </a:r>
            <a:r>
              <a:rPr sz="1800" spc="65" dirty="0">
                <a:latin typeface="Times New Roman"/>
                <a:cs typeface="Times New Roman"/>
              </a:rPr>
              <a:t>,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991869">
              <a:lnSpc>
                <a:spcPct val="100000"/>
              </a:lnSpc>
              <a:spcBef>
                <a:spcPts val="845"/>
              </a:spcBef>
            </a:pPr>
            <a:r>
              <a:rPr sz="1800" i="1" spc="-20" dirty="0">
                <a:solidFill>
                  <a:srgbClr val="8D3124"/>
                </a:solidFill>
                <a:latin typeface="Times New Roman"/>
                <a:cs typeface="Times New Roman"/>
              </a:rPr>
              <a:t>decrease-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key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45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spc="65" dirty="0">
                <a:latin typeface="Times New Roman"/>
                <a:cs typeface="Times New Roman"/>
              </a:rPr>
              <a:t>(</a:t>
            </a:r>
            <a:r>
              <a:rPr sz="1800" i="1" spc="65" dirty="0">
                <a:latin typeface="Times New Roman"/>
                <a:cs typeface="Times New Roman"/>
              </a:rPr>
              <a:t>u</a:t>
            </a:r>
            <a:r>
              <a:rPr sz="1800" spc="65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 in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priority </a:t>
            </a:r>
            <a:r>
              <a:rPr sz="1800" spc="-10" dirty="0">
                <a:latin typeface="Times New Roman"/>
                <a:cs typeface="Times New Roman"/>
              </a:rPr>
              <a:t>queue.</a:t>
            </a:r>
            <a:endParaRPr sz="1800">
              <a:latin typeface="Times New Roman"/>
              <a:cs typeface="Times New Roman"/>
            </a:endParaRPr>
          </a:p>
          <a:p>
            <a:pPr marL="991869">
              <a:lnSpc>
                <a:spcPct val="100000"/>
              </a:lnSpc>
              <a:spcBef>
                <a:spcPts val="840"/>
              </a:spcBef>
            </a:pP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 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spc="65" dirty="0">
                <a:latin typeface="Times New Roman"/>
                <a:cs typeface="Times New Roman"/>
              </a:rPr>
              <a:t>(</a:t>
            </a:r>
            <a:r>
              <a:rPr sz="1800" i="1" spc="65" dirty="0">
                <a:latin typeface="Times New Roman"/>
                <a:cs typeface="Times New Roman"/>
              </a:rPr>
              <a:t>u</a:t>
            </a:r>
            <a:r>
              <a:rPr sz="1800" spc="65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35694" y="7079988"/>
            <a:ext cx="5765800" cy="0"/>
          </a:xfrm>
          <a:custGeom>
            <a:avLst/>
            <a:gdLst/>
            <a:ahLst/>
            <a:cxnLst/>
            <a:rect l="l" t="t" r="r" b="b"/>
            <a:pathLst>
              <a:path w="5765800">
                <a:moveTo>
                  <a:pt x="0" y="0"/>
                </a:moveTo>
                <a:lnTo>
                  <a:pt x="57653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467" y="1218991"/>
            <a:ext cx="8009255" cy="247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Dijkstra's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</a:t>
            </a:r>
            <a:r>
              <a:rPr sz="180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and</a:t>
            </a:r>
            <a:r>
              <a:rPr sz="180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proof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extend</a:t>
            </a:r>
            <a:r>
              <a:rPr sz="180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to</a:t>
            </a:r>
            <a:r>
              <a:rPr sz="180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several</a:t>
            </a:r>
            <a:r>
              <a:rPr sz="180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related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problems: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960"/>
              </a:lnSpc>
              <a:tabLst>
                <a:tab pos="472059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Shortest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undirected</a:t>
            </a:r>
            <a:r>
              <a:rPr sz="1800" spc="-10" dirty="0">
                <a:latin typeface="Lucida Sans Unicode"/>
                <a:cs typeface="Lucida Sans Unicode"/>
              </a:rPr>
              <a:t> graphs: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≤</a:t>
            </a:r>
            <a:r>
              <a:rPr sz="1800" spc="45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 +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spc="65" dirty="0">
                <a:latin typeface="Times New Roman"/>
                <a:cs typeface="Times New Roman"/>
              </a:rPr>
              <a:t>(</a:t>
            </a:r>
            <a:r>
              <a:rPr sz="1800" i="1" spc="65" dirty="0">
                <a:latin typeface="Times New Roman"/>
                <a:cs typeface="Times New Roman"/>
              </a:rPr>
              <a:t>u</a:t>
            </a:r>
            <a:r>
              <a:rPr sz="1800" spc="65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  <a:tabLst>
                <a:tab pos="3516629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Maximum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capacity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paths: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≥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min {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80" dirty="0">
                <a:latin typeface="Times New Roman"/>
                <a:cs typeface="Times New Roman"/>
              </a:rPr>
              <a:t>π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),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u,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 </a:t>
            </a:r>
            <a:r>
              <a:rPr sz="1800" spc="-25" dirty="0">
                <a:latin typeface="Times New Roman"/>
                <a:cs typeface="Times New Roman"/>
              </a:rPr>
              <a:t>}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  <a:tabLst>
                <a:tab pos="3634104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Maximum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reliability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paths: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≥</a:t>
            </a:r>
            <a:r>
              <a:rPr sz="1800" spc="47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225" dirty="0">
                <a:latin typeface="Symbol"/>
                <a:cs typeface="Symbol"/>
              </a:rPr>
              <a:t>𐄂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γ(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50" dirty="0">
                <a:latin typeface="Lucida Sans Unicode"/>
                <a:cs typeface="Lucida Sans Unicode"/>
              </a:rPr>
              <a:t>…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284353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Key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algebraic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 structure.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Closed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semiring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(tropical,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bottleneck,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Viterbi).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281276" y="5018039"/>
            <a:ext cx="5625465" cy="2164715"/>
            <a:chOff x="1281276" y="5018039"/>
            <a:chExt cx="5625465" cy="2164715"/>
          </a:xfrm>
        </p:grpSpPr>
        <p:sp>
          <p:nvSpPr>
            <p:cNvPr id="5" name="object 5"/>
            <p:cNvSpPr/>
            <p:nvPr/>
          </p:nvSpPr>
          <p:spPr>
            <a:xfrm>
              <a:off x="1281276" y="5018039"/>
              <a:ext cx="3563620" cy="2164715"/>
            </a:xfrm>
            <a:custGeom>
              <a:avLst/>
              <a:gdLst/>
              <a:ahLst/>
              <a:cxnLst/>
              <a:rect l="l" t="t" r="r" b="b"/>
              <a:pathLst>
                <a:path w="3563620" h="2164715">
                  <a:moveTo>
                    <a:pt x="2231042" y="0"/>
                  </a:moveTo>
                  <a:lnTo>
                    <a:pt x="2178491" y="3661"/>
                  </a:lnTo>
                  <a:lnTo>
                    <a:pt x="2050946" y="14386"/>
                  </a:lnTo>
                  <a:lnTo>
                    <a:pt x="1894252" y="31709"/>
                  </a:lnTo>
                  <a:lnTo>
                    <a:pt x="1753343" y="55266"/>
                  </a:lnTo>
                  <a:lnTo>
                    <a:pt x="1612305" y="72038"/>
                  </a:lnTo>
                  <a:lnTo>
                    <a:pt x="1563690" y="78941"/>
                  </a:lnTo>
                  <a:lnTo>
                    <a:pt x="1514793" y="86912"/>
                  </a:lnTo>
                  <a:lnTo>
                    <a:pt x="1465926" y="96200"/>
                  </a:lnTo>
                  <a:lnTo>
                    <a:pt x="1417399" y="107051"/>
                  </a:lnTo>
                  <a:lnTo>
                    <a:pt x="1369525" y="119713"/>
                  </a:lnTo>
                  <a:lnTo>
                    <a:pt x="1322614" y="134435"/>
                  </a:lnTo>
                  <a:lnTo>
                    <a:pt x="1276979" y="151462"/>
                  </a:lnTo>
                  <a:lnTo>
                    <a:pt x="1232930" y="171043"/>
                  </a:lnTo>
                  <a:lnTo>
                    <a:pt x="1190779" y="193426"/>
                  </a:lnTo>
                  <a:lnTo>
                    <a:pt x="1150838" y="218857"/>
                  </a:lnTo>
                  <a:lnTo>
                    <a:pt x="1045400" y="254228"/>
                  </a:lnTo>
                  <a:lnTo>
                    <a:pt x="991605" y="271084"/>
                  </a:lnTo>
                  <a:lnTo>
                    <a:pt x="937811" y="289599"/>
                  </a:lnTo>
                  <a:lnTo>
                    <a:pt x="886168" y="309495"/>
                  </a:lnTo>
                  <a:lnTo>
                    <a:pt x="843975" y="325076"/>
                  </a:lnTo>
                  <a:lnTo>
                    <a:pt x="800646" y="342355"/>
                  </a:lnTo>
                  <a:lnTo>
                    <a:pt x="757111" y="360907"/>
                  </a:lnTo>
                  <a:lnTo>
                    <a:pt x="714299" y="380308"/>
                  </a:lnTo>
                  <a:lnTo>
                    <a:pt x="673139" y="400133"/>
                  </a:lnTo>
                  <a:lnTo>
                    <a:pt x="639719" y="419269"/>
                  </a:lnTo>
                  <a:lnTo>
                    <a:pt x="593859" y="461686"/>
                  </a:lnTo>
                  <a:lnTo>
                    <a:pt x="567701" y="490771"/>
                  </a:lnTo>
                  <a:lnTo>
                    <a:pt x="532230" y="521997"/>
                  </a:lnTo>
                  <a:lnTo>
                    <a:pt x="492119" y="548249"/>
                  </a:lnTo>
                  <a:lnTo>
                    <a:pt x="449991" y="572843"/>
                  </a:lnTo>
                  <a:lnTo>
                    <a:pt x="408468" y="599094"/>
                  </a:lnTo>
                  <a:lnTo>
                    <a:pt x="364369" y="601136"/>
                  </a:lnTo>
                  <a:lnTo>
                    <a:pt x="318731" y="607557"/>
                  </a:lnTo>
                  <a:lnTo>
                    <a:pt x="273245" y="618796"/>
                  </a:lnTo>
                  <a:lnTo>
                    <a:pt x="229599" y="635294"/>
                  </a:lnTo>
                  <a:lnTo>
                    <a:pt x="189484" y="657492"/>
                  </a:lnTo>
                  <a:lnTo>
                    <a:pt x="154589" y="685829"/>
                  </a:lnTo>
                  <a:lnTo>
                    <a:pt x="126603" y="720747"/>
                  </a:lnTo>
                  <a:lnTo>
                    <a:pt x="107216" y="762685"/>
                  </a:lnTo>
                  <a:lnTo>
                    <a:pt x="77716" y="797244"/>
                  </a:lnTo>
                  <a:lnTo>
                    <a:pt x="53536" y="834407"/>
                  </a:lnTo>
                  <a:lnTo>
                    <a:pt x="34320" y="873890"/>
                  </a:lnTo>
                  <a:lnTo>
                    <a:pt x="19713" y="915405"/>
                  </a:lnTo>
                  <a:lnTo>
                    <a:pt x="9360" y="958668"/>
                  </a:lnTo>
                  <a:lnTo>
                    <a:pt x="2907" y="1003391"/>
                  </a:lnTo>
                  <a:lnTo>
                    <a:pt x="0" y="1049288"/>
                  </a:lnTo>
                  <a:lnTo>
                    <a:pt x="282" y="1096074"/>
                  </a:lnTo>
                  <a:lnTo>
                    <a:pt x="3400" y="1143461"/>
                  </a:lnTo>
                  <a:lnTo>
                    <a:pt x="8999" y="1191165"/>
                  </a:lnTo>
                  <a:lnTo>
                    <a:pt x="16723" y="1238898"/>
                  </a:lnTo>
                  <a:lnTo>
                    <a:pt x="26219" y="1286375"/>
                  </a:lnTo>
                  <a:lnTo>
                    <a:pt x="37131" y="1333309"/>
                  </a:lnTo>
                  <a:lnTo>
                    <a:pt x="49105" y="1379414"/>
                  </a:lnTo>
                  <a:lnTo>
                    <a:pt x="61786" y="1424405"/>
                  </a:lnTo>
                  <a:lnTo>
                    <a:pt x="74819" y="1467994"/>
                  </a:lnTo>
                  <a:lnTo>
                    <a:pt x="87849" y="1509896"/>
                  </a:lnTo>
                  <a:lnTo>
                    <a:pt x="127784" y="1545845"/>
                  </a:lnTo>
                  <a:lnTo>
                    <a:pt x="169685" y="1578219"/>
                  </a:lnTo>
                  <a:lnTo>
                    <a:pt x="212898" y="1608210"/>
                  </a:lnTo>
                  <a:lnTo>
                    <a:pt x="300634" y="1665809"/>
                  </a:lnTo>
                  <a:lnTo>
                    <a:pt x="343846" y="1695800"/>
                  </a:lnTo>
                  <a:lnTo>
                    <a:pt x="385748" y="1728174"/>
                  </a:lnTo>
                  <a:lnTo>
                    <a:pt x="425682" y="1764124"/>
                  </a:lnTo>
                  <a:lnTo>
                    <a:pt x="460279" y="1775246"/>
                  </a:lnTo>
                  <a:lnTo>
                    <a:pt x="514948" y="1798320"/>
                  </a:lnTo>
                  <a:lnTo>
                    <a:pt x="548335" y="1819391"/>
                  </a:lnTo>
                  <a:lnTo>
                    <a:pt x="565818" y="1837905"/>
                  </a:lnTo>
                  <a:lnTo>
                    <a:pt x="574661" y="1847680"/>
                  </a:lnTo>
                  <a:lnTo>
                    <a:pt x="584916" y="1854761"/>
                  </a:lnTo>
                  <a:lnTo>
                    <a:pt x="614671" y="1866851"/>
                  </a:lnTo>
                  <a:lnTo>
                    <a:pt x="645434" y="1875210"/>
                  </a:lnTo>
                  <a:lnTo>
                    <a:pt x="676602" y="1882741"/>
                  </a:lnTo>
                  <a:lnTo>
                    <a:pt x="707567" y="1892343"/>
                  </a:lnTo>
                  <a:lnTo>
                    <a:pt x="759109" y="1900058"/>
                  </a:lnTo>
                  <a:lnTo>
                    <a:pt x="810396" y="1908923"/>
                  </a:lnTo>
                  <a:lnTo>
                    <a:pt x="861354" y="1919079"/>
                  </a:lnTo>
                  <a:lnTo>
                    <a:pt x="911909" y="1930662"/>
                  </a:lnTo>
                  <a:lnTo>
                    <a:pt x="961986" y="1943811"/>
                  </a:lnTo>
                  <a:lnTo>
                    <a:pt x="1011509" y="1958664"/>
                  </a:lnTo>
                  <a:lnTo>
                    <a:pt x="1060406" y="1975359"/>
                  </a:lnTo>
                  <a:lnTo>
                    <a:pt x="1108599" y="1994035"/>
                  </a:lnTo>
                  <a:lnTo>
                    <a:pt x="1156016" y="2014829"/>
                  </a:lnTo>
                  <a:lnTo>
                    <a:pt x="1202581" y="2037880"/>
                  </a:lnTo>
                  <a:lnTo>
                    <a:pt x="1248220" y="2063326"/>
                  </a:lnTo>
                  <a:lnTo>
                    <a:pt x="1292857" y="2091305"/>
                  </a:lnTo>
                  <a:lnTo>
                    <a:pt x="1347224" y="2104656"/>
                  </a:lnTo>
                  <a:lnTo>
                    <a:pt x="1396817" y="2116077"/>
                  </a:lnTo>
                  <a:lnTo>
                    <a:pt x="1442437" y="2125724"/>
                  </a:lnTo>
                  <a:lnTo>
                    <a:pt x="1484890" y="2133753"/>
                  </a:lnTo>
                  <a:lnTo>
                    <a:pt x="1524978" y="2140323"/>
                  </a:lnTo>
                  <a:lnTo>
                    <a:pt x="1563506" y="2145589"/>
                  </a:lnTo>
                  <a:lnTo>
                    <a:pt x="1639094" y="2152840"/>
                  </a:lnTo>
                  <a:lnTo>
                    <a:pt x="1677761" y="2155138"/>
                  </a:lnTo>
                  <a:lnTo>
                    <a:pt x="1718081" y="2156761"/>
                  </a:lnTo>
                  <a:lnTo>
                    <a:pt x="1760859" y="2157865"/>
                  </a:lnTo>
                  <a:lnTo>
                    <a:pt x="2118868" y="2162471"/>
                  </a:lnTo>
                  <a:lnTo>
                    <a:pt x="2117753" y="2162471"/>
                  </a:lnTo>
                  <a:lnTo>
                    <a:pt x="2196613" y="2164257"/>
                  </a:lnTo>
                  <a:lnTo>
                    <a:pt x="2240187" y="2162717"/>
                  </a:lnTo>
                  <a:lnTo>
                    <a:pt x="2549567" y="2162254"/>
                  </a:lnTo>
                  <a:lnTo>
                    <a:pt x="2605612" y="2159861"/>
                  </a:lnTo>
                  <a:lnTo>
                    <a:pt x="2659698" y="2155821"/>
                  </a:lnTo>
                  <a:lnTo>
                    <a:pt x="2712341" y="2149709"/>
                  </a:lnTo>
                  <a:lnTo>
                    <a:pt x="2763657" y="2141049"/>
                  </a:lnTo>
                  <a:lnTo>
                    <a:pt x="2812407" y="2129523"/>
                  </a:lnTo>
                  <a:lnTo>
                    <a:pt x="2858252" y="2114707"/>
                  </a:lnTo>
                  <a:lnTo>
                    <a:pt x="2900632" y="2096205"/>
                  </a:lnTo>
                  <a:lnTo>
                    <a:pt x="2938984" y="2073619"/>
                  </a:lnTo>
                  <a:lnTo>
                    <a:pt x="2978727" y="2056340"/>
                  </a:lnTo>
                  <a:lnTo>
                    <a:pt x="3019259" y="2030398"/>
                  </a:lnTo>
                  <a:lnTo>
                    <a:pt x="3058738" y="1997689"/>
                  </a:lnTo>
                  <a:lnTo>
                    <a:pt x="3095319" y="1960107"/>
                  </a:lnTo>
                  <a:lnTo>
                    <a:pt x="3127157" y="1919548"/>
                  </a:lnTo>
                  <a:lnTo>
                    <a:pt x="3152407" y="1877906"/>
                  </a:lnTo>
                  <a:lnTo>
                    <a:pt x="3169226" y="1837076"/>
                  </a:lnTo>
                  <a:lnTo>
                    <a:pt x="3196856" y="1809381"/>
                  </a:lnTo>
                  <a:lnTo>
                    <a:pt x="3210025" y="1794313"/>
                  </a:lnTo>
                  <a:lnTo>
                    <a:pt x="3216480" y="1778502"/>
                  </a:lnTo>
                  <a:lnTo>
                    <a:pt x="3223968" y="1748578"/>
                  </a:lnTo>
                  <a:lnTo>
                    <a:pt x="3240236" y="1691171"/>
                  </a:lnTo>
                  <a:lnTo>
                    <a:pt x="3271876" y="1655199"/>
                  </a:lnTo>
                  <a:lnTo>
                    <a:pt x="3296079" y="1618272"/>
                  </a:lnTo>
                  <a:lnTo>
                    <a:pt x="3315222" y="1579434"/>
                  </a:lnTo>
                  <a:lnTo>
                    <a:pt x="3331679" y="1537732"/>
                  </a:lnTo>
                  <a:lnTo>
                    <a:pt x="3347826" y="1492210"/>
                  </a:lnTo>
                  <a:lnTo>
                    <a:pt x="3380757" y="1456432"/>
                  </a:lnTo>
                  <a:lnTo>
                    <a:pt x="3413482" y="1418214"/>
                  </a:lnTo>
                  <a:lnTo>
                    <a:pt x="3443728" y="1377767"/>
                  </a:lnTo>
                  <a:lnTo>
                    <a:pt x="3469222" y="1335304"/>
                  </a:lnTo>
                  <a:lnTo>
                    <a:pt x="3487693" y="1291037"/>
                  </a:lnTo>
                  <a:lnTo>
                    <a:pt x="3511886" y="1249199"/>
                  </a:lnTo>
                  <a:lnTo>
                    <a:pt x="3530793" y="1205825"/>
                  </a:lnTo>
                  <a:lnTo>
                    <a:pt x="3544889" y="1161137"/>
                  </a:lnTo>
                  <a:lnTo>
                    <a:pt x="3554649" y="1115352"/>
                  </a:lnTo>
                  <a:lnTo>
                    <a:pt x="3560548" y="1068690"/>
                  </a:lnTo>
                  <a:lnTo>
                    <a:pt x="3563062" y="1021371"/>
                  </a:lnTo>
                  <a:lnTo>
                    <a:pt x="3562666" y="973613"/>
                  </a:lnTo>
                  <a:lnTo>
                    <a:pt x="3559835" y="925636"/>
                  </a:lnTo>
                  <a:lnTo>
                    <a:pt x="3555045" y="877659"/>
                  </a:lnTo>
                  <a:lnTo>
                    <a:pt x="3548771" y="829901"/>
                  </a:lnTo>
                  <a:lnTo>
                    <a:pt x="3541487" y="782581"/>
                  </a:lnTo>
                  <a:lnTo>
                    <a:pt x="3517439" y="739871"/>
                  </a:lnTo>
                  <a:lnTo>
                    <a:pt x="3498349" y="698222"/>
                  </a:lnTo>
                  <a:lnTo>
                    <a:pt x="3482460" y="656042"/>
                  </a:lnTo>
                  <a:lnTo>
                    <a:pt x="3468017" y="611740"/>
                  </a:lnTo>
                  <a:lnTo>
                    <a:pt x="3453264" y="563723"/>
                  </a:lnTo>
                  <a:lnTo>
                    <a:pt x="3425360" y="530068"/>
                  </a:lnTo>
                  <a:lnTo>
                    <a:pt x="3400967" y="491319"/>
                  </a:lnTo>
                  <a:lnTo>
                    <a:pt x="3379982" y="449281"/>
                  </a:lnTo>
                  <a:lnTo>
                    <a:pt x="3362303" y="405757"/>
                  </a:lnTo>
                  <a:lnTo>
                    <a:pt x="3347826" y="362551"/>
                  </a:lnTo>
                  <a:lnTo>
                    <a:pt x="3338177" y="354227"/>
                  </a:lnTo>
                  <a:lnTo>
                    <a:pt x="3311245" y="327181"/>
                  </a:lnTo>
                  <a:lnTo>
                    <a:pt x="3294838" y="298718"/>
                  </a:lnTo>
                  <a:lnTo>
                    <a:pt x="3286735" y="284590"/>
                  </a:lnTo>
                  <a:lnTo>
                    <a:pt x="3276817" y="271914"/>
                  </a:lnTo>
                  <a:lnTo>
                    <a:pt x="3254828" y="252432"/>
                  </a:lnTo>
                  <a:lnTo>
                    <a:pt x="3208430" y="218443"/>
                  </a:lnTo>
                  <a:lnTo>
                    <a:pt x="3186441" y="198960"/>
                  </a:lnTo>
                  <a:lnTo>
                    <a:pt x="3140617" y="182602"/>
                  </a:lnTo>
                  <a:lnTo>
                    <a:pt x="3092520" y="163059"/>
                  </a:lnTo>
                  <a:lnTo>
                    <a:pt x="3044526" y="140864"/>
                  </a:lnTo>
                  <a:lnTo>
                    <a:pt x="2999011" y="116547"/>
                  </a:lnTo>
                  <a:lnTo>
                    <a:pt x="2958350" y="90638"/>
                  </a:lnTo>
                  <a:lnTo>
                    <a:pt x="2883003" y="65456"/>
                  </a:lnTo>
                  <a:lnTo>
                    <a:pt x="2825846" y="47529"/>
                  </a:lnTo>
                  <a:lnTo>
                    <a:pt x="2780558" y="34818"/>
                  </a:lnTo>
                  <a:lnTo>
                    <a:pt x="2734866" y="22936"/>
                  </a:lnTo>
                  <a:lnTo>
                    <a:pt x="2655664" y="14386"/>
                  </a:lnTo>
                  <a:lnTo>
                    <a:pt x="2549508" y="9661"/>
                  </a:lnTo>
                  <a:lnTo>
                    <a:pt x="2338253" y="3661"/>
                  </a:lnTo>
                  <a:lnTo>
                    <a:pt x="2231042" y="0"/>
                  </a:lnTo>
                  <a:close/>
                </a:path>
                <a:path w="3563620" h="2164715">
                  <a:moveTo>
                    <a:pt x="2547914" y="2162254"/>
                  </a:moveTo>
                  <a:lnTo>
                    <a:pt x="2287042" y="2162254"/>
                  </a:lnTo>
                  <a:lnTo>
                    <a:pt x="2441679" y="2163356"/>
                  </a:lnTo>
                  <a:lnTo>
                    <a:pt x="2489399" y="2163356"/>
                  </a:lnTo>
                  <a:lnTo>
                    <a:pt x="2547914" y="2162254"/>
                  </a:lnTo>
                  <a:close/>
                </a:path>
              </a:pathLst>
            </a:custGeom>
            <a:solidFill>
              <a:srgbClr val="0048A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8470" y="6162526"/>
              <a:ext cx="239070" cy="2479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78470" y="6162527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4" h="248285">
                  <a:moveTo>
                    <a:pt x="204059" y="36314"/>
                  </a:moveTo>
                  <a:lnTo>
                    <a:pt x="230317" y="77329"/>
                  </a:lnTo>
                  <a:lnTo>
                    <a:pt x="239070" y="123986"/>
                  </a:lnTo>
                  <a:lnTo>
                    <a:pt x="230317" y="170642"/>
                  </a:lnTo>
                  <a:lnTo>
                    <a:pt x="204059" y="211657"/>
                  </a:lnTo>
                  <a:lnTo>
                    <a:pt x="164516" y="238893"/>
                  </a:lnTo>
                  <a:lnTo>
                    <a:pt x="119535" y="247972"/>
                  </a:lnTo>
                  <a:lnTo>
                    <a:pt x="74553" y="238893"/>
                  </a:lnTo>
                  <a:lnTo>
                    <a:pt x="35010" y="211657"/>
                  </a:lnTo>
                  <a:lnTo>
                    <a:pt x="8752" y="170642"/>
                  </a:lnTo>
                  <a:lnTo>
                    <a:pt x="0" y="123986"/>
                  </a:lnTo>
                  <a:lnTo>
                    <a:pt x="8752" y="77329"/>
                  </a:lnTo>
                  <a:lnTo>
                    <a:pt x="35010" y="36314"/>
                  </a:lnTo>
                  <a:lnTo>
                    <a:pt x="74553" y="9078"/>
                  </a:lnTo>
                  <a:lnTo>
                    <a:pt x="119535" y="0"/>
                  </a:lnTo>
                  <a:lnTo>
                    <a:pt x="164516" y="9078"/>
                  </a:lnTo>
                  <a:lnTo>
                    <a:pt x="204059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409" y="6235250"/>
              <a:ext cx="246223" cy="2496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3420" y="5676119"/>
              <a:ext cx="239070" cy="2479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13421" y="5676120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4" h="248285">
                  <a:moveTo>
                    <a:pt x="204060" y="36314"/>
                  </a:moveTo>
                  <a:lnTo>
                    <a:pt x="230318" y="77329"/>
                  </a:lnTo>
                  <a:lnTo>
                    <a:pt x="239070" y="123986"/>
                  </a:lnTo>
                  <a:lnTo>
                    <a:pt x="230318" y="170642"/>
                  </a:lnTo>
                  <a:lnTo>
                    <a:pt x="204060" y="211657"/>
                  </a:lnTo>
                  <a:lnTo>
                    <a:pt x="164516" y="238893"/>
                  </a:lnTo>
                  <a:lnTo>
                    <a:pt x="119535" y="247972"/>
                  </a:lnTo>
                  <a:lnTo>
                    <a:pt x="74553" y="238893"/>
                  </a:lnTo>
                  <a:lnTo>
                    <a:pt x="35010" y="211657"/>
                  </a:lnTo>
                  <a:lnTo>
                    <a:pt x="8752" y="170642"/>
                  </a:lnTo>
                  <a:lnTo>
                    <a:pt x="0" y="123986"/>
                  </a:lnTo>
                  <a:lnTo>
                    <a:pt x="8752" y="77329"/>
                  </a:lnTo>
                  <a:lnTo>
                    <a:pt x="35010" y="36314"/>
                  </a:lnTo>
                  <a:lnTo>
                    <a:pt x="74553" y="9078"/>
                  </a:lnTo>
                  <a:lnTo>
                    <a:pt x="119535" y="0"/>
                  </a:lnTo>
                  <a:lnTo>
                    <a:pt x="164516" y="9078"/>
                  </a:lnTo>
                  <a:lnTo>
                    <a:pt x="204060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637" y="6076691"/>
              <a:ext cx="239070" cy="2479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33637" y="6076691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5" h="248285">
                  <a:moveTo>
                    <a:pt x="204060" y="36314"/>
                  </a:moveTo>
                  <a:lnTo>
                    <a:pt x="230318" y="77329"/>
                  </a:lnTo>
                  <a:lnTo>
                    <a:pt x="239070" y="123986"/>
                  </a:lnTo>
                  <a:lnTo>
                    <a:pt x="230318" y="170642"/>
                  </a:lnTo>
                  <a:lnTo>
                    <a:pt x="204060" y="211657"/>
                  </a:lnTo>
                  <a:lnTo>
                    <a:pt x="164516" y="238893"/>
                  </a:lnTo>
                  <a:lnTo>
                    <a:pt x="119535" y="247972"/>
                  </a:lnTo>
                  <a:lnTo>
                    <a:pt x="74553" y="238893"/>
                  </a:lnTo>
                  <a:lnTo>
                    <a:pt x="35010" y="211657"/>
                  </a:lnTo>
                  <a:lnTo>
                    <a:pt x="8752" y="170642"/>
                  </a:lnTo>
                  <a:lnTo>
                    <a:pt x="0" y="123986"/>
                  </a:lnTo>
                  <a:lnTo>
                    <a:pt x="8752" y="77329"/>
                  </a:lnTo>
                  <a:lnTo>
                    <a:pt x="35010" y="36314"/>
                  </a:lnTo>
                  <a:lnTo>
                    <a:pt x="74553" y="9078"/>
                  </a:lnTo>
                  <a:lnTo>
                    <a:pt x="119535" y="0"/>
                  </a:lnTo>
                  <a:lnTo>
                    <a:pt x="164516" y="9078"/>
                  </a:lnTo>
                  <a:lnTo>
                    <a:pt x="204060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9952" y="6569059"/>
              <a:ext cx="246223" cy="2496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3526" y="6076691"/>
              <a:ext cx="239071" cy="2479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63527" y="6076691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5" h="248285">
                  <a:moveTo>
                    <a:pt x="204060" y="36314"/>
                  </a:moveTo>
                  <a:lnTo>
                    <a:pt x="230318" y="77329"/>
                  </a:lnTo>
                  <a:lnTo>
                    <a:pt x="239071" y="123986"/>
                  </a:lnTo>
                  <a:lnTo>
                    <a:pt x="230318" y="170642"/>
                  </a:lnTo>
                  <a:lnTo>
                    <a:pt x="204060" y="211657"/>
                  </a:lnTo>
                  <a:lnTo>
                    <a:pt x="164517" y="238893"/>
                  </a:lnTo>
                  <a:lnTo>
                    <a:pt x="119536" y="247972"/>
                  </a:lnTo>
                  <a:lnTo>
                    <a:pt x="74554" y="238893"/>
                  </a:lnTo>
                  <a:lnTo>
                    <a:pt x="35011" y="211657"/>
                  </a:lnTo>
                  <a:lnTo>
                    <a:pt x="8752" y="170642"/>
                  </a:lnTo>
                  <a:lnTo>
                    <a:pt x="0" y="123986"/>
                  </a:lnTo>
                  <a:lnTo>
                    <a:pt x="8752" y="77329"/>
                  </a:lnTo>
                  <a:lnTo>
                    <a:pt x="35011" y="36314"/>
                  </a:lnTo>
                  <a:lnTo>
                    <a:pt x="74554" y="9078"/>
                  </a:lnTo>
                  <a:lnTo>
                    <a:pt x="119536" y="0"/>
                  </a:lnTo>
                  <a:lnTo>
                    <a:pt x="164517" y="9078"/>
                  </a:lnTo>
                  <a:lnTo>
                    <a:pt x="204060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0832" y="6572635"/>
              <a:ext cx="239070" cy="2479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40833" y="6572636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5" h="248284">
                  <a:moveTo>
                    <a:pt x="204060" y="36314"/>
                  </a:moveTo>
                  <a:lnTo>
                    <a:pt x="230318" y="77329"/>
                  </a:lnTo>
                  <a:lnTo>
                    <a:pt x="239070" y="123986"/>
                  </a:lnTo>
                  <a:lnTo>
                    <a:pt x="230318" y="170642"/>
                  </a:lnTo>
                  <a:lnTo>
                    <a:pt x="204060" y="211657"/>
                  </a:lnTo>
                  <a:lnTo>
                    <a:pt x="164516" y="238893"/>
                  </a:lnTo>
                  <a:lnTo>
                    <a:pt x="119535" y="247972"/>
                  </a:lnTo>
                  <a:lnTo>
                    <a:pt x="74553" y="238893"/>
                  </a:lnTo>
                  <a:lnTo>
                    <a:pt x="35010" y="211657"/>
                  </a:lnTo>
                  <a:lnTo>
                    <a:pt x="8752" y="170642"/>
                  </a:lnTo>
                  <a:lnTo>
                    <a:pt x="0" y="123986"/>
                  </a:lnTo>
                  <a:lnTo>
                    <a:pt x="8752" y="77329"/>
                  </a:lnTo>
                  <a:lnTo>
                    <a:pt x="35010" y="36314"/>
                  </a:lnTo>
                  <a:lnTo>
                    <a:pt x="74553" y="9078"/>
                  </a:lnTo>
                  <a:lnTo>
                    <a:pt x="119535" y="0"/>
                  </a:lnTo>
                  <a:lnTo>
                    <a:pt x="164516" y="9078"/>
                  </a:lnTo>
                  <a:lnTo>
                    <a:pt x="204060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8283" y="5103876"/>
              <a:ext cx="239070" cy="24797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68283" y="5103876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5" h="248285">
                  <a:moveTo>
                    <a:pt x="204059" y="36314"/>
                  </a:moveTo>
                  <a:lnTo>
                    <a:pt x="230318" y="77329"/>
                  </a:lnTo>
                  <a:lnTo>
                    <a:pt x="239071" y="123986"/>
                  </a:lnTo>
                  <a:lnTo>
                    <a:pt x="230318" y="170642"/>
                  </a:lnTo>
                  <a:lnTo>
                    <a:pt x="204059" y="211657"/>
                  </a:lnTo>
                  <a:lnTo>
                    <a:pt x="164516" y="238893"/>
                  </a:lnTo>
                  <a:lnTo>
                    <a:pt x="119535" y="247972"/>
                  </a:lnTo>
                  <a:lnTo>
                    <a:pt x="74554" y="238893"/>
                  </a:lnTo>
                  <a:lnTo>
                    <a:pt x="35011" y="211657"/>
                  </a:lnTo>
                  <a:lnTo>
                    <a:pt x="8752" y="170642"/>
                  </a:lnTo>
                  <a:lnTo>
                    <a:pt x="0" y="123986"/>
                  </a:lnTo>
                  <a:lnTo>
                    <a:pt x="8752" y="77329"/>
                  </a:lnTo>
                  <a:lnTo>
                    <a:pt x="35011" y="36314"/>
                  </a:lnTo>
                  <a:lnTo>
                    <a:pt x="74554" y="9078"/>
                  </a:lnTo>
                  <a:lnTo>
                    <a:pt x="119535" y="0"/>
                  </a:lnTo>
                  <a:lnTo>
                    <a:pt x="164516" y="9078"/>
                  </a:lnTo>
                  <a:lnTo>
                    <a:pt x="204059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Extensions</a:t>
            </a:r>
            <a:r>
              <a:rPr spc="15" dirty="0"/>
              <a:t> </a:t>
            </a:r>
            <a:r>
              <a:rPr spc="60" dirty="0"/>
              <a:t>of</a:t>
            </a:r>
            <a:r>
              <a:rPr spc="20" dirty="0"/>
              <a:t> </a:t>
            </a:r>
            <a:r>
              <a:rPr dirty="0"/>
              <a:t>Dijkstra's</a:t>
            </a:r>
            <a:r>
              <a:rPr spc="2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847642" y="5095415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720290" y="5510174"/>
            <a:ext cx="247015" cy="255904"/>
            <a:chOff x="3720290" y="5510174"/>
            <a:chExt cx="247015" cy="255904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4100" y="5513983"/>
              <a:ext cx="239070" cy="2479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724100" y="5513984"/>
              <a:ext cx="239395" cy="248285"/>
            </a:xfrm>
            <a:custGeom>
              <a:avLst/>
              <a:gdLst/>
              <a:ahLst/>
              <a:cxnLst/>
              <a:rect l="l" t="t" r="r" b="b"/>
              <a:pathLst>
                <a:path w="239395" h="248285">
                  <a:moveTo>
                    <a:pt x="204060" y="36314"/>
                  </a:moveTo>
                  <a:lnTo>
                    <a:pt x="230318" y="77329"/>
                  </a:lnTo>
                  <a:lnTo>
                    <a:pt x="239070" y="123986"/>
                  </a:lnTo>
                  <a:lnTo>
                    <a:pt x="230318" y="170642"/>
                  </a:lnTo>
                  <a:lnTo>
                    <a:pt x="204060" y="211657"/>
                  </a:lnTo>
                  <a:lnTo>
                    <a:pt x="164516" y="238893"/>
                  </a:lnTo>
                  <a:lnTo>
                    <a:pt x="119535" y="247972"/>
                  </a:lnTo>
                  <a:lnTo>
                    <a:pt x="74553" y="238893"/>
                  </a:lnTo>
                  <a:lnTo>
                    <a:pt x="35010" y="211657"/>
                  </a:lnTo>
                  <a:lnTo>
                    <a:pt x="8752" y="170642"/>
                  </a:lnTo>
                  <a:lnTo>
                    <a:pt x="0" y="123986"/>
                  </a:lnTo>
                  <a:lnTo>
                    <a:pt x="8752" y="77329"/>
                  </a:lnTo>
                  <a:lnTo>
                    <a:pt x="35010" y="36314"/>
                  </a:lnTo>
                  <a:lnTo>
                    <a:pt x="74553" y="9078"/>
                  </a:lnTo>
                  <a:lnTo>
                    <a:pt x="119535" y="0"/>
                  </a:lnTo>
                  <a:lnTo>
                    <a:pt x="164516" y="9078"/>
                  </a:lnTo>
                  <a:lnTo>
                    <a:pt x="204060" y="3631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84715" y="5502344"/>
            <a:ext cx="1320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u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10021" y="5229761"/>
            <a:ext cx="4688840" cy="1504315"/>
            <a:chOff x="2010021" y="5229761"/>
            <a:chExt cx="4688840" cy="1504315"/>
          </a:xfrm>
        </p:grpSpPr>
        <p:sp>
          <p:nvSpPr>
            <p:cNvPr id="27" name="object 27"/>
            <p:cNvSpPr/>
            <p:nvPr/>
          </p:nvSpPr>
          <p:spPr>
            <a:xfrm>
              <a:off x="3962312" y="5264838"/>
              <a:ext cx="1740535" cy="347345"/>
            </a:xfrm>
            <a:custGeom>
              <a:avLst/>
              <a:gdLst/>
              <a:ahLst/>
              <a:cxnLst/>
              <a:rect l="l" t="t" r="r" b="b"/>
              <a:pathLst>
                <a:path w="1740535" h="347345">
                  <a:moveTo>
                    <a:pt x="0" y="347167"/>
                  </a:moveTo>
                  <a:lnTo>
                    <a:pt x="49519" y="337287"/>
                  </a:lnTo>
                  <a:lnTo>
                    <a:pt x="99038" y="327408"/>
                  </a:lnTo>
                  <a:lnTo>
                    <a:pt x="148557" y="317529"/>
                  </a:lnTo>
                  <a:lnTo>
                    <a:pt x="198076" y="307650"/>
                  </a:lnTo>
                  <a:lnTo>
                    <a:pt x="247595" y="297771"/>
                  </a:lnTo>
                  <a:lnTo>
                    <a:pt x="297114" y="287891"/>
                  </a:lnTo>
                  <a:lnTo>
                    <a:pt x="346634" y="278012"/>
                  </a:lnTo>
                  <a:lnTo>
                    <a:pt x="396153" y="268133"/>
                  </a:lnTo>
                  <a:lnTo>
                    <a:pt x="445672" y="258254"/>
                  </a:lnTo>
                  <a:lnTo>
                    <a:pt x="495191" y="248375"/>
                  </a:lnTo>
                  <a:lnTo>
                    <a:pt x="544710" y="238495"/>
                  </a:lnTo>
                  <a:lnTo>
                    <a:pt x="594230" y="228616"/>
                  </a:lnTo>
                  <a:lnTo>
                    <a:pt x="643749" y="218737"/>
                  </a:lnTo>
                  <a:lnTo>
                    <a:pt x="693268" y="208858"/>
                  </a:lnTo>
                  <a:lnTo>
                    <a:pt x="742787" y="198979"/>
                  </a:lnTo>
                  <a:lnTo>
                    <a:pt x="792307" y="189099"/>
                  </a:lnTo>
                  <a:lnTo>
                    <a:pt x="841826" y="179220"/>
                  </a:lnTo>
                  <a:lnTo>
                    <a:pt x="891345" y="169341"/>
                  </a:lnTo>
                  <a:lnTo>
                    <a:pt x="940864" y="159462"/>
                  </a:lnTo>
                  <a:lnTo>
                    <a:pt x="990383" y="149583"/>
                  </a:lnTo>
                  <a:lnTo>
                    <a:pt x="1039903" y="139703"/>
                  </a:lnTo>
                  <a:lnTo>
                    <a:pt x="1089422" y="129824"/>
                  </a:lnTo>
                  <a:lnTo>
                    <a:pt x="1138941" y="119945"/>
                  </a:lnTo>
                  <a:lnTo>
                    <a:pt x="1188460" y="110066"/>
                  </a:lnTo>
                  <a:lnTo>
                    <a:pt x="1237980" y="100187"/>
                  </a:lnTo>
                  <a:lnTo>
                    <a:pt x="1287499" y="90307"/>
                  </a:lnTo>
                  <a:lnTo>
                    <a:pt x="1337018" y="80428"/>
                  </a:lnTo>
                  <a:lnTo>
                    <a:pt x="1386538" y="70549"/>
                  </a:lnTo>
                  <a:lnTo>
                    <a:pt x="1436057" y="60670"/>
                  </a:lnTo>
                  <a:lnTo>
                    <a:pt x="1485576" y="50790"/>
                  </a:lnTo>
                  <a:lnTo>
                    <a:pt x="1535095" y="40911"/>
                  </a:lnTo>
                  <a:lnTo>
                    <a:pt x="1584615" y="31032"/>
                  </a:lnTo>
                  <a:lnTo>
                    <a:pt x="1634134" y="21152"/>
                  </a:lnTo>
                  <a:lnTo>
                    <a:pt x="1683653" y="11273"/>
                  </a:lnTo>
                  <a:lnTo>
                    <a:pt x="1733173" y="1394"/>
                  </a:lnTo>
                  <a:lnTo>
                    <a:pt x="1740170" y="0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8190" y="5229761"/>
              <a:ext cx="80645" cy="73025"/>
            </a:xfrm>
            <a:custGeom>
              <a:avLst/>
              <a:gdLst/>
              <a:ahLst/>
              <a:cxnLst/>
              <a:rect l="l" t="t" r="r" b="b"/>
              <a:pathLst>
                <a:path w="80645" h="73025">
                  <a:moveTo>
                    <a:pt x="0" y="0"/>
                  </a:moveTo>
                  <a:lnTo>
                    <a:pt x="14554" y="72953"/>
                  </a:lnTo>
                  <a:lnTo>
                    <a:pt x="80230" y="21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5078" y="5313871"/>
              <a:ext cx="1743075" cy="833755"/>
            </a:xfrm>
            <a:custGeom>
              <a:avLst/>
              <a:gdLst/>
              <a:ahLst/>
              <a:cxnLst/>
              <a:rect l="l" t="t" r="r" b="b"/>
              <a:pathLst>
                <a:path w="1743075" h="833754">
                  <a:moveTo>
                    <a:pt x="0" y="833301"/>
                  </a:moveTo>
                  <a:lnTo>
                    <a:pt x="45693" y="811454"/>
                  </a:lnTo>
                  <a:lnTo>
                    <a:pt x="91387" y="789607"/>
                  </a:lnTo>
                  <a:lnTo>
                    <a:pt x="137081" y="767759"/>
                  </a:lnTo>
                  <a:lnTo>
                    <a:pt x="182775" y="745912"/>
                  </a:lnTo>
                  <a:lnTo>
                    <a:pt x="228469" y="724064"/>
                  </a:lnTo>
                  <a:lnTo>
                    <a:pt x="274163" y="702217"/>
                  </a:lnTo>
                  <a:lnTo>
                    <a:pt x="319857" y="680369"/>
                  </a:lnTo>
                  <a:lnTo>
                    <a:pt x="365550" y="658522"/>
                  </a:lnTo>
                  <a:lnTo>
                    <a:pt x="411244" y="636674"/>
                  </a:lnTo>
                  <a:lnTo>
                    <a:pt x="456938" y="614827"/>
                  </a:lnTo>
                  <a:lnTo>
                    <a:pt x="502632" y="592980"/>
                  </a:lnTo>
                  <a:lnTo>
                    <a:pt x="548326" y="571132"/>
                  </a:lnTo>
                  <a:lnTo>
                    <a:pt x="594020" y="549285"/>
                  </a:lnTo>
                  <a:lnTo>
                    <a:pt x="639714" y="527437"/>
                  </a:lnTo>
                  <a:lnTo>
                    <a:pt x="685408" y="505590"/>
                  </a:lnTo>
                  <a:lnTo>
                    <a:pt x="731102" y="483742"/>
                  </a:lnTo>
                  <a:lnTo>
                    <a:pt x="776796" y="461895"/>
                  </a:lnTo>
                  <a:lnTo>
                    <a:pt x="822489" y="440047"/>
                  </a:lnTo>
                  <a:lnTo>
                    <a:pt x="868183" y="418200"/>
                  </a:lnTo>
                  <a:lnTo>
                    <a:pt x="913877" y="396353"/>
                  </a:lnTo>
                  <a:lnTo>
                    <a:pt x="959571" y="374505"/>
                  </a:lnTo>
                  <a:lnTo>
                    <a:pt x="1005265" y="352658"/>
                  </a:lnTo>
                  <a:lnTo>
                    <a:pt x="1050959" y="330810"/>
                  </a:lnTo>
                  <a:lnTo>
                    <a:pt x="1096653" y="308963"/>
                  </a:lnTo>
                  <a:lnTo>
                    <a:pt x="1142347" y="287115"/>
                  </a:lnTo>
                  <a:lnTo>
                    <a:pt x="1188041" y="265268"/>
                  </a:lnTo>
                  <a:lnTo>
                    <a:pt x="1233735" y="243421"/>
                  </a:lnTo>
                  <a:lnTo>
                    <a:pt x="1279429" y="221573"/>
                  </a:lnTo>
                  <a:lnTo>
                    <a:pt x="1325123" y="199726"/>
                  </a:lnTo>
                  <a:lnTo>
                    <a:pt x="1370817" y="177878"/>
                  </a:lnTo>
                  <a:lnTo>
                    <a:pt x="1416511" y="156031"/>
                  </a:lnTo>
                  <a:lnTo>
                    <a:pt x="1462205" y="134184"/>
                  </a:lnTo>
                  <a:lnTo>
                    <a:pt x="1507899" y="112336"/>
                  </a:lnTo>
                  <a:lnTo>
                    <a:pt x="1553593" y="90489"/>
                  </a:lnTo>
                  <a:lnTo>
                    <a:pt x="1599287" y="68641"/>
                  </a:lnTo>
                  <a:lnTo>
                    <a:pt x="1644981" y="46794"/>
                  </a:lnTo>
                  <a:lnTo>
                    <a:pt x="1690675" y="24947"/>
                  </a:lnTo>
                  <a:lnTo>
                    <a:pt x="1736369" y="3099"/>
                  </a:lnTo>
                  <a:lnTo>
                    <a:pt x="1742852" y="0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85433" y="5283399"/>
              <a:ext cx="83185" cy="67310"/>
            </a:xfrm>
            <a:custGeom>
              <a:avLst/>
              <a:gdLst/>
              <a:ahLst/>
              <a:cxnLst/>
              <a:rect l="l" t="t" r="r" b="b"/>
              <a:pathLst>
                <a:path w="83185" h="67310">
                  <a:moveTo>
                    <a:pt x="0" y="0"/>
                  </a:moveTo>
                  <a:lnTo>
                    <a:pt x="32089" y="67114"/>
                  </a:lnTo>
                  <a:lnTo>
                    <a:pt x="83159" y="1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76229" y="6200677"/>
              <a:ext cx="2616200" cy="0"/>
            </a:xfrm>
            <a:custGeom>
              <a:avLst/>
              <a:gdLst/>
              <a:ahLst/>
              <a:cxnLst/>
              <a:rect l="l" t="t" r="r" b="b"/>
              <a:pathLst>
                <a:path w="2616200">
                  <a:moveTo>
                    <a:pt x="0" y="0"/>
                  </a:moveTo>
                  <a:lnTo>
                    <a:pt x="0" y="0"/>
                  </a:lnTo>
                  <a:lnTo>
                    <a:pt x="2608963" y="0"/>
                  </a:lnTo>
                  <a:lnTo>
                    <a:pt x="2616070" y="0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85145" y="616348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0" y="0"/>
                  </a:moveTo>
                  <a:lnTo>
                    <a:pt x="0" y="74391"/>
                  </a:lnTo>
                  <a:lnTo>
                    <a:pt x="74392" y="37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65867" y="6694028"/>
              <a:ext cx="1804035" cy="2540"/>
            </a:xfrm>
            <a:custGeom>
              <a:avLst/>
              <a:gdLst/>
              <a:ahLst/>
              <a:cxnLst/>
              <a:rect l="l" t="t" r="r" b="b"/>
              <a:pathLst>
                <a:path w="1804035" h="2540">
                  <a:moveTo>
                    <a:pt x="0" y="0"/>
                  </a:moveTo>
                  <a:lnTo>
                    <a:pt x="51328" y="66"/>
                  </a:lnTo>
                  <a:lnTo>
                    <a:pt x="102656" y="133"/>
                  </a:lnTo>
                  <a:lnTo>
                    <a:pt x="153984" y="200"/>
                  </a:lnTo>
                  <a:lnTo>
                    <a:pt x="205312" y="267"/>
                  </a:lnTo>
                  <a:lnTo>
                    <a:pt x="256640" y="333"/>
                  </a:lnTo>
                  <a:lnTo>
                    <a:pt x="307968" y="400"/>
                  </a:lnTo>
                  <a:lnTo>
                    <a:pt x="359296" y="467"/>
                  </a:lnTo>
                  <a:lnTo>
                    <a:pt x="410623" y="534"/>
                  </a:lnTo>
                  <a:lnTo>
                    <a:pt x="461951" y="600"/>
                  </a:lnTo>
                  <a:lnTo>
                    <a:pt x="513279" y="667"/>
                  </a:lnTo>
                  <a:lnTo>
                    <a:pt x="564607" y="734"/>
                  </a:lnTo>
                  <a:lnTo>
                    <a:pt x="615935" y="801"/>
                  </a:lnTo>
                  <a:lnTo>
                    <a:pt x="667263" y="867"/>
                  </a:lnTo>
                  <a:lnTo>
                    <a:pt x="718591" y="934"/>
                  </a:lnTo>
                  <a:lnTo>
                    <a:pt x="769919" y="1001"/>
                  </a:lnTo>
                  <a:lnTo>
                    <a:pt x="821247" y="1068"/>
                  </a:lnTo>
                  <a:lnTo>
                    <a:pt x="872575" y="1134"/>
                  </a:lnTo>
                  <a:lnTo>
                    <a:pt x="923903" y="1201"/>
                  </a:lnTo>
                  <a:lnTo>
                    <a:pt x="975231" y="1268"/>
                  </a:lnTo>
                  <a:lnTo>
                    <a:pt x="1026559" y="1335"/>
                  </a:lnTo>
                  <a:lnTo>
                    <a:pt x="1077887" y="1401"/>
                  </a:lnTo>
                  <a:lnTo>
                    <a:pt x="1129215" y="1468"/>
                  </a:lnTo>
                  <a:lnTo>
                    <a:pt x="1180543" y="1535"/>
                  </a:lnTo>
                  <a:lnTo>
                    <a:pt x="1231871" y="1602"/>
                  </a:lnTo>
                  <a:lnTo>
                    <a:pt x="1283199" y="1668"/>
                  </a:lnTo>
                  <a:lnTo>
                    <a:pt x="1334527" y="1735"/>
                  </a:lnTo>
                  <a:lnTo>
                    <a:pt x="1385855" y="1802"/>
                  </a:lnTo>
                  <a:lnTo>
                    <a:pt x="1437183" y="1869"/>
                  </a:lnTo>
                  <a:lnTo>
                    <a:pt x="1488511" y="1936"/>
                  </a:lnTo>
                  <a:lnTo>
                    <a:pt x="1539839" y="2002"/>
                  </a:lnTo>
                  <a:lnTo>
                    <a:pt x="1591167" y="2069"/>
                  </a:lnTo>
                  <a:lnTo>
                    <a:pt x="1642495" y="2136"/>
                  </a:lnTo>
                  <a:lnTo>
                    <a:pt x="1693823" y="2203"/>
                  </a:lnTo>
                  <a:lnTo>
                    <a:pt x="1745151" y="2269"/>
                  </a:lnTo>
                  <a:lnTo>
                    <a:pt x="1796479" y="2336"/>
                  </a:lnTo>
                  <a:lnTo>
                    <a:pt x="1803586" y="2347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62250" y="6659169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96" y="0"/>
                  </a:moveTo>
                  <a:lnTo>
                    <a:pt x="0" y="74391"/>
                  </a:lnTo>
                  <a:lnTo>
                    <a:pt x="74441" y="3729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1515" y="5351410"/>
              <a:ext cx="652145" cy="708660"/>
            </a:xfrm>
            <a:custGeom>
              <a:avLst/>
              <a:gdLst/>
              <a:ahLst/>
              <a:cxnLst/>
              <a:rect l="l" t="t" r="r" b="b"/>
              <a:pathLst>
                <a:path w="652145" h="708660">
                  <a:moveTo>
                    <a:pt x="0" y="0"/>
                  </a:moveTo>
                  <a:lnTo>
                    <a:pt x="34039" y="36989"/>
                  </a:lnTo>
                  <a:lnTo>
                    <a:pt x="68079" y="73978"/>
                  </a:lnTo>
                  <a:lnTo>
                    <a:pt x="102119" y="110967"/>
                  </a:lnTo>
                  <a:lnTo>
                    <a:pt x="136159" y="147957"/>
                  </a:lnTo>
                  <a:lnTo>
                    <a:pt x="170198" y="184946"/>
                  </a:lnTo>
                  <a:lnTo>
                    <a:pt x="204238" y="221935"/>
                  </a:lnTo>
                  <a:lnTo>
                    <a:pt x="238278" y="258924"/>
                  </a:lnTo>
                  <a:lnTo>
                    <a:pt x="272318" y="295914"/>
                  </a:lnTo>
                  <a:lnTo>
                    <a:pt x="306358" y="332903"/>
                  </a:lnTo>
                  <a:lnTo>
                    <a:pt x="340397" y="369892"/>
                  </a:lnTo>
                  <a:lnTo>
                    <a:pt x="374437" y="406881"/>
                  </a:lnTo>
                  <a:lnTo>
                    <a:pt x="408477" y="443870"/>
                  </a:lnTo>
                  <a:lnTo>
                    <a:pt x="442517" y="480860"/>
                  </a:lnTo>
                  <a:lnTo>
                    <a:pt x="476556" y="517849"/>
                  </a:lnTo>
                  <a:lnTo>
                    <a:pt x="510596" y="554838"/>
                  </a:lnTo>
                  <a:lnTo>
                    <a:pt x="544636" y="591827"/>
                  </a:lnTo>
                  <a:lnTo>
                    <a:pt x="578675" y="628816"/>
                  </a:lnTo>
                  <a:lnTo>
                    <a:pt x="612715" y="665805"/>
                  </a:lnTo>
                  <a:lnTo>
                    <a:pt x="646755" y="702795"/>
                  </a:lnTo>
                  <a:lnTo>
                    <a:pt x="651603" y="708063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20905" y="6029022"/>
              <a:ext cx="78105" cy="80010"/>
            </a:xfrm>
            <a:custGeom>
              <a:avLst/>
              <a:gdLst/>
              <a:ahLst/>
              <a:cxnLst/>
              <a:rect l="l" t="t" r="r" b="b"/>
              <a:pathLst>
                <a:path w="78104" h="80010">
                  <a:moveTo>
                    <a:pt x="54739" y="0"/>
                  </a:moveTo>
                  <a:lnTo>
                    <a:pt x="0" y="50374"/>
                  </a:lnTo>
                  <a:lnTo>
                    <a:pt x="77745" y="79927"/>
                  </a:lnTo>
                  <a:lnTo>
                    <a:pt x="5473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75301" y="6272234"/>
              <a:ext cx="931544" cy="377825"/>
            </a:xfrm>
            <a:custGeom>
              <a:avLst/>
              <a:gdLst/>
              <a:ahLst/>
              <a:cxnLst/>
              <a:rect l="l" t="t" r="r" b="b"/>
              <a:pathLst>
                <a:path w="931545" h="377825">
                  <a:moveTo>
                    <a:pt x="0" y="377770"/>
                  </a:moveTo>
                  <a:lnTo>
                    <a:pt x="46235" y="359017"/>
                  </a:lnTo>
                  <a:lnTo>
                    <a:pt x="92470" y="340263"/>
                  </a:lnTo>
                  <a:lnTo>
                    <a:pt x="138705" y="321509"/>
                  </a:lnTo>
                  <a:lnTo>
                    <a:pt x="184940" y="302755"/>
                  </a:lnTo>
                  <a:lnTo>
                    <a:pt x="231175" y="284002"/>
                  </a:lnTo>
                  <a:lnTo>
                    <a:pt x="277410" y="265248"/>
                  </a:lnTo>
                  <a:lnTo>
                    <a:pt x="323645" y="246494"/>
                  </a:lnTo>
                  <a:lnTo>
                    <a:pt x="369880" y="227740"/>
                  </a:lnTo>
                  <a:lnTo>
                    <a:pt x="416115" y="208986"/>
                  </a:lnTo>
                  <a:lnTo>
                    <a:pt x="462350" y="190233"/>
                  </a:lnTo>
                  <a:lnTo>
                    <a:pt x="508585" y="171479"/>
                  </a:lnTo>
                  <a:lnTo>
                    <a:pt x="554820" y="152725"/>
                  </a:lnTo>
                  <a:lnTo>
                    <a:pt x="601055" y="133971"/>
                  </a:lnTo>
                  <a:lnTo>
                    <a:pt x="647290" y="115217"/>
                  </a:lnTo>
                  <a:lnTo>
                    <a:pt x="693526" y="96464"/>
                  </a:lnTo>
                  <a:lnTo>
                    <a:pt x="739761" y="77710"/>
                  </a:lnTo>
                  <a:lnTo>
                    <a:pt x="785996" y="58956"/>
                  </a:lnTo>
                  <a:lnTo>
                    <a:pt x="832231" y="40202"/>
                  </a:lnTo>
                  <a:lnTo>
                    <a:pt x="878466" y="21449"/>
                  </a:lnTo>
                  <a:lnTo>
                    <a:pt x="924701" y="2695"/>
                  </a:lnTo>
                  <a:lnTo>
                    <a:pt x="931347" y="0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86038" y="6240453"/>
              <a:ext cx="83185" cy="69215"/>
            </a:xfrm>
            <a:custGeom>
              <a:avLst/>
              <a:gdLst/>
              <a:ahLst/>
              <a:cxnLst/>
              <a:rect l="l" t="t" r="r" b="b"/>
              <a:pathLst>
                <a:path w="83184" h="69214">
                  <a:moveTo>
                    <a:pt x="0" y="0"/>
                  </a:moveTo>
                  <a:lnTo>
                    <a:pt x="27961" y="68936"/>
                  </a:lnTo>
                  <a:lnTo>
                    <a:pt x="82917" y="65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17174" y="5875355"/>
              <a:ext cx="840740" cy="360680"/>
            </a:xfrm>
            <a:custGeom>
              <a:avLst/>
              <a:gdLst/>
              <a:ahLst/>
              <a:cxnLst/>
              <a:rect l="l" t="t" r="r" b="b"/>
              <a:pathLst>
                <a:path w="840739" h="360679">
                  <a:moveTo>
                    <a:pt x="0" y="360087"/>
                  </a:moveTo>
                  <a:lnTo>
                    <a:pt x="46311" y="340239"/>
                  </a:lnTo>
                  <a:lnTo>
                    <a:pt x="92623" y="320391"/>
                  </a:lnTo>
                  <a:lnTo>
                    <a:pt x="138935" y="300543"/>
                  </a:lnTo>
                  <a:lnTo>
                    <a:pt x="185246" y="280695"/>
                  </a:lnTo>
                  <a:lnTo>
                    <a:pt x="231558" y="260847"/>
                  </a:lnTo>
                  <a:lnTo>
                    <a:pt x="277870" y="240999"/>
                  </a:lnTo>
                  <a:lnTo>
                    <a:pt x="324182" y="221152"/>
                  </a:lnTo>
                  <a:lnTo>
                    <a:pt x="370493" y="201304"/>
                  </a:lnTo>
                  <a:lnTo>
                    <a:pt x="416805" y="181456"/>
                  </a:lnTo>
                  <a:lnTo>
                    <a:pt x="463117" y="161608"/>
                  </a:lnTo>
                  <a:lnTo>
                    <a:pt x="509428" y="141760"/>
                  </a:lnTo>
                  <a:lnTo>
                    <a:pt x="555740" y="121912"/>
                  </a:lnTo>
                  <a:lnTo>
                    <a:pt x="602052" y="102064"/>
                  </a:lnTo>
                  <a:lnTo>
                    <a:pt x="648364" y="82216"/>
                  </a:lnTo>
                  <a:lnTo>
                    <a:pt x="694675" y="62368"/>
                  </a:lnTo>
                  <a:lnTo>
                    <a:pt x="740987" y="42520"/>
                  </a:lnTo>
                  <a:lnTo>
                    <a:pt x="787299" y="22672"/>
                  </a:lnTo>
                  <a:lnTo>
                    <a:pt x="833610" y="2824"/>
                  </a:lnTo>
                  <a:lnTo>
                    <a:pt x="840204" y="0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36151" y="5843983"/>
              <a:ext cx="83185" cy="68580"/>
            </a:xfrm>
            <a:custGeom>
              <a:avLst/>
              <a:gdLst/>
              <a:ahLst/>
              <a:cxnLst/>
              <a:rect l="l" t="t" r="r" b="b"/>
              <a:pathLst>
                <a:path w="83185" h="68579">
                  <a:moveTo>
                    <a:pt x="0" y="0"/>
                  </a:moveTo>
                  <a:lnTo>
                    <a:pt x="29305" y="68376"/>
                  </a:lnTo>
                  <a:lnTo>
                    <a:pt x="8303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17241" y="6296296"/>
              <a:ext cx="589280" cy="48895"/>
            </a:xfrm>
            <a:custGeom>
              <a:avLst/>
              <a:gdLst/>
              <a:ahLst/>
              <a:cxnLst/>
              <a:rect l="l" t="t" r="r" b="b"/>
              <a:pathLst>
                <a:path w="589280" h="48895">
                  <a:moveTo>
                    <a:pt x="0" y="0"/>
                  </a:moveTo>
                  <a:lnTo>
                    <a:pt x="52897" y="4339"/>
                  </a:lnTo>
                  <a:lnTo>
                    <a:pt x="105795" y="8679"/>
                  </a:lnTo>
                  <a:lnTo>
                    <a:pt x="158693" y="13018"/>
                  </a:lnTo>
                  <a:lnTo>
                    <a:pt x="211590" y="17357"/>
                  </a:lnTo>
                  <a:lnTo>
                    <a:pt x="264488" y="21697"/>
                  </a:lnTo>
                  <a:lnTo>
                    <a:pt x="317386" y="26036"/>
                  </a:lnTo>
                  <a:lnTo>
                    <a:pt x="370283" y="30375"/>
                  </a:lnTo>
                  <a:lnTo>
                    <a:pt x="423181" y="34714"/>
                  </a:lnTo>
                  <a:lnTo>
                    <a:pt x="476079" y="39054"/>
                  </a:lnTo>
                  <a:lnTo>
                    <a:pt x="528976" y="43393"/>
                  </a:lnTo>
                  <a:lnTo>
                    <a:pt x="581874" y="47732"/>
                  </a:lnTo>
                  <a:lnTo>
                    <a:pt x="589004" y="48317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96075" y="6306957"/>
              <a:ext cx="77470" cy="74295"/>
            </a:xfrm>
            <a:custGeom>
              <a:avLst/>
              <a:gdLst/>
              <a:ahLst/>
              <a:cxnLst/>
              <a:rect l="l" t="t" r="r" b="b"/>
              <a:pathLst>
                <a:path w="77469" h="74295">
                  <a:moveTo>
                    <a:pt x="6082" y="0"/>
                  </a:moveTo>
                  <a:lnTo>
                    <a:pt x="0" y="74142"/>
                  </a:lnTo>
                  <a:lnTo>
                    <a:pt x="77184" y="43153"/>
                  </a:lnTo>
                  <a:lnTo>
                    <a:pt x="6082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902828" y="6415803"/>
              <a:ext cx="372110" cy="191770"/>
            </a:xfrm>
            <a:custGeom>
              <a:avLst/>
              <a:gdLst/>
              <a:ahLst/>
              <a:cxnLst/>
              <a:rect l="l" t="t" r="r" b="b"/>
              <a:pathLst>
                <a:path w="372110" h="191770">
                  <a:moveTo>
                    <a:pt x="0" y="0"/>
                  </a:moveTo>
                  <a:lnTo>
                    <a:pt x="45685" y="23515"/>
                  </a:lnTo>
                  <a:lnTo>
                    <a:pt x="91370" y="47029"/>
                  </a:lnTo>
                  <a:lnTo>
                    <a:pt x="137055" y="70544"/>
                  </a:lnTo>
                  <a:lnTo>
                    <a:pt x="182741" y="94059"/>
                  </a:lnTo>
                  <a:lnTo>
                    <a:pt x="228426" y="117573"/>
                  </a:lnTo>
                  <a:lnTo>
                    <a:pt x="274111" y="141088"/>
                  </a:lnTo>
                  <a:lnTo>
                    <a:pt x="319797" y="164602"/>
                  </a:lnTo>
                  <a:lnTo>
                    <a:pt x="365482" y="188117"/>
                  </a:lnTo>
                  <a:lnTo>
                    <a:pt x="371860" y="191399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251305" y="6570857"/>
              <a:ext cx="83185" cy="67310"/>
            </a:xfrm>
            <a:custGeom>
              <a:avLst/>
              <a:gdLst/>
              <a:ahLst/>
              <a:cxnLst/>
              <a:rect l="l" t="t" r="r" b="b"/>
              <a:pathLst>
                <a:path w="83185" h="67309">
                  <a:moveTo>
                    <a:pt x="34046" y="0"/>
                  </a:moveTo>
                  <a:lnTo>
                    <a:pt x="0" y="66144"/>
                  </a:lnTo>
                  <a:lnTo>
                    <a:pt x="83167" y="67116"/>
                  </a:lnTo>
                  <a:lnTo>
                    <a:pt x="3404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14148" y="6228643"/>
              <a:ext cx="753745" cy="113664"/>
            </a:xfrm>
            <a:custGeom>
              <a:avLst/>
              <a:gdLst/>
              <a:ahLst/>
              <a:cxnLst/>
              <a:rect l="l" t="t" r="r" b="b"/>
              <a:pathLst>
                <a:path w="753745" h="113664">
                  <a:moveTo>
                    <a:pt x="0" y="113405"/>
                  </a:moveTo>
                  <a:lnTo>
                    <a:pt x="49746" y="105915"/>
                  </a:lnTo>
                  <a:lnTo>
                    <a:pt x="99492" y="98426"/>
                  </a:lnTo>
                  <a:lnTo>
                    <a:pt x="149238" y="90936"/>
                  </a:lnTo>
                  <a:lnTo>
                    <a:pt x="198985" y="83447"/>
                  </a:lnTo>
                  <a:lnTo>
                    <a:pt x="248731" y="75958"/>
                  </a:lnTo>
                  <a:lnTo>
                    <a:pt x="298477" y="68468"/>
                  </a:lnTo>
                  <a:lnTo>
                    <a:pt x="348223" y="60979"/>
                  </a:lnTo>
                  <a:lnTo>
                    <a:pt x="397969" y="53489"/>
                  </a:lnTo>
                  <a:lnTo>
                    <a:pt x="447716" y="46000"/>
                  </a:lnTo>
                  <a:lnTo>
                    <a:pt x="497462" y="38511"/>
                  </a:lnTo>
                  <a:lnTo>
                    <a:pt x="547208" y="31021"/>
                  </a:lnTo>
                  <a:lnTo>
                    <a:pt x="596954" y="23532"/>
                  </a:lnTo>
                  <a:lnTo>
                    <a:pt x="646700" y="16043"/>
                  </a:lnTo>
                  <a:lnTo>
                    <a:pt x="696446" y="8553"/>
                  </a:lnTo>
                  <a:lnTo>
                    <a:pt x="746193" y="1064"/>
                  </a:lnTo>
                  <a:lnTo>
                    <a:pt x="753271" y="0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54809" y="6192926"/>
              <a:ext cx="79375" cy="73660"/>
            </a:xfrm>
            <a:custGeom>
              <a:avLst/>
              <a:gdLst/>
              <a:ahLst/>
              <a:cxnLst/>
              <a:rect l="l" t="t" r="r" b="b"/>
              <a:pathLst>
                <a:path w="79375" h="73660">
                  <a:moveTo>
                    <a:pt x="0" y="0"/>
                  </a:moveTo>
                  <a:lnTo>
                    <a:pt x="11074" y="73562"/>
                  </a:lnTo>
                  <a:lnTo>
                    <a:pt x="79099" y="257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45733" y="5761765"/>
              <a:ext cx="4445" cy="245110"/>
            </a:xfrm>
            <a:custGeom>
              <a:avLst/>
              <a:gdLst/>
              <a:ahLst/>
              <a:cxnLst/>
              <a:rect l="l" t="t" r="r" b="b"/>
              <a:pathLst>
                <a:path w="4445" h="245110">
                  <a:moveTo>
                    <a:pt x="0" y="0"/>
                  </a:moveTo>
                  <a:lnTo>
                    <a:pt x="805" y="47536"/>
                  </a:lnTo>
                  <a:lnTo>
                    <a:pt x="1611" y="95073"/>
                  </a:lnTo>
                  <a:lnTo>
                    <a:pt x="2417" y="142609"/>
                  </a:lnTo>
                  <a:lnTo>
                    <a:pt x="3222" y="190146"/>
                  </a:lnTo>
                  <a:lnTo>
                    <a:pt x="4028" y="237682"/>
                  </a:lnTo>
                  <a:lnTo>
                    <a:pt x="4149" y="244834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12571" y="5998817"/>
              <a:ext cx="74930" cy="75565"/>
            </a:xfrm>
            <a:custGeom>
              <a:avLst/>
              <a:gdLst/>
              <a:ahLst/>
              <a:cxnLst/>
              <a:rect l="l" t="t" r="r" b="b"/>
              <a:pathLst>
                <a:path w="74929" h="75564">
                  <a:moveTo>
                    <a:pt x="74381" y="0"/>
                  </a:moveTo>
                  <a:lnTo>
                    <a:pt x="0" y="1261"/>
                  </a:lnTo>
                  <a:lnTo>
                    <a:pt x="38450" y="75011"/>
                  </a:lnTo>
                  <a:lnTo>
                    <a:pt x="74381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51315" y="5675112"/>
              <a:ext cx="506730" cy="101600"/>
            </a:xfrm>
            <a:custGeom>
              <a:avLst/>
              <a:gdLst/>
              <a:ahLst/>
              <a:cxnLst/>
              <a:rect l="l" t="t" r="r" b="b"/>
              <a:pathLst>
                <a:path w="506729" h="101600">
                  <a:moveTo>
                    <a:pt x="0" y="101322"/>
                  </a:moveTo>
                  <a:lnTo>
                    <a:pt x="49959" y="91330"/>
                  </a:lnTo>
                  <a:lnTo>
                    <a:pt x="99918" y="81338"/>
                  </a:lnTo>
                  <a:lnTo>
                    <a:pt x="149877" y="71346"/>
                  </a:lnTo>
                  <a:lnTo>
                    <a:pt x="199836" y="61355"/>
                  </a:lnTo>
                  <a:lnTo>
                    <a:pt x="249794" y="51363"/>
                  </a:lnTo>
                  <a:lnTo>
                    <a:pt x="299753" y="41371"/>
                  </a:lnTo>
                  <a:lnTo>
                    <a:pt x="349712" y="31379"/>
                  </a:lnTo>
                  <a:lnTo>
                    <a:pt x="399671" y="21388"/>
                  </a:lnTo>
                  <a:lnTo>
                    <a:pt x="449630" y="11396"/>
                  </a:lnTo>
                  <a:lnTo>
                    <a:pt x="499589" y="1404"/>
                  </a:lnTo>
                  <a:lnTo>
                    <a:pt x="506611" y="0"/>
                  </a:lnTo>
                </a:path>
              </a:pathLst>
            </a:custGeom>
            <a:ln w="14306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43617" y="5640042"/>
              <a:ext cx="80645" cy="73025"/>
            </a:xfrm>
            <a:custGeom>
              <a:avLst/>
              <a:gdLst/>
              <a:ahLst/>
              <a:cxnLst/>
              <a:rect l="l" t="t" r="r" b="b"/>
              <a:pathLst>
                <a:path w="80645" h="73025">
                  <a:moveTo>
                    <a:pt x="0" y="0"/>
                  </a:moveTo>
                  <a:lnTo>
                    <a:pt x="14589" y="72947"/>
                  </a:lnTo>
                  <a:lnTo>
                    <a:pt x="80242" y="21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796379" y="5672957"/>
            <a:ext cx="177165" cy="71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30" dirty="0">
                <a:latin typeface="Trebuchet MS"/>
                <a:cs typeface="Trebuchet MS"/>
              </a:rPr>
              <a:t>S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350">
              <a:latin typeface="Trebuchet MS"/>
              <a:cs typeface="Trebuchet MS"/>
            </a:endParaRPr>
          </a:p>
          <a:p>
            <a:pPr marL="76200">
              <a:lnSpc>
                <a:spcPct val="100000"/>
              </a:lnSpc>
            </a:pPr>
            <a:r>
              <a:rPr sz="1350" spc="-50" dirty="0">
                <a:latin typeface="Lucida Sans Unicode"/>
                <a:cs typeface="Lucida Sans Unicode"/>
              </a:rPr>
              <a:t>s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52" name="object 52"/>
          <p:cNvSpPr txBox="1"/>
          <p:nvPr/>
        </p:nvSpPr>
        <p:spPr>
          <a:xfrm>
            <a:off x="3643005" y="5200538"/>
            <a:ext cx="3435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20" dirty="0">
                <a:latin typeface="Times New Roman"/>
                <a:cs typeface="Times New Roman"/>
              </a:rPr>
              <a:t>d</a:t>
            </a:r>
            <a:r>
              <a:rPr sz="1500" spc="-20" dirty="0">
                <a:latin typeface="Times New Roman"/>
                <a:cs typeface="Times New Roman"/>
              </a:rPr>
              <a:t>(</a:t>
            </a:r>
            <a:r>
              <a:rPr sz="1500" i="1" spc="-20" dirty="0">
                <a:latin typeface="Times New Roman"/>
                <a:cs typeface="Times New Roman"/>
              </a:rPr>
              <a:t>u</a:t>
            </a:r>
            <a:r>
              <a:rPr sz="1500" spc="-20" dirty="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20301" y="5019539"/>
            <a:ext cx="2870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spc="85" dirty="0">
                <a:latin typeface="Lucida Sans Unicode"/>
                <a:cs typeface="Lucida Sans Unicode"/>
              </a:rPr>
              <a:t>ℓ</a:t>
            </a:r>
            <a:r>
              <a:rPr sz="1500" i="1" spc="127" baseline="-16666" dirty="0">
                <a:latin typeface="Trebuchet MS"/>
                <a:cs typeface="Trebuchet MS"/>
              </a:rPr>
              <a:t>e</a:t>
            </a:r>
            <a:endParaRPr sz="1500" baseline="-16666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4028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4.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95" dirty="0">
                <a:latin typeface="Tahoma"/>
                <a:cs typeface="Tahoma"/>
              </a:rPr>
              <a:t>Greedy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100" dirty="0">
                <a:latin typeface="Tahoma"/>
                <a:cs typeface="Tahoma"/>
              </a:rPr>
              <a:t>Algorithms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630" dirty="0">
                <a:latin typeface="Tahoma"/>
                <a:cs typeface="Tahoma"/>
              </a:rPr>
              <a:t>II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2541" y="2115505"/>
            <a:ext cx="3195955" cy="24098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D5D5D5"/>
                </a:solidFill>
                <a:latin typeface="Verdana"/>
                <a:cs typeface="Verdana"/>
              </a:rPr>
              <a:t>Dijkstra's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9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90" dirty="0">
                <a:latin typeface="Verdana"/>
                <a:cs typeface="Verdana"/>
              </a:rPr>
              <a:t>minimum</a:t>
            </a:r>
            <a:r>
              <a:rPr sz="2250" i="1" spc="-100" dirty="0">
                <a:latin typeface="Verdana"/>
                <a:cs typeface="Verdana"/>
              </a:rPr>
              <a:t> </a:t>
            </a:r>
            <a:r>
              <a:rPr sz="2250" i="1" spc="-200" dirty="0">
                <a:latin typeface="Verdana"/>
                <a:cs typeface="Verdana"/>
              </a:rPr>
              <a:t>spanning</a:t>
            </a:r>
            <a:r>
              <a:rPr sz="2250" i="1" spc="-105" dirty="0">
                <a:latin typeface="Verdana"/>
                <a:cs typeface="Verdana"/>
              </a:rPr>
              <a:t> </a:t>
            </a:r>
            <a:r>
              <a:rPr sz="2250" i="1" spc="-275" dirty="0">
                <a:latin typeface="Verdana"/>
                <a:cs typeface="Verdana"/>
              </a:rPr>
              <a:t>trees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35" dirty="0">
                <a:solidFill>
                  <a:srgbClr val="D5D5D5"/>
                </a:solidFill>
                <a:latin typeface="Verdana"/>
                <a:cs typeface="Verdana"/>
              </a:rPr>
              <a:t>Prim,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10" dirty="0">
                <a:solidFill>
                  <a:srgbClr val="D5D5D5"/>
                </a:solidFill>
                <a:latin typeface="Verdana"/>
                <a:cs typeface="Verdana"/>
              </a:rPr>
              <a:t>Kruskal,</a:t>
            </a:r>
            <a:r>
              <a:rPr sz="2250" i="1" spc="-11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90" dirty="0">
                <a:solidFill>
                  <a:srgbClr val="D5D5D5"/>
                </a:solidFill>
                <a:latin typeface="Verdana"/>
                <a:cs typeface="Verdana"/>
              </a:rPr>
              <a:t>Boruvka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D5D5D5"/>
                </a:solidFill>
                <a:latin typeface="Verdana"/>
                <a:cs typeface="Verdana"/>
              </a:rPr>
              <a:t>single-</a:t>
            </a:r>
            <a:r>
              <a:rPr sz="2250" i="1" spc="-185" dirty="0">
                <a:solidFill>
                  <a:srgbClr val="D5D5D5"/>
                </a:solidFill>
                <a:latin typeface="Verdana"/>
                <a:cs typeface="Verdana"/>
              </a:rPr>
              <a:t>link</a:t>
            </a:r>
            <a:r>
              <a:rPr sz="2250" i="1" spc="-5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114" dirty="0">
                <a:solidFill>
                  <a:srgbClr val="D5D5D5"/>
                </a:solidFill>
                <a:latin typeface="Verdana"/>
                <a:cs typeface="Verdana"/>
              </a:rPr>
              <a:t>clustering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8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2250" i="1" spc="-250" dirty="0">
                <a:solidFill>
                  <a:srgbClr val="D5D5D5"/>
                </a:solidFill>
                <a:latin typeface="Verdana"/>
                <a:cs typeface="Verdana"/>
              </a:rPr>
              <a:t>cost</a:t>
            </a:r>
            <a:r>
              <a:rPr sz="2250" i="1" spc="-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135" dirty="0">
                <a:solidFill>
                  <a:srgbClr val="D5D5D5"/>
                </a:solidFill>
                <a:latin typeface="Verdana"/>
                <a:cs typeface="Verdana"/>
              </a:rPr>
              <a:t>arborescences</a:t>
            </a:r>
            <a:endParaRPr sz="22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36700"/>
            <a:ext cx="2628900" cy="3784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6.1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188785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Cycles</a:t>
            </a:r>
            <a:r>
              <a:rPr spc="-15" dirty="0"/>
              <a:t> </a:t>
            </a:r>
            <a:r>
              <a:rPr spc="55" dirty="0"/>
              <a:t>and</a:t>
            </a:r>
            <a:r>
              <a:rPr spc="-15" dirty="0"/>
              <a:t> </a:t>
            </a:r>
            <a:r>
              <a:rPr spc="-55" dirty="0"/>
              <a:t>cuts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218991"/>
            <a:ext cx="8180070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sequence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 which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sequence 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348615">
              <a:lnSpc>
                <a:spcPct val="132100"/>
              </a:lnSpc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cycle</a:t>
            </a:r>
            <a:r>
              <a:rPr sz="18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repeated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other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starting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ending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95696" y="3192694"/>
            <a:ext cx="1543685" cy="2070735"/>
            <a:chOff x="1995696" y="3192694"/>
            <a:chExt cx="1543685" cy="2070735"/>
          </a:xfrm>
        </p:grpSpPr>
        <p:sp>
          <p:nvSpPr>
            <p:cNvPr id="6" name="object 6"/>
            <p:cNvSpPr/>
            <p:nvPr/>
          </p:nvSpPr>
          <p:spPr>
            <a:xfrm>
              <a:off x="2259224" y="3231111"/>
              <a:ext cx="1242060" cy="948055"/>
            </a:xfrm>
            <a:custGeom>
              <a:avLst/>
              <a:gdLst/>
              <a:ahLst/>
              <a:cxnLst/>
              <a:rect l="l" t="t" r="r" b="b"/>
              <a:pathLst>
                <a:path w="1242060" h="948054">
                  <a:moveTo>
                    <a:pt x="1241699" y="0"/>
                  </a:moveTo>
                  <a:lnTo>
                    <a:pt x="1200309" y="28839"/>
                  </a:lnTo>
                  <a:lnTo>
                    <a:pt x="1158919" y="57679"/>
                  </a:lnTo>
                  <a:lnTo>
                    <a:pt x="1117529" y="86518"/>
                  </a:lnTo>
                  <a:lnTo>
                    <a:pt x="1076139" y="115358"/>
                  </a:lnTo>
                  <a:lnTo>
                    <a:pt x="1034749" y="144197"/>
                  </a:lnTo>
                  <a:lnTo>
                    <a:pt x="993359" y="173037"/>
                  </a:lnTo>
                  <a:lnTo>
                    <a:pt x="951969" y="201876"/>
                  </a:lnTo>
                  <a:lnTo>
                    <a:pt x="910579" y="230716"/>
                  </a:lnTo>
                  <a:lnTo>
                    <a:pt x="869189" y="259555"/>
                  </a:lnTo>
                  <a:lnTo>
                    <a:pt x="827799" y="288395"/>
                  </a:lnTo>
                  <a:lnTo>
                    <a:pt x="786409" y="317234"/>
                  </a:lnTo>
                  <a:lnTo>
                    <a:pt x="745019" y="346074"/>
                  </a:lnTo>
                  <a:lnTo>
                    <a:pt x="703629" y="374913"/>
                  </a:lnTo>
                  <a:lnTo>
                    <a:pt x="662239" y="403753"/>
                  </a:lnTo>
                  <a:lnTo>
                    <a:pt x="620849" y="432592"/>
                  </a:lnTo>
                  <a:lnTo>
                    <a:pt x="579459" y="461431"/>
                  </a:lnTo>
                  <a:lnTo>
                    <a:pt x="538069" y="490271"/>
                  </a:lnTo>
                  <a:lnTo>
                    <a:pt x="496679" y="519110"/>
                  </a:lnTo>
                  <a:lnTo>
                    <a:pt x="455289" y="547950"/>
                  </a:lnTo>
                  <a:lnTo>
                    <a:pt x="413899" y="576789"/>
                  </a:lnTo>
                  <a:lnTo>
                    <a:pt x="372509" y="605629"/>
                  </a:lnTo>
                  <a:lnTo>
                    <a:pt x="331119" y="634468"/>
                  </a:lnTo>
                  <a:lnTo>
                    <a:pt x="289729" y="663307"/>
                  </a:lnTo>
                  <a:lnTo>
                    <a:pt x="248339" y="692147"/>
                  </a:lnTo>
                  <a:lnTo>
                    <a:pt x="206949" y="720986"/>
                  </a:lnTo>
                  <a:lnTo>
                    <a:pt x="165559" y="749826"/>
                  </a:lnTo>
                  <a:lnTo>
                    <a:pt x="124169" y="778665"/>
                  </a:lnTo>
                  <a:lnTo>
                    <a:pt x="82779" y="807504"/>
                  </a:lnTo>
                  <a:lnTo>
                    <a:pt x="41389" y="836344"/>
                  </a:lnTo>
                  <a:lnTo>
                    <a:pt x="0" y="865183"/>
                  </a:lnTo>
                </a:path>
                <a:path w="1242060" h="948054">
                  <a:moveTo>
                    <a:pt x="27474" y="947636"/>
                  </a:moveTo>
                  <a:lnTo>
                    <a:pt x="27474" y="947636"/>
                  </a:lnTo>
                  <a:lnTo>
                    <a:pt x="1173387" y="947636"/>
                  </a:lnTo>
                  <a:lnTo>
                    <a:pt x="1223210" y="947636"/>
                  </a:lnTo>
                </a:path>
              </a:pathLst>
            </a:custGeom>
            <a:ln w="762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54721" y="4268342"/>
              <a:ext cx="1251585" cy="984885"/>
            </a:xfrm>
            <a:custGeom>
              <a:avLst/>
              <a:gdLst/>
              <a:ahLst/>
              <a:cxnLst/>
              <a:rect l="l" t="t" r="r" b="b"/>
              <a:pathLst>
                <a:path w="1251585" h="984885">
                  <a:moveTo>
                    <a:pt x="0" y="0"/>
                  </a:moveTo>
                  <a:lnTo>
                    <a:pt x="0" y="0"/>
                  </a:lnTo>
                  <a:lnTo>
                    <a:pt x="363253" y="285915"/>
                  </a:lnTo>
                  <a:lnTo>
                    <a:pt x="403614" y="317684"/>
                  </a:lnTo>
                  <a:lnTo>
                    <a:pt x="443976" y="349452"/>
                  </a:lnTo>
                  <a:lnTo>
                    <a:pt x="484337" y="381220"/>
                  </a:lnTo>
                  <a:lnTo>
                    <a:pt x="524699" y="412989"/>
                  </a:lnTo>
                  <a:lnTo>
                    <a:pt x="565060" y="444757"/>
                  </a:lnTo>
                  <a:lnTo>
                    <a:pt x="605422" y="476526"/>
                  </a:lnTo>
                  <a:lnTo>
                    <a:pt x="645783" y="508294"/>
                  </a:lnTo>
                  <a:lnTo>
                    <a:pt x="686145" y="540063"/>
                  </a:lnTo>
                  <a:lnTo>
                    <a:pt x="726506" y="571831"/>
                  </a:lnTo>
                  <a:lnTo>
                    <a:pt x="766868" y="603599"/>
                  </a:lnTo>
                  <a:lnTo>
                    <a:pt x="807229" y="635368"/>
                  </a:lnTo>
                  <a:lnTo>
                    <a:pt x="847591" y="667136"/>
                  </a:lnTo>
                  <a:lnTo>
                    <a:pt x="887952" y="698905"/>
                  </a:lnTo>
                  <a:lnTo>
                    <a:pt x="928314" y="730673"/>
                  </a:lnTo>
                  <a:lnTo>
                    <a:pt x="968675" y="762441"/>
                  </a:lnTo>
                  <a:lnTo>
                    <a:pt x="1009037" y="794210"/>
                  </a:lnTo>
                  <a:lnTo>
                    <a:pt x="1049398" y="825978"/>
                  </a:lnTo>
                  <a:lnTo>
                    <a:pt x="1089760" y="857747"/>
                  </a:lnTo>
                  <a:lnTo>
                    <a:pt x="1130121" y="889515"/>
                  </a:lnTo>
                  <a:lnTo>
                    <a:pt x="1170483" y="921283"/>
                  </a:lnTo>
                  <a:lnTo>
                    <a:pt x="1210844" y="953052"/>
                  </a:lnTo>
                  <a:lnTo>
                    <a:pt x="1251206" y="98482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99506" y="4037362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4"/>
                  </a:lnTo>
                  <a:lnTo>
                    <a:pt x="77356" y="269361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0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99506" y="403736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3855" y="40325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73993" y="3003513"/>
            <a:ext cx="2955290" cy="290830"/>
            <a:chOff x="3473993" y="3003513"/>
            <a:chExt cx="2955290" cy="290830"/>
          </a:xfrm>
        </p:grpSpPr>
        <p:sp>
          <p:nvSpPr>
            <p:cNvPr id="12" name="object 12"/>
            <p:cNvSpPr/>
            <p:nvPr/>
          </p:nvSpPr>
          <p:spPr>
            <a:xfrm>
              <a:off x="3765110" y="3149185"/>
              <a:ext cx="2625725" cy="8890"/>
            </a:xfrm>
            <a:custGeom>
              <a:avLst/>
              <a:gdLst/>
              <a:ahLst/>
              <a:cxnLst/>
              <a:rect l="l" t="t" r="r" b="b"/>
              <a:pathLst>
                <a:path w="2625725" h="8889">
                  <a:moveTo>
                    <a:pt x="0" y="0"/>
                  </a:moveTo>
                  <a:lnTo>
                    <a:pt x="50491" y="165"/>
                  </a:lnTo>
                  <a:lnTo>
                    <a:pt x="100982" y="330"/>
                  </a:lnTo>
                  <a:lnTo>
                    <a:pt x="151474" y="495"/>
                  </a:lnTo>
                  <a:lnTo>
                    <a:pt x="201965" y="660"/>
                  </a:lnTo>
                  <a:lnTo>
                    <a:pt x="252457" y="825"/>
                  </a:lnTo>
                  <a:lnTo>
                    <a:pt x="302948" y="990"/>
                  </a:lnTo>
                  <a:lnTo>
                    <a:pt x="353439" y="1155"/>
                  </a:lnTo>
                  <a:lnTo>
                    <a:pt x="403931" y="1320"/>
                  </a:lnTo>
                  <a:lnTo>
                    <a:pt x="454422" y="1485"/>
                  </a:lnTo>
                  <a:lnTo>
                    <a:pt x="504914" y="1650"/>
                  </a:lnTo>
                  <a:lnTo>
                    <a:pt x="555405" y="1815"/>
                  </a:lnTo>
                  <a:lnTo>
                    <a:pt x="605897" y="1980"/>
                  </a:lnTo>
                  <a:lnTo>
                    <a:pt x="656388" y="2145"/>
                  </a:lnTo>
                  <a:lnTo>
                    <a:pt x="706879" y="2310"/>
                  </a:lnTo>
                  <a:lnTo>
                    <a:pt x="757371" y="2475"/>
                  </a:lnTo>
                  <a:lnTo>
                    <a:pt x="807862" y="2640"/>
                  </a:lnTo>
                  <a:lnTo>
                    <a:pt x="858354" y="2805"/>
                  </a:lnTo>
                  <a:lnTo>
                    <a:pt x="908845" y="2970"/>
                  </a:lnTo>
                  <a:lnTo>
                    <a:pt x="959337" y="3135"/>
                  </a:lnTo>
                  <a:lnTo>
                    <a:pt x="1009828" y="3299"/>
                  </a:lnTo>
                  <a:lnTo>
                    <a:pt x="1060320" y="3464"/>
                  </a:lnTo>
                  <a:lnTo>
                    <a:pt x="1110811" y="3629"/>
                  </a:lnTo>
                  <a:lnTo>
                    <a:pt x="1161302" y="3794"/>
                  </a:lnTo>
                  <a:lnTo>
                    <a:pt x="1211794" y="3959"/>
                  </a:lnTo>
                  <a:lnTo>
                    <a:pt x="1262285" y="4124"/>
                  </a:lnTo>
                  <a:lnTo>
                    <a:pt x="1312777" y="4289"/>
                  </a:lnTo>
                  <a:lnTo>
                    <a:pt x="1363268" y="4454"/>
                  </a:lnTo>
                  <a:lnTo>
                    <a:pt x="1413760" y="4619"/>
                  </a:lnTo>
                  <a:lnTo>
                    <a:pt x="1464251" y="4784"/>
                  </a:lnTo>
                  <a:lnTo>
                    <a:pt x="1514743" y="4949"/>
                  </a:lnTo>
                  <a:lnTo>
                    <a:pt x="1565234" y="5114"/>
                  </a:lnTo>
                  <a:lnTo>
                    <a:pt x="1615725" y="5279"/>
                  </a:lnTo>
                  <a:lnTo>
                    <a:pt x="1666217" y="5444"/>
                  </a:lnTo>
                  <a:lnTo>
                    <a:pt x="1716708" y="5609"/>
                  </a:lnTo>
                  <a:lnTo>
                    <a:pt x="1767200" y="5774"/>
                  </a:lnTo>
                  <a:lnTo>
                    <a:pt x="1817691" y="5939"/>
                  </a:lnTo>
                  <a:lnTo>
                    <a:pt x="1868183" y="6104"/>
                  </a:lnTo>
                  <a:lnTo>
                    <a:pt x="1918674" y="6269"/>
                  </a:lnTo>
                  <a:lnTo>
                    <a:pt x="1969166" y="6434"/>
                  </a:lnTo>
                  <a:lnTo>
                    <a:pt x="2019657" y="6599"/>
                  </a:lnTo>
                  <a:lnTo>
                    <a:pt x="2070148" y="6764"/>
                  </a:lnTo>
                  <a:lnTo>
                    <a:pt x="2120640" y="6929"/>
                  </a:lnTo>
                  <a:lnTo>
                    <a:pt x="2171131" y="7094"/>
                  </a:lnTo>
                  <a:lnTo>
                    <a:pt x="2221623" y="7259"/>
                  </a:lnTo>
                  <a:lnTo>
                    <a:pt x="2272114" y="7424"/>
                  </a:lnTo>
                  <a:lnTo>
                    <a:pt x="2322606" y="7589"/>
                  </a:lnTo>
                  <a:lnTo>
                    <a:pt x="2373097" y="7754"/>
                  </a:lnTo>
                  <a:lnTo>
                    <a:pt x="2423588" y="7919"/>
                  </a:lnTo>
                  <a:lnTo>
                    <a:pt x="2474080" y="8084"/>
                  </a:lnTo>
                  <a:lnTo>
                    <a:pt x="2524571" y="8249"/>
                  </a:lnTo>
                  <a:lnTo>
                    <a:pt x="2575063" y="8414"/>
                  </a:lnTo>
                  <a:lnTo>
                    <a:pt x="2625554" y="8579"/>
                  </a:lnTo>
                </a:path>
              </a:pathLst>
            </a:custGeom>
            <a:ln w="762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7803" y="300732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6" y="242543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1"/>
                  </a:lnTo>
                  <a:lnTo>
                    <a:pt x="242544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77803" y="300732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52153" y="3002485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57516" y="3013050"/>
            <a:ext cx="2925445" cy="1127125"/>
            <a:chOff x="3757516" y="3013050"/>
            <a:chExt cx="2925445" cy="1127125"/>
          </a:xfrm>
        </p:grpSpPr>
        <p:sp>
          <p:nvSpPr>
            <p:cNvPr id="17" name="object 17"/>
            <p:cNvSpPr/>
            <p:nvPr/>
          </p:nvSpPr>
          <p:spPr>
            <a:xfrm>
              <a:off x="5205197" y="3240907"/>
              <a:ext cx="1215390" cy="855344"/>
            </a:xfrm>
            <a:custGeom>
              <a:avLst/>
              <a:gdLst/>
              <a:ahLst/>
              <a:cxnLst/>
              <a:rect l="l" t="t" r="r" b="b"/>
              <a:pathLst>
                <a:path w="1215389" h="855345">
                  <a:moveTo>
                    <a:pt x="1215011" y="0"/>
                  </a:moveTo>
                  <a:lnTo>
                    <a:pt x="1173114" y="29493"/>
                  </a:lnTo>
                  <a:lnTo>
                    <a:pt x="1131217" y="58986"/>
                  </a:lnTo>
                  <a:lnTo>
                    <a:pt x="1089320" y="88479"/>
                  </a:lnTo>
                  <a:lnTo>
                    <a:pt x="1047423" y="117972"/>
                  </a:lnTo>
                  <a:lnTo>
                    <a:pt x="1005526" y="147465"/>
                  </a:lnTo>
                  <a:lnTo>
                    <a:pt x="963630" y="176959"/>
                  </a:lnTo>
                  <a:lnTo>
                    <a:pt x="921733" y="206452"/>
                  </a:lnTo>
                  <a:lnTo>
                    <a:pt x="879836" y="235945"/>
                  </a:lnTo>
                  <a:lnTo>
                    <a:pt x="837939" y="265438"/>
                  </a:lnTo>
                  <a:lnTo>
                    <a:pt x="796042" y="294931"/>
                  </a:lnTo>
                  <a:lnTo>
                    <a:pt x="754145" y="324425"/>
                  </a:lnTo>
                  <a:lnTo>
                    <a:pt x="712248" y="353918"/>
                  </a:lnTo>
                  <a:lnTo>
                    <a:pt x="670351" y="383411"/>
                  </a:lnTo>
                  <a:lnTo>
                    <a:pt x="628454" y="412904"/>
                  </a:lnTo>
                  <a:lnTo>
                    <a:pt x="586557" y="442398"/>
                  </a:lnTo>
                  <a:lnTo>
                    <a:pt x="544660" y="471891"/>
                  </a:lnTo>
                  <a:lnTo>
                    <a:pt x="502763" y="501384"/>
                  </a:lnTo>
                  <a:lnTo>
                    <a:pt x="460866" y="530877"/>
                  </a:lnTo>
                  <a:lnTo>
                    <a:pt x="418969" y="560371"/>
                  </a:lnTo>
                  <a:lnTo>
                    <a:pt x="377072" y="589864"/>
                  </a:lnTo>
                  <a:lnTo>
                    <a:pt x="335175" y="619357"/>
                  </a:lnTo>
                  <a:lnTo>
                    <a:pt x="293278" y="648850"/>
                  </a:lnTo>
                  <a:lnTo>
                    <a:pt x="251381" y="678344"/>
                  </a:lnTo>
                  <a:lnTo>
                    <a:pt x="209484" y="707837"/>
                  </a:lnTo>
                  <a:lnTo>
                    <a:pt x="167587" y="737330"/>
                  </a:lnTo>
                  <a:lnTo>
                    <a:pt x="125690" y="766824"/>
                  </a:lnTo>
                  <a:lnTo>
                    <a:pt x="83793" y="796317"/>
                  </a:lnTo>
                  <a:lnTo>
                    <a:pt x="41896" y="825810"/>
                  </a:lnTo>
                  <a:lnTo>
                    <a:pt x="0" y="855303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21374" y="3304053"/>
              <a:ext cx="13970" cy="699770"/>
            </a:xfrm>
            <a:custGeom>
              <a:avLst/>
              <a:gdLst/>
              <a:ahLst/>
              <a:cxnLst/>
              <a:rect l="l" t="t" r="r" b="b"/>
              <a:pathLst>
                <a:path w="13970" h="699770">
                  <a:moveTo>
                    <a:pt x="13456" y="0"/>
                  </a:moveTo>
                  <a:lnTo>
                    <a:pt x="12495" y="49978"/>
                  </a:lnTo>
                  <a:lnTo>
                    <a:pt x="11533" y="99957"/>
                  </a:lnTo>
                  <a:lnTo>
                    <a:pt x="10572" y="149936"/>
                  </a:lnTo>
                  <a:lnTo>
                    <a:pt x="9611" y="199915"/>
                  </a:lnTo>
                  <a:lnTo>
                    <a:pt x="8650" y="249893"/>
                  </a:lnTo>
                  <a:lnTo>
                    <a:pt x="7689" y="299872"/>
                  </a:lnTo>
                  <a:lnTo>
                    <a:pt x="6727" y="349851"/>
                  </a:lnTo>
                  <a:lnTo>
                    <a:pt x="5766" y="399830"/>
                  </a:lnTo>
                  <a:lnTo>
                    <a:pt x="4805" y="449809"/>
                  </a:lnTo>
                  <a:lnTo>
                    <a:pt x="3844" y="499788"/>
                  </a:lnTo>
                  <a:lnTo>
                    <a:pt x="2883" y="549767"/>
                  </a:lnTo>
                  <a:lnTo>
                    <a:pt x="1922" y="599746"/>
                  </a:lnTo>
                  <a:lnTo>
                    <a:pt x="960" y="649724"/>
                  </a:lnTo>
                  <a:lnTo>
                    <a:pt x="0" y="699703"/>
                  </a:lnTo>
                </a:path>
              </a:pathLst>
            </a:custGeom>
            <a:ln w="762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67358" y="3206209"/>
              <a:ext cx="2633980" cy="923925"/>
            </a:xfrm>
            <a:custGeom>
              <a:avLst/>
              <a:gdLst/>
              <a:ahLst/>
              <a:cxnLst/>
              <a:rect l="l" t="t" r="r" b="b"/>
              <a:pathLst>
                <a:path w="2633979" h="923925">
                  <a:moveTo>
                    <a:pt x="2633555" y="0"/>
                  </a:moveTo>
                  <a:lnTo>
                    <a:pt x="2585672" y="16798"/>
                  </a:lnTo>
                  <a:lnTo>
                    <a:pt x="2537789" y="33596"/>
                  </a:lnTo>
                  <a:lnTo>
                    <a:pt x="2489906" y="50394"/>
                  </a:lnTo>
                  <a:lnTo>
                    <a:pt x="2442024" y="67192"/>
                  </a:lnTo>
                  <a:lnTo>
                    <a:pt x="2394141" y="83990"/>
                  </a:lnTo>
                  <a:lnTo>
                    <a:pt x="2346258" y="100789"/>
                  </a:lnTo>
                  <a:lnTo>
                    <a:pt x="2298375" y="117587"/>
                  </a:lnTo>
                  <a:lnTo>
                    <a:pt x="2250492" y="134385"/>
                  </a:lnTo>
                  <a:lnTo>
                    <a:pt x="2202609" y="151183"/>
                  </a:lnTo>
                  <a:lnTo>
                    <a:pt x="2154727" y="167981"/>
                  </a:lnTo>
                  <a:lnTo>
                    <a:pt x="2106844" y="184780"/>
                  </a:lnTo>
                  <a:lnTo>
                    <a:pt x="2058961" y="201578"/>
                  </a:lnTo>
                  <a:lnTo>
                    <a:pt x="2011078" y="218376"/>
                  </a:lnTo>
                  <a:lnTo>
                    <a:pt x="1963195" y="235174"/>
                  </a:lnTo>
                  <a:lnTo>
                    <a:pt x="1915312" y="251973"/>
                  </a:lnTo>
                  <a:lnTo>
                    <a:pt x="1867430" y="268771"/>
                  </a:lnTo>
                  <a:lnTo>
                    <a:pt x="1819547" y="285569"/>
                  </a:lnTo>
                  <a:lnTo>
                    <a:pt x="1771664" y="302367"/>
                  </a:lnTo>
                  <a:lnTo>
                    <a:pt x="1723781" y="319165"/>
                  </a:lnTo>
                  <a:lnTo>
                    <a:pt x="1675898" y="335964"/>
                  </a:lnTo>
                  <a:lnTo>
                    <a:pt x="1628016" y="352762"/>
                  </a:lnTo>
                  <a:lnTo>
                    <a:pt x="1580133" y="369560"/>
                  </a:lnTo>
                  <a:lnTo>
                    <a:pt x="1532250" y="386358"/>
                  </a:lnTo>
                  <a:lnTo>
                    <a:pt x="1484367" y="403157"/>
                  </a:lnTo>
                  <a:lnTo>
                    <a:pt x="1436484" y="419955"/>
                  </a:lnTo>
                  <a:lnTo>
                    <a:pt x="1388601" y="436753"/>
                  </a:lnTo>
                  <a:lnTo>
                    <a:pt x="1340719" y="453551"/>
                  </a:lnTo>
                  <a:lnTo>
                    <a:pt x="1292836" y="470350"/>
                  </a:lnTo>
                  <a:lnTo>
                    <a:pt x="1244953" y="487148"/>
                  </a:lnTo>
                  <a:lnTo>
                    <a:pt x="1197070" y="503946"/>
                  </a:lnTo>
                  <a:lnTo>
                    <a:pt x="1149187" y="520744"/>
                  </a:lnTo>
                  <a:lnTo>
                    <a:pt x="1101305" y="537543"/>
                  </a:lnTo>
                  <a:lnTo>
                    <a:pt x="1053422" y="554341"/>
                  </a:lnTo>
                  <a:lnTo>
                    <a:pt x="1005539" y="571139"/>
                  </a:lnTo>
                  <a:lnTo>
                    <a:pt x="957656" y="587937"/>
                  </a:lnTo>
                  <a:lnTo>
                    <a:pt x="909773" y="604735"/>
                  </a:lnTo>
                  <a:lnTo>
                    <a:pt x="861890" y="621534"/>
                  </a:lnTo>
                  <a:lnTo>
                    <a:pt x="814008" y="638332"/>
                  </a:lnTo>
                  <a:lnTo>
                    <a:pt x="766125" y="655130"/>
                  </a:lnTo>
                  <a:lnTo>
                    <a:pt x="718242" y="671928"/>
                  </a:lnTo>
                  <a:lnTo>
                    <a:pt x="670359" y="688727"/>
                  </a:lnTo>
                  <a:lnTo>
                    <a:pt x="622476" y="705525"/>
                  </a:lnTo>
                  <a:lnTo>
                    <a:pt x="574594" y="722323"/>
                  </a:lnTo>
                  <a:lnTo>
                    <a:pt x="526711" y="739121"/>
                  </a:lnTo>
                  <a:lnTo>
                    <a:pt x="478828" y="755920"/>
                  </a:lnTo>
                  <a:lnTo>
                    <a:pt x="430945" y="772718"/>
                  </a:lnTo>
                  <a:lnTo>
                    <a:pt x="383062" y="789516"/>
                  </a:lnTo>
                  <a:lnTo>
                    <a:pt x="335179" y="806314"/>
                  </a:lnTo>
                  <a:lnTo>
                    <a:pt x="287297" y="823113"/>
                  </a:lnTo>
                  <a:lnTo>
                    <a:pt x="239414" y="839911"/>
                  </a:lnTo>
                  <a:lnTo>
                    <a:pt x="191531" y="856709"/>
                  </a:lnTo>
                  <a:lnTo>
                    <a:pt x="143648" y="873507"/>
                  </a:lnTo>
                  <a:lnTo>
                    <a:pt x="95765" y="890306"/>
                  </a:lnTo>
                  <a:lnTo>
                    <a:pt x="47882" y="907104"/>
                  </a:lnTo>
                  <a:lnTo>
                    <a:pt x="0" y="923902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6248" y="301686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4"/>
                  </a:lnTo>
                  <a:lnTo>
                    <a:pt x="77356" y="269361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0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96248" y="301686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70598" y="301202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95996" y="4004940"/>
            <a:ext cx="1468120" cy="1201420"/>
            <a:chOff x="5195996" y="4004940"/>
            <a:chExt cx="1468120" cy="1201420"/>
          </a:xfrm>
        </p:grpSpPr>
        <p:sp>
          <p:nvSpPr>
            <p:cNvPr id="24" name="object 24"/>
            <p:cNvSpPr/>
            <p:nvPr/>
          </p:nvSpPr>
          <p:spPr>
            <a:xfrm>
              <a:off x="6518559" y="4296772"/>
              <a:ext cx="0" cy="899160"/>
            </a:xfrm>
            <a:custGeom>
              <a:avLst/>
              <a:gdLst/>
              <a:ahLst/>
              <a:cxnLst/>
              <a:rect l="l" t="t" r="r" b="b"/>
              <a:pathLst>
                <a:path h="899160">
                  <a:moveTo>
                    <a:pt x="0" y="0"/>
                  </a:moveTo>
                  <a:lnTo>
                    <a:pt x="0" y="0"/>
                  </a:lnTo>
                  <a:lnTo>
                    <a:pt x="0" y="849202"/>
                  </a:lnTo>
                  <a:lnTo>
                    <a:pt x="0" y="89915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34413" y="4153055"/>
              <a:ext cx="1138555" cy="22860"/>
            </a:xfrm>
            <a:custGeom>
              <a:avLst/>
              <a:gdLst/>
              <a:ahLst/>
              <a:cxnLst/>
              <a:rect l="l" t="t" r="r" b="b"/>
              <a:pathLst>
                <a:path w="1138554" h="22860">
                  <a:moveTo>
                    <a:pt x="1138224" y="0"/>
                  </a:moveTo>
                  <a:lnTo>
                    <a:pt x="1086486" y="1034"/>
                  </a:lnTo>
                  <a:lnTo>
                    <a:pt x="1034748" y="2069"/>
                  </a:lnTo>
                  <a:lnTo>
                    <a:pt x="983011" y="3103"/>
                  </a:lnTo>
                  <a:lnTo>
                    <a:pt x="931273" y="4138"/>
                  </a:lnTo>
                  <a:lnTo>
                    <a:pt x="879536" y="5173"/>
                  </a:lnTo>
                  <a:lnTo>
                    <a:pt x="827798" y="6207"/>
                  </a:lnTo>
                  <a:lnTo>
                    <a:pt x="776061" y="7242"/>
                  </a:lnTo>
                  <a:lnTo>
                    <a:pt x="724324" y="8277"/>
                  </a:lnTo>
                  <a:lnTo>
                    <a:pt x="672586" y="9311"/>
                  </a:lnTo>
                  <a:lnTo>
                    <a:pt x="620849" y="10346"/>
                  </a:lnTo>
                  <a:lnTo>
                    <a:pt x="569111" y="11381"/>
                  </a:lnTo>
                  <a:lnTo>
                    <a:pt x="517374" y="12415"/>
                  </a:lnTo>
                  <a:lnTo>
                    <a:pt x="465636" y="13450"/>
                  </a:lnTo>
                  <a:lnTo>
                    <a:pt x="413899" y="14485"/>
                  </a:lnTo>
                  <a:lnTo>
                    <a:pt x="362162" y="15519"/>
                  </a:lnTo>
                  <a:lnTo>
                    <a:pt x="310424" y="16554"/>
                  </a:lnTo>
                  <a:lnTo>
                    <a:pt x="258687" y="17589"/>
                  </a:lnTo>
                  <a:lnTo>
                    <a:pt x="206949" y="18624"/>
                  </a:lnTo>
                  <a:lnTo>
                    <a:pt x="155212" y="19658"/>
                  </a:lnTo>
                  <a:lnTo>
                    <a:pt x="103474" y="20693"/>
                  </a:lnTo>
                  <a:lnTo>
                    <a:pt x="51737" y="21728"/>
                  </a:lnTo>
                  <a:lnTo>
                    <a:pt x="0" y="22762"/>
                  </a:lnTo>
                </a:path>
              </a:pathLst>
            </a:custGeom>
            <a:ln w="762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77173" y="400875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77174" y="400875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451524" y="400391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55199" y="4259663"/>
            <a:ext cx="2908935" cy="1228090"/>
            <a:chOff x="3755199" y="4259663"/>
            <a:chExt cx="2908935" cy="1228090"/>
          </a:xfrm>
        </p:grpSpPr>
        <p:sp>
          <p:nvSpPr>
            <p:cNvPr id="30" name="object 30"/>
            <p:cNvSpPr/>
            <p:nvPr/>
          </p:nvSpPr>
          <p:spPr>
            <a:xfrm>
              <a:off x="3765042" y="4269506"/>
              <a:ext cx="2641600" cy="1073150"/>
            </a:xfrm>
            <a:custGeom>
              <a:avLst/>
              <a:gdLst/>
              <a:ahLst/>
              <a:cxnLst/>
              <a:rect l="l" t="t" r="r" b="b"/>
              <a:pathLst>
                <a:path w="2641600" h="1073150">
                  <a:moveTo>
                    <a:pt x="2605649" y="1072805"/>
                  </a:moveTo>
                  <a:lnTo>
                    <a:pt x="2605649" y="1072805"/>
                  </a:lnTo>
                  <a:lnTo>
                    <a:pt x="51091" y="1072805"/>
                  </a:lnTo>
                  <a:lnTo>
                    <a:pt x="0" y="1072805"/>
                  </a:lnTo>
                </a:path>
                <a:path w="2641600" h="1073150">
                  <a:moveTo>
                    <a:pt x="1434495" y="0"/>
                  </a:moveTo>
                  <a:lnTo>
                    <a:pt x="1473427" y="31664"/>
                  </a:lnTo>
                  <a:lnTo>
                    <a:pt x="1512359" y="63329"/>
                  </a:lnTo>
                  <a:lnTo>
                    <a:pt x="1551291" y="94994"/>
                  </a:lnTo>
                  <a:lnTo>
                    <a:pt x="1590223" y="126659"/>
                  </a:lnTo>
                  <a:lnTo>
                    <a:pt x="1629155" y="158323"/>
                  </a:lnTo>
                  <a:lnTo>
                    <a:pt x="1668087" y="189988"/>
                  </a:lnTo>
                  <a:lnTo>
                    <a:pt x="1707019" y="221653"/>
                  </a:lnTo>
                  <a:lnTo>
                    <a:pt x="1745951" y="253318"/>
                  </a:lnTo>
                  <a:lnTo>
                    <a:pt x="1784883" y="284982"/>
                  </a:lnTo>
                  <a:lnTo>
                    <a:pt x="1823815" y="316647"/>
                  </a:lnTo>
                  <a:lnTo>
                    <a:pt x="1862747" y="348312"/>
                  </a:lnTo>
                  <a:lnTo>
                    <a:pt x="1901680" y="379977"/>
                  </a:lnTo>
                  <a:lnTo>
                    <a:pt x="1940612" y="411641"/>
                  </a:lnTo>
                  <a:lnTo>
                    <a:pt x="1979544" y="443306"/>
                  </a:lnTo>
                  <a:lnTo>
                    <a:pt x="2018476" y="474971"/>
                  </a:lnTo>
                  <a:lnTo>
                    <a:pt x="2057408" y="506636"/>
                  </a:lnTo>
                  <a:lnTo>
                    <a:pt x="2096340" y="538300"/>
                  </a:lnTo>
                  <a:lnTo>
                    <a:pt x="2135272" y="569965"/>
                  </a:lnTo>
                  <a:lnTo>
                    <a:pt x="2174204" y="601630"/>
                  </a:lnTo>
                  <a:lnTo>
                    <a:pt x="2213136" y="633295"/>
                  </a:lnTo>
                  <a:lnTo>
                    <a:pt x="2252068" y="664960"/>
                  </a:lnTo>
                  <a:lnTo>
                    <a:pt x="2291000" y="696624"/>
                  </a:lnTo>
                  <a:lnTo>
                    <a:pt x="2329932" y="728289"/>
                  </a:lnTo>
                  <a:lnTo>
                    <a:pt x="2368864" y="759954"/>
                  </a:lnTo>
                  <a:lnTo>
                    <a:pt x="2407797" y="791619"/>
                  </a:lnTo>
                  <a:lnTo>
                    <a:pt x="2446729" y="823283"/>
                  </a:lnTo>
                  <a:lnTo>
                    <a:pt x="2485661" y="854948"/>
                  </a:lnTo>
                  <a:lnTo>
                    <a:pt x="2524593" y="886613"/>
                  </a:lnTo>
                  <a:lnTo>
                    <a:pt x="2563525" y="918278"/>
                  </a:lnTo>
                  <a:lnTo>
                    <a:pt x="2602457" y="949942"/>
                  </a:lnTo>
                  <a:lnTo>
                    <a:pt x="2641389" y="981607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77173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2" y="269361"/>
                  </a:lnTo>
                  <a:lnTo>
                    <a:pt x="242543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77174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51524" y="519608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21877" y="4033553"/>
            <a:ext cx="1511300" cy="1229995"/>
            <a:chOff x="3721877" y="4033553"/>
            <a:chExt cx="1511300" cy="1229995"/>
          </a:xfrm>
        </p:grpSpPr>
        <p:sp>
          <p:nvSpPr>
            <p:cNvPr id="35" name="object 35"/>
            <p:cNvSpPr/>
            <p:nvPr/>
          </p:nvSpPr>
          <p:spPr>
            <a:xfrm>
              <a:off x="3774648" y="4178748"/>
              <a:ext cx="1167765" cy="0"/>
            </a:xfrm>
            <a:custGeom>
              <a:avLst/>
              <a:gdLst/>
              <a:ahLst/>
              <a:cxnLst/>
              <a:rect l="l" t="t" r="r" b="b"/>
              <a:pathLst>
                <a:path w="1167764">
                  <a:moveTo>
                    <a:pt x="0" y="0"/>
                  </a:moveTo>
                  <a:lnTo>
                    <a:pt x="0" y="0"/>
                  </a:lnTo>
                  <a:lnTo>
                    <a:pt x="1116751" y="0"/>
                  </a:lnTo>
                  <a:lnTo>
                    <a:pt x="1167512" y="0"/>
                  </a:lnTo>
                </a:path>
              </a:pathLst>
            </a:custGeom>
            <a:ln w="762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31720" y="4268342"/>
              <a:ext cx="1243330" cy="984885"/>
            </a:xfrm>
            <a:custGeom>
              <a:avLst/>
              <a:gdLst/>
              <a:ahLst/>
              <a:cxnLst/>
              <a:rect l="l" t="t" r="r" b="b"/>
              <a:pathLst>
                <a:path w="1243329" h="984885">
                  <a:moveTo>
                    <a:pt x="1243133" y="0"/>
                  </a:moveTo>
                  <a:lnTo>
                    <a:pt x="1203032" y="31768"/>
                  </a:lnTo>
                  <a:lnTo>
                    <a:pt x="1162931" y="63536"/>
                  </a:lnTo>
                  <a:lnTo>
                    <a:pt x="1122830" y="95305"/>
                  </a:lnTo>
                  <a:lnTo>
                    <a:pt x="1082729" y="127073"/>
                  </a:lnTo>
                  <a:lnTo>
                    <a:pt x="1042628" y="158842"/>
                  </a:lnTo>
                  <a:lnTo>
                    <a:pt x="1002527" y="190610"/>
                  </a:lnTo>
                  <a:lnTo>
                    <a:pt x="962425" y="222378"/>
                  </a:lnTo>
                  <a:lnTo>
                    <a:pt x="922324" y="254147"/>
                  </a:lnTo>
                  <a:lnTo>
                    <a:pt x="882223" y="285915"/>
                  </a:lnTo>
                  <a:lnTo>
                    <a:pt x="842122" y="317684"/>
                  </a:lnTo>
                  <a:lnTo>
                    <a:pt x="802021" y="349452"/>
                  </a:lnTo>
                  <a:lnTo>
                    <a:pt x="761920" y="381220"/>
                  </a:lnTo>
                  <a:lnTo>
                    <a:pt x="721819" y="412989"/>
                  </a:lnTo>
                  <a:lnTo>
                    <a:pt x="681718" y="444757"/>
                  </a:lnTo>
                  <a:lnTo>
                    <a:pt x="641617" y="476526"/>
                  </a:lnTo>
                  <a:lnTo>
                    <a:pt x="601515" y="508294"/>
                  </a:lnTo>
                  <a:lnTo>
                    <a:pt x="561414" y="540062"/>
                  </a:lnTo>
                  <a:lnTo>
                    <a:pt x="521313" y="571831"/>
                  </a:lnTo>
                  <a:lnTo>
                    <a:pt x="481212" y="603599"/>
                  </a:lnTo>
                  <a:lnTo>
                    <a:pt x="441111" y="635368"/>
                  </a:lnTo>
                  <a:lnTo>
                    <a:pt x="401010" y="667136"/>
                  </a:lnTo>
                  <a:lnTo>
                    <a:pt x="360909" y="698904"/>
                  </a:lnTo>
                  <a:lnTo>
                    <a:pt x="320808" y="730673"/>
                  </a:lnTo>
                  <a:lnTo>
                    <a:pt x="280707" y="762441"/>
                  </a:lnTo>
                  <a:lnTo>
                    <a:pt x="240606" y="794209"/>
                  </a:lnTo>
                  <a:lnTo>
                    <a:pt x="200505" y="825978"/>
                  </a:lnTo>
                  <a:lnTo>
                    <a:pt x="160404" y="857746"/>
                  </a:lnTo>
                  <a:lnTo>
                    <a:pt x="120303" y="889514"/>
                  </a:lnTo>
                  <a:lnTo>
                    <a:pt x="80202" y="921283"/>
                  </a:lnTo>
                  <a:lnTo>
                    <a:pt x="40101" y="953051"/>
                  </a:lnTo>
                  <a:lnTo>
                    <a:pt x="0" y="984819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46563" y="4037362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6" y="242544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1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1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46563" y="403736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020913" y="40325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483530" y="4033553"/>
            <a:ext cx="290830" cy="1172210"/>
            <a:chOff x="3483530" y="4033553"/>
            <a:chExt cx="290830" cy="1172210"/>
          </a:xfrm>
        </p:grpSpPr>
        <p:sp>
          <p:nvSpPr>
            <p:cNvPr id="41" name="object 41"/>
            <p:cNvSpPr/>
            <p:nvPr/>
          </p:nvSpPr>
          <p:spPr>
            <a:xfrm>
              <a:off x="3620389" y="4325357"/>
              <a:ext cx="7620" cy="870585"/>
            </a:xfrm>
            <a:custGeom>
              <a:avLst/>
              <a:gdLst/>
              <a:ahLst/>
              <a:cxnLst/>
              <a:rect l="l" t="t" r="r" b="b"/>
              <a:pathLst>
                <a:path w="7620" h="870585">
                  <a:moveTo>
                    <a:pt x="7134" y="0"/>
                  </a:moveTo>
                  <a:lnTo>
                    <a:pt x="6715" y="51206"/>
                  </a:lnTo>
                  <a:lnTo>
                    <a:pt x="6295" y="102412"/>
                  </a:lnTo>
                  <a:lnTo>
                    <a:pt x="5875" y="153618"/>
                  </a:lnTo>
                  <a:lnTo>
                    <a:pt x="5455" y="204824"/>
                  </a:lnTo>
                  <a:lnTo>
                    <a:pt x="5036" y="256030"/>
                  </a:lnTo>
                  <a:lnTo>
                    <a:pt x="4616" y="307237"/>
                  </a:lnTo>
                  <a:lnTo>
                    <a:pt x="4196" y="358443"/>
                  </a:lnTo>
                  <a:lnTo>
                    <a:pt x="3776" y="409649"/>
                  </a:lnTo>
                  <a:lnTo>
                    <a:pt x="3357" y="460855"/>
                  </a:lnTo>
                  <a:lnTo>
                    <a:pt x="2937" y="512062"/>
                  </a:lnTo>
                  <a:lnTo>
                    <a:pt x="2517" y="563268"/>
                  </a:lnTo>
                  <a:lnTo>
                    <a:pt x="2098" y="614474"/>
                  </a:lnTo>
                  <a:lnTo>
                    <a:pt x="1678" y="665680"/>
                  </a:lnTo>
                  <a:lnTo>
                    <a:pt x="1258" y="716887"/>
                  </a:lnTo>
                  <a:lnTo>
                    <a:pt x="839" y="768093"/>
                  </a:lnTo>
                  <a:lnTo>
                    <a:pt x="419" y="819299"/>
                  </a:lnTo>
                  <a:lnTo>
                    <a:pt x="0" y="87050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87340" y="4037362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4"/>
                  </a:lnTo>
                  <a:lnTo>
                    <a:pt x="77356" y="269361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87340" y="403736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561691" y="40325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474227" y="5197349"/>
            <a:ext cx="290195" cy="290195"/>
            <a:chOff x="3474227" y="5197349"/>
            <a:chExt cx="290195" cy="290195"/>
          </a:xfrm>
        </p:grpSpPr>
        <p:sp>
          <p:nvSpPr>
            <p:cNvPr id="46" name="object 46"/>
            <p:cNvSpPr/>
            <p:nvPr/>
          </p:nvSpPr>
          <p:spPr>
            <a:xfrm>
              <a:off x="3477803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6" y="242543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1"/>
                  </a:lnTo>
                  <a:lnTo>
                    <a:pt x="242544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77803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552153" y="519608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49" name="object 49"/>
          <p:cNvSpPr txBox="1"/>
          <p:nvPr/>
        </p:nvSpPr>
        <p:spPr>
          <a:xfrm>
            <a:off x="2796466" y="6273814"/>
            <a:ext cx="43453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latin typeface="Trebuchet MS"/>
                <a:cs typeface="Trebuchet MS"/>
              </a:rPr>
              <a:t>cycle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spc="130" dirty="0">
                <a:latin typeface="Trebuchet MS"/>
                <a:cs typeface="Trebuchet MS"/>
              </a:rPr>
              <a:t>C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{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(1,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2),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(2,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3),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(3,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4),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(4,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5),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(5,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6),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(6,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1)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spc="-50" dirty="0">
                <a:latin typeface="Trebuchet MS"/>
                <a:cs typeface="Trebuchet MS"/>
              </a:rPr>
              <a:t>}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188785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Cycles</a:t>
            </a:r>
            <a:r>
              <a:rPr spc="-15" dirty="0"/>
              <a:t> </a:t>
            </a:r>
            <a:r>
              <a:rPr spc="55" dirty="0"/>
              <a:t>and</a:t>
            </a:r>
            <a:r>
              <a:rPr spc="-15" dirty="0"/>
              <a:t> </a:t>
            </a:r>
            <a:r>
              <a:rPr spc="-55" dirty="0"/>
              <a:t>cuts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218991"/>
            <a:ext cx="856234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cut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partition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nonempty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subsets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cutset</a:t>
            </a:r>
            <a:r>
              <a:rPr sz="18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endpoint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95696" y="3221269"/>
            <a:ext cx="1520190" cy="2042160"/>
            <a:chOff x="1995696" y="3221269"/>
            <a:chExt cx="1520190" cy="2042160"/>
          </a:xfrm>
        </p:grpSpPr>
        <p:sp>
          <p:nvSpPr>
            <p:cNvPr id="6" name="object 6"/>
            <p:cNvSpPr/>
            <p:nvPr/>
          </p:nvSpPr>
          <p:spPr>
            <a:xfrm>
              <a:off x="2254721" y="3231111"/>
              <a:ext cx="1251585" cy="2022475"/>
            </a:xfrm>
            <a:custGeom>
              <a:avLst/>
              <a:gdLst/>
              <a:ahLst/>
              <a:cxnLst/>
              <a:rect l="l" t="t" r="r" b="b"/>
              <a:pathLst>
                <a:path w="1251585" h="2022475">
                  <a:moveTo>
                    <a:pt x="1246202" y="0"/>
                  </a:moveTo>
                  <a:lnTo>
                    <a:pt x="1204812" y="28839"/>
                  </a:lnTo>
                  <a:lnTo>
                    <a:pt x="1163422" y="57679"/>
                  </a:lnTo>
                  <a:lnTo>
                    <a:pt x="1122033" y="86518"/>
                  </a:lnTo>
                  <a:lnTo>
                    <a:pt x="1080643" y="115358"/>
                  </a:lnTo>
                  <a:lnTo>
                    <a:pt x="1039253" y="144197"/>
                  </a:lnTo>
                  <a:lnTo>
                    <a:pt x="997863" y="173037"/>
                  </a:lnTo>
                  <a:lnTo>
                    <a:pt x="956473" y="201876"/>
                  </a:lnTo>
                  <a:lnTo>
                    <a:pt x="915083" y="230716"/>
                  </a:lnTo>
                  <a:lnTo>
                    <a:pt x="873693" y="259555"/>
                  </a:lnTo>
                  <a:lnTo>
                    <a:pt x="832303" y="288395"/>
                  </a:lnTo>
                  <a:lnTo>
                    <a:pt x="790913" y="317234"/>
                  </a:lnTo>
                  <a:lnTo>
                    <a:pt x="749523" y="346074"/>
                  </a:lnTo>
                  <a:lnTo>
                    <a:pt x="708133" y="374913"/>
                  </a:lnTo>
                  <a:lnTo>
                    <a:pt x="666743" y="403753"/>
                  </a:lnTo>
                  <a:lnTo>
                    <a:pt x="625353" y="432592"/>
                  </a:lnTo>
                  <a:lnTo>
                    <a:pt x="583963" y="461431"/>
                  </a:lnTo>
                  <a:lnTo>
                    <a:pt x="542573" y="490271"/>
                  </a:lnTo>
                  <a:lnTo>
                    <a:pt x="501183" y="519110"/>
                  </a:lnTo>
                  <a:lnTo>
                    <a:pt x="459793" y="547950"/>
                  </a:lnTo>
                  <a:lnTo>
                    <a:pt x="418403" y="576789"/>
                  </a:lnTo>
                  <a:lnTo>
                    <a:pt x="377013" y="605629"/>
                  </a:lnTo>
                  <a:lnTo>
                    <a:pt x="335623" y="634468"/>
                  </a:lnTo>
                  <a:lnTo>
                    <a:pt x="294233" y="663307"/>
                  </a:lnTo>
                  <a:lnTo>
                    <a:pt x="252843" y="692147"/>
                  </a:lnTo>
                  <a:lnTo>
                    <a:pt x="211453" y="720986"/>
                  </a:lnTo>
                  <a:lnTo>
                    <a:pt x="170063" y="749826"/>
                  </a:lnTo>
                  <a:lnTo>
                    <a:pt x="128673" y="778665"/>
                  </a:lnTo>
                  <a:lnTo>
                    <a:pt x="87283" y="807504"/>
                  </a:lnTo>
                  <a:lnTo>
                    <a:pt x="45893" y="836344"/>
                  </a:lnTo>
                  <a:lnTo>
                    <a:pt x="4503" y="865183"/>
                  </a:lnTo>
                </a:path>
                <a:path w="1251585" h="2022475">
                  <a:moveTo>
                    <a:pt x="31977" y="947636"/>
                  </a:moveTo>
                  <a:lnTo>
                    <a:pt x="31977" y="947636"/>
                  </a:lnTo>
                  <a:lnTo>
                    <a:pt x="1177891" y="947636"/>
                  </a:lnTo>
                  <a:lnTo>
                    <a:pt x="1227713" y="947636"/>
                  </a:lnTo>
                </a:path>
                <a:path w="1251585" h="2022475">
                  <a:moveTo>
                    <a:pt x="0" y="1037230"/>
                  </a:moveTo>
                  <a:lnTo>
                    <a:pt x="0" y="1037230"/>
                  </a:lnTo>
                  <a:lnTo>
                    <a:pt x="363253" y="1323146"/>
                  </a:lnTo>
                  <a:lnTo>
                    <a:pt x="403614" y="1354914"/>
                  </a:lnTo>
                  <a:lnTo>
                    <a:pt x="443976" y="1386683"/>
                  </a:lnTo>
                  <a:lnTo>
                    <a:pt x="484337" y="1418451"/>
                  </a:lnTo>
                  <a:lnTo>
                    <a:pt x="524699" y="1450220"/>
                  </a:lnTo>
                  <a:lnTo>
                    <a:pt x="565060" y="1481988"/>
                  </a:lnTo>
                  <a:lnTo>
                    <a:pt x="605422" y="1513756"/>
                  </a:lnTo>
                  <a:lnTo>
                    <a:pt x="645783" y="1545525"/>
                  </a:lnTo>
                  <a:lnTo>
                    <a:pt x="686145" y="1577293"/>
                  </a:lnTo>
                  <a:lnTo>
                    <a:pt x="726506" y="1609062"/>
                  </a:lnTo>
                  <a:lnTo>
                    <a:pt x="766868" y="1640830"/>
                  </a:lnTo>
                  <a:lnTo>
                    <a:pt x="807229" y="1672598"/>
                  </a:lnTo>
                  <a:lnTo>
                    <a:pt x="847591" y="1704367"/>
                  </a:lnTo>
                  <a:lnTo>
                    <a:pt x="887952" y="1736135"/>
                  </a:lnTo>
                  <a:lnTo>
                    <a:pt x="928314" y="1767904"/>
                  </a:lnTo>
                  <a:lnTo>
                    <a:pt x="968675" y="1799672"/>
                  </a:lnTo>
                  <a:lnTo>
                    <a:pt x="1009037" y="1831441"/>
                  </a:lnTo>
                  <a:lnTo>
                    <a:pt x="1049398" y="1863209"/>
                  </a:lnTo>
                  <a:lnTo>
                    <a:pt x="1089760" y="1894977"/>
                  </a:lnTo>
                  <a:lnTo>
                    <a:pt x="1130121" y="1926746"/>
                  </a:lnTo>
                  <a:lnTo>
                    <a:pt x="1170483" y="1958514"/>
                  </a:lnTo>
                  <a:lnTo>
                    <a:pt x="1210844" y="1990283"/>
                  </a:lnTo>
                  <a:lnTo>
                    <a:pt x="1251206" y="2022051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99506" y="4037362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4"/>
                  </a:lnTo>
                  <a:lnTo>
                    <a:pt x="77356" y="269361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0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99506" y="403736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73855" y="40325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73993" y="3003513"/>
            <a:ext cx="2926715" cy="290830"/>
            <a:chOff x="3473993" y="3003513"/>
            <a:chExt cx="2926715" cy="290830"/>
          </a:xfrm>
        </p:grpSpPr>
        <p:sp>
          <p:nvSpPr>
            <p:cNvPr id="11" name="object 11"/>
            <p:cNvSpPr/>
            <p:nvPr/>
          </p:nvSpPr>
          <p:spPr>
            <a:xfrm>
              <a:off x="3765110" y="3149185"/>
              <a:ext cx="2625725" cy="8890"/>
            </a:xfrm>
            <a:custGeom>
              <a:avLst/>
              <a:gdLst/>
              <a:ahLst/>
              <a:cxnLst/>
              <a:rect l="l" t="t" r="r" b="b"/>
              <a:pathLst>
                <a:path w="2625725" h="8889">
                  <a:moveTo>
                    <a:pt x="0" y="0"/>
                  </a:moveTo>
                  <a:lnTo>
                    <a:pt x="50491" y="165"/>
                  </a:lnTo>
                  <a:lnTo>
                    <a:pt x="100982" y="330"/>
                  </a:lnTo>
                  <a:lnTo>
                    <a:pt x="151474" y="495"/>
                  </a:lnTo>
                  <a:lnTo>
                    <a:pt x="201965" y="660"/>
                  </a:lnTo>
                  <a:lnTo>
                    <a:pt x="252457" y="825"/>
                  </a:lnTo>
                  <a:lnTo>
                    <a:pt x="302948" y="990"/>
                  </a:lnTo>
                  <a:lnTo>
                    <a:pt x="353439" y="1155"/>
                  </a:lnTo>
                  <a:lnTo>
                    <a:pt x="403931" y="1320"/>
                  </a:lnTo>
                  <a:lnTo>
                    <a:pt x="454422" y="1485"/>
                  </a:lnTo>
                  <a:lnTo>
                    <a:pt x="504914" y="1650"/>
                  </a:lnTo>
                  <a:lnTo>
                    <a:pt x="555405" y="1815"/>
                  </a:lnTo>
                  <a:lnTo>
                    <a:pt x="605897" y="1980"/>
                  </a:lnTo>
                  <a:lnTo>
                    <a:pt x="656388" y="2145"/>
                  </a:lnTo>
                  <a:lnTo>
                    <a:pt x="706879" y="2310"/>
                  </a:lnTo>
                  <a:lnTo>
                    <a:pt x="757371" y="2475"/>
                  </a:lnTo>
                  <a:lnTo>
                    <a:pt x="807862" y="2640"/>
                  </a:lnTo>
                  <a:lnTo>
                    <a:pt x="858354" y="2805"/>
                  </a:lnTo>
                  <a:lnTo>
                    <a:pt x="908845" y="2970"/>
                  </a:lnTo>
                  <a:lnTo>
                    <a:pt x="959337" y="3135"/>
                  </a:lnTo>
                  <a:lnTo>
                    <a:pt x="1009828" y="3299"/>
                  </a:lnTo>
                  <a:lnTo>
                    <a:pt x="1060320" y="3464"/>
                  </a:lnTo>
                  <a:lnTo>
                    <a:pt x="1110811" y="3629"/>
                  </a:lnTo>
                  <a:lnTo>
                    <a:pt x="1161302" y="3794"/>
                  </a:lnTo>
                  <a:lnTo>
                    <a:pt x="1211794" y="3959"/>
                  </a:lnTo>
                  <a:lnTo>
                    <a:pt x="1262285" y="4124"/>
                  </a:lnTo>
                  <a:lnTo>
                    <a:pt x="1312777" y="4289"/>
                  </a:lnTo>
                  <a:lnTo>
                    <a:pt x="1363268" y="4454"/>
                  </a:lnTo>
                  <a:lnTo>
                    <a:pt x="1413760" y="4619"/>
                  </a:lnTo>
                  <a:lnTo>
                    <a:pt x="1464251" y="4784"/>
                  </a:lnTo>
                  <a:lnTo>
                    <a:pt x="1514743" y="4949"/>
                  </a:lnTo>
                  <a:lnTo>
                    <a:pt x="1565234" y="5114"/>
                  </a:lnTo>
                  <a:lnTo>
                    <a:pt x="1615725" y="5279"/>
                  </a:lnTo>
                  <a:lnTo>
                    <a:pt x="1666217" y="5444"/>
                  </a:lnTo>
                  <a:lnTo>
                    <a:pt x="1716708" y="5609"/>
                  </a:lnTo>
                  <a:lnTo>
                    <a:pt x="1767200" y="5774"/>
                  </a:lnTo>
                  <a:lnTo>
                    <a:pt x="1817691" y="5939"/>
                  </a:lnTo>
                  <a:lnTo>
                    <a:pt x="1868183" y="6104"/>
                  </a:lnTo>
                  <a:lnTo>
                    <a:pt x="1918674" y="6269"/>
                  </a:lnTo>
                  <a:lnTo>
                    <a:pt x="1969166" y="6434"/>
                  </a:lnTo>
                  <a:lnTo>
                    <a:pt x="2019657" y="6599"/>
                  </a:lnTo>
                  <a:lnTo>
                    <a:pt x="2070148" y="6764"/>
                  </a:lnTo>
                  <a:lnTo>
                    <a:pt x="2120640" y="6929"/>
                  </a:lnTo>
                  <a:lnTo>
                    <a:pt x="2171131" y="7094"/>
                  </a:lnTo>
                  <a:lnTo>
                    <a:pt x="2221623" y="7259"/>
                  </a:lnTo>
                  <a:lnTo>
                    <a:pt x="2272114" y="7424"/>
                  </a:lnTo>
                  <a:lnTo>
                    <a:pt x="2322606" y="7589"/>
                  </a:lnTo>
                  <a:lnTo>
                    <a:pt x="2373097" y="7754"/>
                  </a:lnTo>
                  <a:lnTo>
                    <a:pt x="2423588" y="7919"/>
                  </a:lnTo>
                  <a:lnTo>
                    <a:pt x="2474080" y="8084"/>
                  </a:lnTo>
                  <a:lnTo>
                    <a:pt x="2524571" y="8249"/>
                  </a:lnTo>
                  <a:lnTo>
                    <a:pt x="2575063" y="8414"/>
                  </a:lnTo>
                  <a:lnTo>
                    <a:pt x="2625554" y="8579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77803" y="300732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6" y="242543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1"/>
                  </a:lnTo>
                  <a:lnTo>
                    <a:pt x="242544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7803" y="300732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52153" y="3002485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57516" y="3013050"/>
            <a:ext cx="2925445" cy="1127125"/>
            <a:chOff x="3757516" y="3013050"/>
            <a:chExt cx="2925445" cy="1127125"/>
          </a:xfrm>
        </p:grpSpPr>
        <p:sp>
          <p:nvSpPr>
            <p:cNvPr id="16" name="object 16"/>
            <p:cNvSpPr/>
            <p:nvPr/>
          </p:nvSpPr>
          <p:spPr>
            <a:xfrm>
              <a:off x="5205197" y="3240907"/>
              <a:ext cx="1215390" cy="855344"/>
            </a:xfrm>
            <a:custGeom>
              <a:avLst/>
              <a:gdLst/>
              <a:ahLst/>
              <a:cxnLst/>
              <a:rect l="l" t="t" r="r" b="b"/>
              <a:pathLst>
                <a:path w="1215389" h="855345">
                  <a:moveTo>
                    <a:pt x="1215011" y="0"/>
                  </a:moveTo>
                  <a:lnTo>
                    <a:pt x="1173114" y="29493"/>
                  </a:lnTo>
                  <a:lnTo>
                    <a:pt x="1131217" y="58986"/>
                  </a:lnTo>
                  <a:lnTo>
                    <a:pt x="1089320" y="88479"/>
                  </a:lnTo>
                  <a:lnTo>
                    <a:pt x="1047423" y="117972"/>
                  </a:lnTo>
                  <a:lnTo>
                    <a:pt x="1005526" y="147465"/>
                  </a:lnTo>
                  <a:lnTo>
                    <a:pt x="963630" y="176959"/>
                  </a:lnTo>
                  <a:lnTo>
                    <a:pt x="921733" y="206452"/>
                  </a:lnTo>
                  <a:lnTo>
                    <a:pt x="879836" y="235945"/>
                  </a:lnTo>
                  <a:lnTo>
                    <a:pt x="837939" y="265438"/>
                  </a:lnTo>
                  <a:lnTo>
                    <a:pt x="796042" y="294931"/>
                  </a:lnTo>
                  <a:lnTo>
                    <a:pt x="754145" y="324425"/>
                  </a:lnTo>
                  <a:lnTo>
                    <a:pt x="712248" y="353918"/>
                  </a:lnTo>
                  <a:lnTo>
                    <a:pt x="670351" y="383411"/>
                  </a:lnTo>
                  <a:lnTo>
                    <a:pt x="628454" y="412904"/>
                  </a:lnTo>
                  <a:lnTo>
                    <a:pt x="586557" y="442398"/>
                  </a:lnTo>
                  <a:lnTo>
                    <a:pt x="544660" y="471891"/>
                  </a:lnTo>
                  <a:lnTo>
                    <a:pt x="502763" y="501384"/>
                  </a:lnTo>
                  <a:lnTo>
                    <a:pt x="460866" y="530877"/>
                  </a:lnTo>
                  <a:lnTo>
                    <a:pt x="418969" y="560371"/>
                  </a:lnTo>
                  <a:lnTo>
                    <a:pt x="377072" y="589864"/>
                  </a:lnTo>
                  <a:lnTo>
                    <a:pt x="335175" y="619357"/>
                  </a:lnTo>
                  <a:lnTo>
                    <a:pt x="293278" y="648850"/>
                  </a:lnTo>
                  <a:lnTo>
                    <a:pt x="251381" y="678344"/>
                  </a:lnTo>
                  <a:lnTo>
                    <a:pt x="209484" y="707837"/>
                  </a:lnTo>
                  <a:lnTo>
                    <a:pt x="167587" y="737330"/>
                  </a:lnTo>
                  <a:lnTo>
                    <a:pt x="125690" y="766824"/>
                  </a:lnTo>
                  <a:lnTo>
                    <a:pt x="83793" y="796317"/>
                  </a:lnTo>
                  <a:lnTo>
                    <a:pt x="41896" y="825810"/>
                  </a:lnTo>
                  <a:lnTo>
                    <a:pt x="0" y="855303"/>
                  </a:lnTo>
                </a:path>
              </a:pathLst>
            </a:custGeom>
            <a:ln w="762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21374" y="3304053"/>
              <a:ext cx="13970" cy="699770"/>
            </a:xfrm>
            <a:custGeom>
              <a:avLst/>
              <a:gdLst/>
              <a:ahLst/>
              <a:cxnLst/>
              <a:rect l="l" t="t" r="r" b="b"/>
              <a:pathLst>
                <a:path w="13970" h="699770">
                  <a:moveTo>
                    <a:pt x="13456" y="0"/>
                  </a:moveTo>
                  <a:lnTo>
                    <a:pt x="12495" y="49978"/>
                  </a:lnTo>
                  <a:lnTo>
                    <a:pt x="11533" y="99957"/>
                  </a:lnTo>
                  <a:lnTo>
                    <a:pt x="10572" y="149936"/>
                  </a:lnTo>
                  <a:lnTo>
                    <a:pt x="9611" y="199915"/>
                  </a:lnTo>
                  <a:lnTo>
                    <a:pt x="8650" y="249893"/>
                  </a:lnTo>
                  <a:lnTo>
                    <a:pt x="7689" y="299872"/>
                  </a:lnTo>
                  <a:lnTo>
                    <a:pt x="6727" y="349851"/>
                  </a:lnTo>
                  <a:lnTo>
                    <a:pt x="5766" y="399830"/>
                  </a:lnTo>
                  <a:lnTo>
                    <a:pt x="4805" y="449809"/>
                  </a:lnTo>
                  <a:lnTo>
                    <a:pt x="3844" y="499788"/>
                  </a:lnTo>
                  <a:lnTo>
                    <a:pt x="2883" y="549767"/>
                  </a:lnTo>
                  <a:lnTo>
                    <a:pt x="1922" y="599746"/>
                  </a:lnTo>
                  <a:lnTo>
                    <a:pt x="960" y="649724"/>
                  </a:lnTo>
                  <a:lnTo>
                    <a:pt x="0" y="699703"/>
                  </a:lnTo>
                </a:path>
              </a:pathLst>
            </a:custGeom>
            <a:ln w="762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67358" y="3206209"/>
              <a:ext cx="2633980" cy="923925"/>
            </a:xfrm>
            <a:custGeom>
              <a:avLst/>
              <a:gdLst/>
              <a:ahLst/>
              <a:cxnLst/>
              <a:rect l="l" t="t" r="r" b="b"/>
              <a:pathLst>
                <a:path w="2633979" h="923925">
                  <a:moveTo>
                    <a:pt x="2633555" y="0"/>
                  </a:moveTo>
                  <a:lnTo>
                    <a:pt x="2585672" y="16798"/>
                  </a:lnTo>
                  <a:lnTo>
                    <a:pt x="2537789" y="33596"/>
                  </a:lnTo>
                  <a:lnTo>
                    <a:pt x="2489906" y="50394"/>
                  </a:lnTo>
                  <a:lnTo>
                    <a:pt x="2442024" y="67192"/>
                  </a:lnTo>
                  <a:lnTo>
                    <a:pt x="2394141" y="83990"/>
                  </a:lnTo>
                  <a:lnTo>
                    <a:pt x="2346258" y="100789"/>
                  </a:lnTo>
                  <a:lnTo>
                    <a:pt x="2298375" y="117587"/>
                  </a:lnTo>
                  <a:lnTo>
                    <a:pt x="2250492" y="134385"/>
                  </a:lnTo>
                  <a:lnTo>
                    <a:pt x="2202609" y="151183"/>
                  </a:lnTo>
                  <a:lnTo>
                    <a:pt x="2154727" y="167981"/>
                  </a:lnTo>
                  <a:lnTo>
                    <a:pt x="2106844" y="184780"/>
                  </a:lnTo>
                  <a:lnTo>
                    <a:pt x="2058961" y="201578"/>
                  </a:lnTo>
                  <a:lnTo>
                    <a:pt x="2011078" y="218376"/>
                  </a:lnTo>
                  <a:lnTo>
                    <a:pt x="1963195" y="235174"/>
                  </a:lnTo>
                  <a:lnTo>
                    <a:pt x="1915312" y="251973"/>
                  </a:lnTo>
                  <a:lnTo>
                    <a:pt x="1867430" y="268771"/>
                  </a:lnTo>
                  <a:lnTo>
                    <a:pt x="1819547" y="285569"/>
                  </a:lnTo>
                  <a:lnTo>
                    <a:pt x="1771664" y="302367"/>
                  </a:lnTo>
                  <a:lnTo>
                    <a:pt x="1723781" y="319165"/>
                  </a:lnTo>
                  <a:lnTo>
                    <a:pt x="1675898" y="335964"/>
                  </a:lnTo>
                  <a:lnTo>
                    <a:pt x="1628016" y="352762"/>
                  </a:lnTo>
                  <a:lnTo>
                    <a:pt x="1580133" y="369560"/>
                  </a:lnTo>
                  <a:lnTo>
                    <a:pt x="1532250" y="386358"/>
                  </a:lnTo>
                  <a:lnTo>
                    <a:pt x="1484367" y="403157"/>
                  </a:lnTo>
                  <a:lnTo>
                    <a:pt x="1436484" y="419955"/>
                  </a:lnTo>
                  <a:lnTo>
                    <a:pt x="1388601" y="436753"/>
                  </a:lnTo>
                  <a:lnTo>
                    <a:pt x="1340719" y="453551"/>
                  </a:lnTo>
                  <a:lnTo>
                    <a:pt x="1292836" y="470350"/>
                  </a:lnTo>
                  <a:lnTo>
                    <a:pt x="1244953" y="487148"/>
                  </a:lnTo>
                  <a:lnTo>
                    <a:pt x="1197070" y="503946"/>
                  </a:lnTo>
                  <a:lnTo>
                    <a:pt x="1149187" y="520744"/>
                  </a:lnTo>
                  <a:lnTo>
                    <a:pt x="1101305" y="537543"/>
                  </a:lnTo>
                  <a:lnTo>
                    <a:pt x="1053422" y="554341"/>
                  </a:lnTo>
                  <a:lnTo>
                    <a:pt x="1005539" y="571139"/>
                  </a:lnTo>
                  <a:lnTo>
                    <a:pt x="957656" y="587937"/>
                  </a:lnTo>
                  <a:lnTo>
                    <a:pt x="909773" y="604735"/>
                  </a:lnTo>
                  <a:lnTo>
                    <a:pt x="861890" y="621534"/>
                  </a:lnTo>
                  <a:lnTo>
                    <a:pt x="814008" y="638332"/>
                  </a:lnTo>
                  <a:lnTo>
                    <a:pt x="766125" y="655130"/>
                  </a:lnTo>
                  <a:lnTo>
                    <a:pt x="718242" y="671928"/>
                  </a:lnTo>
                  <a:lnTo>
                    <a:pt x="670359" y="688727"/>
                  </a:lnTo>
                  <a:lnTo>
                    <a:pt x="622476" y="705525"/>
                  </a:lnTo>
                  <a:lnTo>
                    <a:pt x="574594" y="722323"/>
                  </a:lnTo>
                  <a:lnTo>
                    <a:pt x="526711" y="739121"/>
                  </a:lnTo>
                  <a:lnTo>
                    <a:pt x="478828" y="755920"/>
                  </a:lnTo>
                  <a:lnTo>
                    <a:pt x="430945" y="772718"/>
                  </a:lnTo>
                  <a:lnTo>
                    <a:pt x="383062" y="789516"/>
                  </a:lnTo>
                  <a:lnTo>
                    <a:pt x="335179" y="806314"/>
                  </a:lnTo>
                  <a:lnTo>
                    <a:pt x="287297" y="823113"/>
                  </a:lnTo>
                  <a:lnTo>
                    <a:pt x="239414" y="839911"/>
                  </a:lnTo>
                  <a:lnTo>
                    <a:pt x="191531" y="856709"/>
                  </a:lnTo>
                  <a:lnTo>
                    <a:pt x="143648" y="873507"/>
                  </a:lnTo>
                  <a:lnTo>
                    <a:pt x="95765" y="890306"/>
                  </a:lnTo>
                  <a:lnTo>
                    <a:pt x="47882" y="907104"/>
                  </a:lnTo>
                  <a:lnTo>
                    <a:pt x="0" y="923902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96248" y="301686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4"/>
                  </a:lnTo>
                  <a:lnTo>
                    <a:pt x="77356" y="269361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0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6248" y="301686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70598" y="301202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24571" y="4004940"/>
            <a:ext cx="1439545" cy="1201420"/>
            <a:chOff x="5224571" y="4004940"/>
            <a:chExt cx="1439545" cy="1201420"/>
          </a:xfrm>
        </p:grpSpPr>
        <p:sp>
          <p:nvSpPr>
            <p:cNvPr id="23" name="object 23"/>
            <p:cNvSpPr/>
            <p:nvPr/>
          </p:nvSpPr>
          <p:spPr>
            <a:xfrm>
              <a:off x="5234413" y="4153055"/>
              <a:ext cx="1284605" cy="1043305"/>
            </a:xfrm>
            <a:custGeom>
              <a:avLst/>
              <a:gdLst/>
              <a:ahLst/>
              <a:cxnLst/>
              <a:rect l="l" t="t" r="r" b="b"/>
              <a:pathLst>
                <a:path w="1284604" h="1043304">
                  <a:moveTo>
                    <a:pt x="1284145" y="143717"/>
                  </a:moveTo>
                  <a:lnTo>
                    <a:pt x="1284145" y="143717"/>
                  </a:lnTo>
                  <a:lnTo>
                    <a:pt x="1284145" y="992919"/>
                  </a:lnTo>
                  <a:lnTo>
                    <a:pt x="1284145" y="1042873"/>
                  </a:lnTo>
                </a:path>
                <a:path w="1284604" h="1043304">
                  <a:moveTo>
                    <a:pt x="1138224" y="0"/>
                  </a:moveTo>
                  <a:lnTo>
                    <a:pt x="1086486" y="1034"/>
                  </a:lnTo>
                  <a:lnTo>
                    <a:pt x="1034748" y="2069"/>
                  </a:lnTo>
                  <a:lnTo>
                    <a:pt x="983011" y="3103"/>
                  </a:lnTo>
                  <a:lnTo>
                    <a:pt x="931273" y="4138"/>
                  </a:lnTo>
                  <a:lnTo>
                    <a:pt x="879536" y="5173"/>
                  </a:lnTo>
                  <a:lnTo>
                    <a:pt x="827798" y="6207"/>
                  </a:lnTo>
                  <a:lnTo>
                    <a:pt x="776061" y="7242"/>
                  </a:lnTo>
                  <a:lnTo>
                    <a:pt x="724324" y="8277"/>
                  </a:lnTo>
                  <a:lnTo>
                    <a:pt x="672586" y="9311"/>
                  </a:lnTo>
                  <a:lnTo>
                    <a:pt x="620849" y="10346"/>
                  </a:lnTo>
                  <a:lnTo>
                    <a:pt x="569111" y="11381"/>
                  </a:lnTo>
                  <a:lnTo>
                    <a:pt x="517374" y="12415"/>
                  </a:lnTo>
                  <a:lnTo>
                    <a:pt x="465636" y="13450"/>
                  </a:lnTo>
                  <a:lnTo>
                    <a:pt x="413899" y="14485"/>
                  </a:lnTo>
                  <a:lnTo>
                    <a:pt x="362162" y="15519"/>
                  </a:lnTo>
                  <a:lnTo>
                    <a:pt x="310424" y="16554"/>
                  </a:lnTo>
                  <a:lnTo>
                    <a:pt x="258687" y="17589"/>
                  </a:lnTo>
                  <a:lnTo>
                    <a:pt x="206949" y="18624"/>
                  </a:lnTo>
                  <a:lnTo>
                    <a:pt x="155212" y="19658"/>
                  </a:lnTo>
                  <a:lnTo>
                    <a:pt x="103474" y="20693"/>
                  </a:lnTo>
                  <a:lnTo>
                    <a:pt x="51737" y="21728"/>
                  </a:lnTo>
                  <a:lnTo>
                    <a:pt x="0" y="22762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77173" y="400875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77174" y="400875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451524" y="400391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26624" y="4259663"/>
            <a:ext cx="2937510" cy="1228090"/>
            <a:chOff x="3726624" y="4259663"/>
            <a:chExt cx="2937510" cy="1228090"/>
          </a:xfrm>
        </p:grpSpPr>
        <p:sp>
          <p:nvSpPr>
            <p:cNvPr id="28" name="object 28"/>
            <p:cNvSpPr/>
            <p:nvPr/>
          </p:nvSpPr>
          <p:spPr>
            <a:xfrm>
              <a:off x="3765042" y="5342311"/>
              <a:ext cx="2606040" cy="0"/>
            </a:xfrm>
            <a:custGeom>
              <a:avLst/>
              <a:gdLst/>
              <a:ahLst/>
              <a:cxnLst/>
              <a:rect l="l" t="t" r="r" b="b"/>
              <a:pathLst>
                <a:path w="2606040">
                  <a:moveTo>
                    <a:pt x="2605649" y="0"/>
                  </a:moveTo>
                  <a:lnTo>
                    <a:pt x="2605649" y="0"/>
                  </a:lnTo>
                  <a:lnTo>
                    <a:pt x="51091" y="0"/>
                  </a:lnTo>
                  <a:lnTo>
                    <a:pt x="0" y="0"/>
                  </a:lnTo>
                </a:path>
              </a:pathLst>
            </a:custGeom>
            <a:ln w="762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99537" y="4269506"/>
              <a:ext cx="1207135" cy="981710"/>
            </a:xfrm>
            <a:custGeom>
              <a:avLst/>
              <a:gdLst/>
              <a:ahLst/>
              <a:cxnLst/>
              <a:rect l="l" t="t" r="r" b="b"/>
              <a:pathLst>
                <a:path w="1207135" h="981710">
                  <a:moveTo>
                    <a:pt x="0" y="0"/>
                  </a:moveTo>
                  <a:lnTo>
                    <a:pt x="38932" y="31664"/>
                  </a:lnTo>
                  <a:lnTo>
                    <a:pt x="77864" y="63329"/>
                  </a:lnTo>
                  <a:lnTo>
                    <a:pt x="116796" y="94994"/>
                  </a:lnTo>
                  <a:lnTo>
                    <a:pt x="155728" y="126659"/>
                  </a:lnTo>
                  <a:lnTo>
                    <a:pt x="194660" y="158323"/>
                  </a:lnTo>
                  <a:lnTo>
                    <a:pt x="233592" y="189988"/>
                  </a:lnTo>
                  <a:lnTo>
                    <a:pt x="272524" y="221653"/>
                  </a:lnTo>
                  <a:lnTo>
                    <a:pt x="311456" y="253318"/>
                  </a:lnTo>
                  <a:lnTo>
                    <a:pt x="350388" y="284982"/>
                  </a:lnTo>
                  <a:lnTo>
                    <a:pt x="389320" y="316647"/>
                  </a:lnTo>
                  <a:lnTo>
                    <a:pt x="428252" y="348312"/>
                  </a:lnTo>
                  <a:lnTo>
                    <a:pt x="467184" y="379977"/>
                  </a:lnTo>
                  <a:lnTo>
                    <a:pt x="506117" y="411641"/>
                  </a:lnTo>
                  <a:lnTo>
                    <a:pt x="545049" y="443306"/>
                  </a:lnTo>
                  <a:lnTo>
                    <a:pt x="583981" y="474971"/>
                  </a:lnTo>
                  <a:lnTo>
                    <a:pt x="622913" y="506636"/>
                  </a:lnTo>
                  <a:lnTo>
                    <a:pt x="661845" y="538300"/>
                  </a:lnTo>
                  <a:lnTo>
                    <a:pt x="700777" y="569965"/>
                  </a:lnTo>
                  <a:lnTo>
                    <a:pt x="739709" y="601630"/>
                  </a:lnTo>
                  <a:lnTo>
                    <a:pt x="778641" y="633295"/>
                  </a:lnTo>
                  <a:lnTo>
                    <a:pt x="817573" y="664960"/>
                  </a:lnTo>
                  <a:lnTo>
                    <a:pt x="856505" y="696624"/>
                  </a:lnTo>
                  <a:lnTo>
                    <a:pt x="895437" y="728289"/>
                  </a:lnTo>
                  <a:lnTo>
                    <a:pt x="934369" y="759954"/>
                  </a:lnTo>
                  <a:lnTo>
                    <a:pt x="973301" y="791619"/>
                  </a:lnTo>
                  <a:lnTo>
                    <a:pt x="1012234" y="823283"/>
                  </a:lnTo>
                  <a:lnTo>
                    <a:pt x="1051166" y="854948"/>
                  </a:lnTo>
                  <a:lnTo>
                    <a:pt x="1090098" y="886613"/>
                  </a:lnTo>
                  <a:lnTo>
                    <a:pt x="1129030" y="918278"/>
                  </a:lnTo>
                  <a:lnTo>
                    <a:pt x="1167962" y="949942"/>
                  </a:lnTo>
                  <a:lnTo>
                    <a:pt x="1206894" y="981607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77173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2" y="269361"/>
                  </a:lnTo>
                  <a:lnTo>
                    <a:pt x="242543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77174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451524" y="519608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93302" y="4033553"/>
            <a:ext cx="1539875" cy="1258570"/>
            <a:chOff x="3693302" y="4033553"/>
            <a:chExt cx="1539875" cy="1258570"/>
          </a:xfrm>
        </p:grpSpPr>
        <p:sp>
          <p:nvSpPr>
            <p:cNvPr id="34" name="object 34"/>
            <p:cNvSpPr/>
            <p:nvPr/>
          </p:nvSpPr>
          <p:spPr>
            <a:xfrm>
              <a:off x="3774648" y="4178748"/>
              <a:ext cx="1167765" cy="0"/>
            </a:xfrm>
            <a:custGeom>
              <a:avLst/>
              <a:gdLst/>
              <a:ahLst/>
              <a:cxnLst/>
              <a:rect l="l" t="t" r="r" b="b"/>
              <a:pathLst>
                <a:path w="1167764">
                  <a:moveTo>
                    <a:pt x="0" y="0"/>
                  </a:moveTo>
                  <a:lnTo>
                    <a:pt x="0" y="0"/>
                  </a:lnTo>
                  <a:lnTo>
                    <a:pt x="1116751" y="0"/>
                  </a:lnTo>
                  <a:lnTo>
                    <a:pt x="1167512" y="0"/>
                  </a:lnTo>
                </a:path>
              </a:pathLst>
            </a:custGeom>
            <a:ln w="762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31720" y="4268342"/>
              <a:ext cx="1243330" cy="984885"/>
            </a:xfrm>
            <a:custGeom>
              <a:avLst/>
              <a:gdLst/>
              <a:ahLst/>
              <a:cxnLst/>
              <a:rect l="l" t="t" r="r" b="b"/>
              <a:pathLst>
                <a:path w="1243329" h="984885">
                  <a:moveTo>
                    <a:pt x="1243133" y="0"/>
                  </a:moveTo>
                  <a:lnTo>
                    <a:pt x="1203032" y="31768"/>
                  </a:lnTo>
                  <a:lnTo>
                    <a:pt x="1162931" y="63536"/>
                  </a:lnTo>
                  <a:lnTo>
                    <a:pt x="1122830" y="95305"/>
                  </a:lnTo>
                  <a:lnTo>
                    <a:pt x="1082729" y="127073"/>
                  </a:lnTo>
                  <a:lnTo>
                    <a:pt x="1042628" y="158842"/>
                  </a:lnTo>
                  <a:lnTo>
                    <a:pt x="1002527" y="190610"/>
                  </a:lnTo>
                  <a:lnTo>
                    <a:pt x="962425" y="222378"/>
                  </a:lnTo>
                  <a:lnTo>
                    <a:pt x="922324" y="254147"/>
                  </a:lnTo>
                  <a:lnTo>
                    <a:pt x="882223" y="285915"/>
                  </a:lnTo>
                  <a:lnTo>
                    <a:pt x="842122" y="317684"/>
                  </a:lnTo>
                  <a:lnTo>
                    <a:pt x="802021" y="349452"/>
                  </a:lnTo>
                  <a:lnTo>
                    <a:pt x="761920" y="381220"/>
                  </a:lnTo>
                  <a:lnTo>
                    <a:pt x="721819" y="412989"/>
                  </a:lnTo>
                  <a:lnTo>
                    <a:pt x="681718" y="444757"/>
                  </a:lnTo>
                  <a:lnTo>
                    <a:pt x="641617" y="476526"/>
                  </a:lnTo>
                  <a:lnTo>
                    <a:pt x="601515" y="508294"/>
                  </a:lnTo>
                  <a:lnTo>
                    <a:pt x="561414" y="540062"/>
                  </a:lnTo>
                  <a:lnTo>
                    <a:pt x="521313" y="571831"/>
                  </a:lnTo>
                  <a:lnTo>
                    <a:pt x="481212" y="603599"/>
                  </a:lnTo>
                  <a:lnTo>
                    <a:pt x="441111" y="635368"/>
                  </a:lnTo>
                  <a:lnTo>
                    <a:pt x="401010" y="667136"/>
                  </a:lnTo>
                  <a:lnTo>
                    <a:pt x="360909" y="698904"/>
                  </a:lnTo>
                  <a:lnTo>
                    <a:pt x="320808" y="730673"/>
                  </a:lnTo>
                  <a:lnTo>
                    <a:pt x="280707" y="762441"/>
                  </a:lnTo>
                  <a:lnTo>
                    <a:pt x="240606" y="794209"/>
                  </a:lnTo>
                  <a:lnTo>
                    <a:pt x="200505" y="825978"/>
                  </a:lnTo>
                  <a:lnTo>
                    <a:pt x="160404" y="857746"/>
                  </a:lnTo>
                  <a:lnTo>
                    <a:pt x="120303" y="889514"/>
                  </a:lnTo>
                  <a:lnTo>
                    <a:pt x="80202" y="921283"/>
                  </a:lnTo>
                  <a:lnTo>
                    <a:pt x="40101" y="953051"/>
                  </a:lnTo>
                  <a:lnTo>
                    <a:pt x="0" y="984819"/>
                  </a:lnTo>
                </a:path>
              </a:pathLst>
            </a:custGeom>
            <a:ln w="762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46563" y="4037362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6" y="242544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1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1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46563" y="403736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020913" y="40325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483530" y="4033553"/>
            <a:ext cx="290830" cy="1172210"/>
            <a:chOff x="3483530" y="4033553"/>
            <a:chExt cx="290830" cy="1172210"/>
          </a:xfrm>
        </p:grpSpPr>
        <p:sp>
          <p:nvSpPr>
            <p:cNvPr id="40" name="object 40"/>
            <p:cNvSpPr/>
            <p:nvPr/>
          </p:nvSpPr>
          <p:spPr>
            <a:xfrm>
              <a:off x="3620389" y="4325357"/>
              <a:ext cx="7620" cy="870585"/>
            </a:xfrm>
            <a:custGeom>
              <a:avLst/>
              <a:gdLst/>
              <a:ahLst/>
              <a:cxnLst/>
              <a:rect l="l" t="t" r="r" b="b"/>
              <a:pathLst>
                <a:path w="7620" h="870585">
                  <a:moveTo>
                    <a:pt x="7134" y="0"/>
                  </a:moveTo>
                  <a:lnTo>
                    <a:pt x="6715" y="51206"/>
                  </a:lnTo>
                  <a:lnTo>
                    <a:pt x="6295" y="102412"/>
                  </a:lnTo>
                  <a:lnTo>
                    <a:pt x="5875" y="153618"/>
                  </a:lnTo>
                  <a:lnTo>
                    <a:pt x="5455" y="204824"/>
                  </a:lnTo>
                  <a:lnTo>
                    <a:pt x="5036" y="256030"/>
                  </a:lnTo>
                  <a:lnTo>
                    <a:pt x="4616" y="307237"/>
                  </a:lnTo>
                  <a:lnTo>
                    <a:pt x="4196" y="358443"/>
                  </a:lnTo>
                  <a:lnTo>
                    <a:pt x="3776" y="409649"/>
                  </a:lnTo>
                  <a:lnTo>
                    <a:pt x="3357" y="460855"/>
                  </a:lnTo>
                  <a:lnTo>
                    <a:pt x="2937" y="512062"/>
                  </a:lnTo>
                  <a:lnTo>
                    <a:pt x="2517" y="563268"/>
                  </a:lnTo>
                  <a:lnTo>
                    <a:pt x="2098" y="614474"/>
                  </a:lnTo>
                  <a:lnTo>
                    <a:pt x="1678" y="665680"/>
                  </a:lnTo>
                  <a:lnTo>
                    <a:pt x="1258" y="716887"/>
                  </a:lnTo>
                  <a:lnTo>
                    <a:pt x="839" y="768093"/>
                  </a:lnTo>
                  <a:lnTo>
                    <a:pt x="419" y="819299"/>
                  </a:lnTo>
                  <a:lnTo>
                    <a:pt x="0" y="87050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87340" y="4037362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4"/>
                  </a:lnTo>
                  <a:lnTo>
                    <a:pt x="77356" y="269361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87340" y="403736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561691" y="40325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474227" y="5197349"/>
            <a:ext cx="290195" cy="290195"/>
            <a:chOff x="3474227" y="5197349"/>
            <a:chExt cx="290195" cy="290195"/>
          </a:xfrm>
        </p:grpSpPr>
        <p:sp>
          <p:nvSpPr>
            <p:cNvPr id="45" name="object 45"/>
            <p:cNvSpPr/>
            <p:nvPr/>
          </p:nvSpPr>
          <p:spPr>
            <a:xfrm>
              <a:off x="3477803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6" y="242543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1"/>
                  </a:lnTo>
                  <a:lnTo>
                    <a:pt x="242544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77803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552153" y="519608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48" name="object 48"/>
          <p:cNvSpPr txBox="1"/>
          <p:nvPr/>
        </p:nvSpPr>
        <p:spPr>
          <a:xfrm>
            <a:off x="2695075" y="5940004"/>
            <a:ext cx="39090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0" dirty="0">
                <a:latin typeface="Trebuchet MS"/>
                <a:cs typeface="Trebuchet MS"/>
              </a:rPr>
              <a:t>cutset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spc="204" dirty="0">
                <a:latin typeface="Trebuchet MS"/>
                <a:cs typeface="Trebuchet MS"/>
              </a:rPr>
              <a:t>D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{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(3,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4),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(3,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5),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(5,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6),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(5,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7),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(8,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7)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spc="-50" dirty="0">
                <a:latin typeface="Trebuchet MS"/>
                <a:cs typeface="Trebuchet MS"/>
              </a:rPr>
              <a:t>}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49937" y="4013449"/>
            <a:ext cx="5016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Trebuchet MS"/>
                <a:cs typeface="Trebuchet MS"/>
              </a:rPr>
              <a:t>cut</a:t>
            </a:r>
            <a:r>
              <a:rPr sz="1500" b="1" spc="170" dirty="0">
                <a:latin typeface="Trebuchet MS"/>
                <a:cs typeface="Trebuchet MS"/>
              </a:rPr>
              <a:t> </a:t>
            </a:r>
            <a:r>
              <a:rPr sz="1500" b="1" spc="40" dirty="0"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5174" y="4111987"/>
            <a:ext cx="1473835" cy="133985"/>
          </a:xfrm>
          <a:custGeom>
            <a:avLst/>
            <a:gdLst/>
            <a:ahLst/>
            <a:cxnLst/>
            <a:rect l="l" t="t" r="r" b="b"/>
            <a:pathLst>
              <a:path w="1473835" h="133985">
                <a:moveTo>
                  <a:pt x="0" y="0"/>
                </a:moveTo>
                <a:lnTo>
                  <a:pt x="1473362" y="0"/>
                </a:lnTo>
                <a:lnTo>
                  <a:pt x="1473362" y="133522"/>
                </a:lnTo>
                <a:lnTo>
                  <a:pt x="0" y="133522"/>
                </a:lnTo>
                <a:lnTo>
                  <a:pt x="0" y="0"/>
                </a:lnTo>
                <a:close/>
              </a:path>
            </a:pathLst>
          </a:custGeom>
          <a:solidFill>
            <a:srgbClr val="8D312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42259" y="3160530"/>
            <a:ext cx="153035" cy="1019810"/>
          </a:xfrm>
          <a:custGeom>
            <a:avLst/>
            <a:gdLst/>
            <a:ahLst/>
            <a:cxnLst/>
            <a:rect l="l" t="t" r="r" b="b"/>
            <a:pathLst>
              <a:path w="153034" h="1019810">
                <a:moveTo>
                  <a:pt x="0" y="0"/>
                </a:moveTo>
                <a:lnTo>
                  <a:pt x="152598" y="0"/>
                </a:lnTo>
                <a:lnTo>
                  <a:pt x="152598" y="1019333"/>
                </a:lnTo>
                <a:lnTo>
                  <a:pt x="0" y="1019333"/>
                </a:lnTo>
                <a:lnTo>
                  <a:pt x="0" y="0"/>
                </a:lnTo>
                <a:close/>
              </a:path>
            </a:pathLst>
          </a:custGeom>
          <a:solidFill>
            <a:srgbClr val="8D312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Cycle-</a:t>
            </a:r>
            <a:r>
              <a:rPr dirty="0"/>
              <a:t>cut</a:t>
            </a:r>
            <a:r>
              <a:rPr spc="35" dirty="0"/>
              <a:t> </a:t>
            </a:r>
            <a:r>
              <a:rPr spc="-10" dirty="0"/>
              <a:t>intersection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5267" y="1218991"/>
            <a:ext cx="7943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1800" spc="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intersect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even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95696" y="3173644"/>
            <a:ext cx="1562735" cy="2089785"/>
            <a:chOff x="1995696" y="3173644"/>
            <a:chExt cx="1562735" cy="2089785"/>
          </a:xfrm>
        </p:grpSpPr>
        <p:sp>
          <p:nvSpPr>
            <p:cNvPr id="8" name="object 8"/>
            <p:cNvSpPr/>
            <p:nvPr/>
          </p:nvSpPr>
          <p:spPr>
            <a:xfrm>
              <a:off x="2259224" y="3231111"/>
              <a:ext cx="1242060" cy="948055"/>
            </a:xfrm>
            <a:custGeom>
              <a:avLst/>
              <a:gdLst/>
              <a:ahLst/>
              <a:cxnLst/>
              <a:rect l="l" t="t" r="r" b="b"/>
              <a:pathLst>
                <a:path w="1242060" h="948054">
                  <a:moveTo>
                    <a:pt x="27474" y="947636"/>
                  </a:moveTo>
                  <a:lnTo>
                    <a:pt x="27474" y="947636"/>
                  </a:lnTo>
                  <a:lnTo>
                    <a:pt x="1173387" y="947636"/>
                  </a:lnTo>
                  <a:lnTo>
                    <a:pt x="1223210" y="947636"/>
                  </a:lnTo>
                </a:path>
                <a:path w="1242060" h="948054">
                  <a:moveTo>
                    <a:pt x="1241699" y="0"/>
                  </a:moveTo>
                  <a:lnTo>
                    <a:pt x="1200309" y="28839"/>
                  </a:lnTo>
                  <a:lnTo>
                    <a:pt x="1158919" y="57679"/>
                  </a:lnTo>
                  <a:lnTo>
                    <a:pt x="1117529" y="86518"/>
                  </a:lnTo>
                  <a:lnTo>
                    <a:pt x="1076139" y="115358"/>
                  </a:lnTo>
                  <a:lnTo>
                    <a:pt x="1034749" y="144197"/>
                  </a:lnTo>
                  <a:lnTo>
                    <a:pt x="993359" y="173037"/>
                  </a:lnTo>
                  <a:lnTo>
                    <a:pt x="951969" y="201876"/>
                  </a:lnTo>
                  <a:lnTo>
                    <a:pt x="910579" y="230716"/>
                  </a:lnTo>
                  <a:lnTo>
                    <a:pt x="869189" y="259555"/>
                  </a:lnTo>
                  <a:lnTo>
                    <a:pt x="827799" y="288395"/>
                  </a:lnTo>
                  <a:lnTo>
                    <a:pt x="786409" y="317234"/>
                  </a:lnTo>
                  <a:lnTo>
                    <a:pt x="745019" y="346074"/>
                  </a:lnTo>
                  <a:lnTo>
                    <a:pt x="703629" y="374913"/>
                  </a:lnTo>
                  <a:lnTo>
                    <a:pt x="662239" y="403753"/>
                  </a:lnTo>
                  <a:lnTo>
                    <a:pt x="620849" y="432592"/>
                  </a:lnTo>
                  <a:lnTo>
                    <a:pt x="579459" y="461431"/>
                  </a:lnTo>
                  <a:lnTo>
                    <a:pt x="538069" y="490271"/>
                  </a:lnTo>
                  <a:lnTo>
                    <a:pt x="496679" y="519110"/>
                  </a:lnTo>
                  <a:lnTo>
                    <a:pt x="455289" y="547950"/>
                  </a:lnTo>
                  <a:lnTo>
                    <a:pt x="413899" y="576789"/>
                  </a:lnTo>
                  <a:lnTo>
                    <a:pt x="372509" y="605629"/>
                  </a:lnTo>
                  <a:lnTo>
                    <a:pt x="331119" y="634468"/>
                  </a:lnTo>
                  <a:lnTo>
                    <a:pt x="289729" y="663307"/>
                  </a:lnTo>
                  <a:lnTo>
                    <a:pt x="248339" y="692147"/>
                  </a:lnTo>
                  <a:lnTo>
                    <a:pt x="206949" y="720986"/>
                  </a:lnTo>
                  <a:lnTo>
                    <a:pt x="165559" y="749826"/>
                  </a:lnTo>
                  <a:lnTo>
                    <a:pt x="124169" y="778665"/>
                  </a:lnTo>
                  <a:lnTo>
                    <a:pt x="82779" y="807504"/>
                  </a:lnTo>
                  <a:lnTo>
                    <a:pt x="41389" y="836344"/>
                  </a:lnTo>
                  <a:lnTo>
                    <a:pt x="0" y="865183"/>
                  </a:lnTo>
                </a:path>
              </a:pathLst>
            </a:custGeom>
            <a:ln w="114448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4721" y="4268342"/>
              <a:ext cx="1251585" cy="984885"/>
            </a:xfrm>
            <a:custGeom>
              <a:avLst/>
              <a:gdLst/>
              <a:ahLst/>
              <a:cxnLst/>
              <a:rect l="l" t="t" r="r" b="b"/>
              <a:pathLst>
                <a:path w="1251585" h="984885">
                  <a:moveTo>
                    <a:pt x="0" y="0"/>
                  </a:moveTo>
                  <a:lnTo>
                    <a:pt x="0" y="0"/>
                  </a:lnTo>
                  <a:lnTo>
                    <a:pt x="363253" y="285915"/>
                  </a:lnTo>
                  <a:lnTo>
                    <a:pt x="403614" y="317684"/>
                  </a:lnTo>
                  <a:lnTo>
                    <a:pt x="443976" y="349452"/>
                  </a:lnTo>
                  <a:lnTo>
                    <a:pt x="484337" y="381220"/>
                  </a:lnTo>
                  <a:lnTo>
                    <a:pt x="524699" y="412989"/>
                  </a:lnTo>
                  <a:lnTo>
                    <a:pt x="565060" y="444757"/>
                  </a:lnTo>
                  <a:lnTo>
                    <a:pt x="605422" y="476526"/>
                  </a:lnTo>
                  <a:lnTo>
                    <a:pt x="645783" y="508294"/>
                  </a:lnTo>
                  <a:lnTo>
                    <a:pt x="686145" y="540063"/>
                  </a:lnTo>
                  <a:lnTo>
                    <a:pt x="726506" y="571831"/>
                  </a:lnTo>
                  <a:lnTo>
                    <a:pt x="766868" y="603599"/>
                  </a:lnTo>
                  <a:lnTo>
                    <a:pt x="807229" y="635368"/>
                  </a:lnTo>
                  <a:lnTo>
                    <a:pt x="847591" y="667136"/>
                  </a:lnTo>
                  <a:lnTo>
                    <a:pt x="887952" y="698905"/>
                  </a:lnTo>
                  <a:lnTo>
                    <a:pt x="928314" y="730673"/>
                  </a:lnTo>
                  <a:lnTo>
                    <a:pt x="968675" y="762441"/>
                  </a:lnTo>
                  <a:lnTo>
                    <a:pt x="1009037" y="794210"/>
                  </a:lnTo>
                  <a:lnTo>
                    <a:pt x="1049398" y="825978"/>
                  </a:lnTo>
                  <a:lnTo>
                    <a:pt x="1089760" y="857747"/>
                  </a:lnTo>
                  <a:lnTo>
                    <a:pt x="1130121" y="889515"/>
                  </a:lnTo>
                  <a:lnTo>
                    <a:pt x="1170483" y="921283"/>
                  </a:lnTo>
                  <a:lnTo>
                    <a:pt x="1210844" y="953052"/>
                  </a:lnTo>
                  <a:lnTo>
                    <a:pt x="1251206" y="98482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99506" y="4037362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4"/>
                  </a:lnTo>
                  <a:lnTo>
                    <a:pt x="77356" y="269361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0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99506" y="403736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73855" y="40325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73993" y="3003513"/>
            <a:ext cx="2974340" cy="290830"/>
            <a:chOff x="3473993" y="3003513"/>
            <a:chExt cx="2974340" cy="290830"/>
          </a:xfrm>
        </p:grpSpPr>
        <p:sp>
          <p:nvSpPr>
            <p:cNvPr id="14" name="object 14"/>
            <p:cNvSpPr/>
            <p:nvPr/>
          </p:nvSpPr>
          <p:spPr>
            <a:xfrm>
              <a:off x="3765110" y="3149185"/>
              <a:ext cx="2625725" cy="8890"/>
            </a:xfrm>
            <a:custGeom>
              <a:avLst/>
              <a:gdLst/>
              <a:ahLst/>
              <a:cxnLst/>
              <a:rect l="l" t="t" r="r" b="b"/>
              <a:pathLst>
                <a:path w="2625725" h="8889">
                  <a:moveTo>
                    <a:pt x="0" y="0"/>
                  </a:moveTo>
                  <a:lnTo>
                    <a:pt x="50491" y="165"/>
                  </a:lnTo>
                  <a:lnTo>
                    <a:pt x="100982" y="330"/>
                  </a:lnTo>
                  <a:lnTo>
                    <a:pt x="151474" y="495"/>
                  </a:lnTo>
                  <a:lnTo>
                    <a:pt x="201965" y="660"/>
                  </a:lnTo>
                  <a:lnTo>
                    <a:pt x="252457" y="825"/>
                  </a:lnTo>
                  <a:lnTo>
                    <a:pt x="302948" y="990"/>
                  </a:lnTo>
                  <a:lnTo>
                    <a:pt x="353439" y="1155"/>
                  </a:lnTo>
                  <a:lnTo>
                    <a:pt x="403931" y="1320"/>
                  </a:lnTo>
                  <a:lnTo>
                    <a:pt x="454422" y="1485"/>
                  </a:lnTo>
                  <a:lnTo>
                    <a:pt x="504914" y="1650"/>
                  </a:lnTo>
                  <a:lnTo>
                    <a:pt x="555405" y="1815"/>
                  </a:lnTo>
                  <a:lnTo>
                    <a:pt x="605897" y="1980"/>
                  </a:lnTo>
                  <a:lnTo>
                    <a:pt x="656388" y="2145"/>
                  </a:lnTo>
                  <a:lnTo>
                    <a:pt x="706879" y="2310"/>
                  </a:lnTo>
                  <a:lnTo>
                    <a:pt x="757371" y="2475"/>
                  </a:lnTo>
                  <a:lnTo>
                    <a:pt x="807862" y="2640"/>
                  </a:lnTo>
                  <a:lnTo>
                    <a:pt x="858354" y="2805"/>
                  </a:lnTo>
                  <a:lnTo>
                    <a:pt x="908845" y="2970"/>
                  </a:lnTo>
                  <a:lnTo>
                    <a:pt x="959337" y="3135"/>
                  </a:lnTo>
                  <a:lnTo>
                    <a:pt x="1009828" y="3299"/>
                  </a:lnTo>
                  <a:lnTo>
                    <a:pt x="1060320" y="3464"/>
                  </a:lnTo>
                  <a:lnTo>
                    <a:pt x="1110811" y="3629"/>
                  </a:lnTo>
                  <a:lnTo>
                    <a:pt x="1161302" y="3794"/>
                  </a:lnTo>
                  <a:lnTo>
                    <a:pt x="1211794" y="3959"/>
                  </a:lnTo>
                  <a:lnTo>
                    <a:pt x="1262285" y="4124"/>
                  </a:lnTo>
                  <a:lnTo>
                    <a:pt x="1312777" y="4289"/>
                  </a:lnTo>
                  <a:lnTo>
                    <a:pt x="1363268" y="4454"/>
                  </a:lnTo>
                  <a:lnTo>
                    <a:pt x="1413760" y="4619"/>
                  </a:lnTo>
                  <a:lnTo>
                    <a:pt x="1464251" y="4784"/>
                  </a:lnTo>
                  <a:lnTo>
                    <a:pt x="1514743" y="4949"/>
                  </a:lnTo>
                  <a:lnTo>
                    <a:pt x="1565234" y="5114"/>
                  </a:lnTo>
                  <a:lnTo>
                    <a:pt x="1615725" y="5279"/>
                  </a:lnTo>
                  <a:lnTo>
                    <a:pt x="1666217" y="5444"/>
                  </a:lnTo>
                  <a:lnTo>
                    <a:pt x="1716708" y="5609"/>
                  </a:lnTo>
                  <a:lnTo>
                    <a:pt x="1767200" y="5774"/>
                  </a:lnTo>
                  <a:lnTo>
                    <a:pt x="1817691" y="5939"/>
                  </a:lnTo>
                  <a:lnTo>
                    <a:pt x="1868183" y="6104"/>
                  </a:lnTo>
                  <a:lnTo>
                    <a:pt x="1918674" y="6269"/>
                  </a:lnTo>
                  <a:lnTo>
                    <a:pt x="1969166" y="6434"/>
                  </a:lnTo>
                  <a:lnTo>
                    <a:pt x="2019657" y="6599"/>
                  </a:lnTo>
                  <a:lnTo>
                    <a:pt x="2070148" y="6764"/>
                  </a:lnTo>
                  <a:lnTo>
                    <a:pt x="2120640" y="6929"/>
                  </a:lnTo>
                  <a:lnTo>
                    <a:pt x="2171131" y="7094"/>
                  </a:lnTo>
                  <a:lnTo>
                    <a:pt x="2221623" y="7259"/>
                  </a:lnTo>
                  <a:lnTo>
                    <a:pt x="2272114" y="7424"/>
                  </a:lnTo>
                  <a:lnTo>
                    <a:pt x="2322606" y="7589"/>
                  </a:lnTo>
                  <a:lnTo>
                    <a:pt x="2373097" y="7754"/>
                  </a:lnTo>
                  <a:lnTo>
                    <a:pt x="2423588" y="7919"/>
                  </a:lnTo>
                  <a:lnTo>
                    <a:pt x="2474080" y="8084"/>
                  </a:lnTo>
                  <a:lnTo>
                    <a:pt x="2524571" y="8249"/>
                  </a:lnTo>
                  <a:lnTo>
                    <a:pt x="2575063" y="8414"/>
                  </a:lnTo>
                  <a:lnTo>
                    <a:pt x="2625554" y="8579"/>
                  </a:lnTo>
                </a:path>
              </a:pathLst>
            </a:custGeom>
            <a:ln w="114448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77803" y="300732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6" y="242543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1"/>
                  </a:lnTo>
                  <a:lnTo>
                    <a:pt x="242544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77803" y="300732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552153" y="3002485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57516" y="3013050"/>
            <a:ext cx="2925445" cy="1127125"/>
            <a:chOff x="3757516" y="3013050"/>
            <a:chExt cx="2925445" cy="1127125"/>
          </a:xfrm>
        </p:grpSpPr>
        <p:sp>
          <p:nvSpPr>
            <p:cNvPr id="19" name="object 19"/>
            <p:cNvSpPr/>
            <p:nvPr/>
          </p:nvSpPr>
          <p:spPr>
            <a:xfrm>
              <a:off x="5205197" y="3240907"/>
              <a:ext cx="1329690" cy="855344"/>
            </a:xfrm>
            <a:custGeom>
              <a:avLst/>
              <a:gdLst/>
              <a:ahLst/>
              <a:cxnLst/>
              <a:rect l="l" t="t" r="r" b="b"/>
              <a:pathLst>
                <a:path w="1329690" h="855345">
                  <a:moveTo>
                    <a:pt x="1329633" y="63146"/>
                  </a:moveTo>
                  <a:lnTo>
                    <a:pt x="1328672" y="113124"/>
                  </a:lnTo>
                  <a:lnTo>
                    <a:pt x="1327710" y="163103"/>
                  </a:lnTo>
                  <a:lnTo>
                    <a:pt x="1326749" y="213082"/>
                  </a:lnTo>
                  <a:lnTo>
                    <a:pt x="1325788" y="263061"/>
                  </a:lnTo>
                  <a:lnTo>
                    <a:pt x="1324827" y="313040"/>
                  </a:lnTo>
                  <a:lnTo>
                    <a:pt x="1323865" y="363018"/>
                  </a:lnTo>
                  <a:lnTo>
                    <a:pt x="1322904" y="412997"/>
                  </a:lnTo>
                  <a:lnTo>
                    <a:pt x="1321943" y="462976"/>
                  </a:lnTo>
                  <a:lnTo>
                    <a:pt x="1320982" y="512955"/>
                  </a:lnTo>
                  <a:lnTo>
                    <a:pt x="1320021" y="562934"/>
                  </a:lnTo>
                  <a:lnTo>
                    <a:pt x="1319060" y="612913"/>
                  </a:lnTo>
                  <a:lnTo>
                    <a:pt x="1318098" y="662892"/>
                  </a:lnTo>
                  <a:lnTo>
                    <a:pt x="1317137" y="712871"/>
                  </a:lnTo>
                  <a:lnTo>
                    <a:pt x="1316176" y="762850"/>
                  </a:lnTo>
                </a:path>
                <a:path w="1329690" h="855345">
                  <a:moveTo>
                    <a:pt x="1215011" y="0"/>
                  </a:moveTo>
                  <a:lnTo>
                    <a:pt x="1173114" y="29493"/>
                  </a:lnTo>
                  <a:lnTo>
                    <a:pt x="1131217" y="58986"/>
                  </a:lnTo>
                  <a:lnTo>
                    <a:pt x="1089320" y="88479"/>
                  </a:lnTo>
                  <a:lnTo>
                    <a:pt x="1047423" y="117972"/>
                  </a:lnTo>
                  <a:lnTo>
                    <a:pt x="1005526" y="147465"/>
                  </a:lnTo>
                  <a:lnTo>
                    <a:pt x="963630" y="176959"/>
                  </a:lnTo>
                  <a:lnTo>
                    <a:pt x="921733" y="206452"/>
                  </a:lnTo>
                  <a:lnTo>
                    <a:pt x="879836" y="235945"/>
                  </a:lnTo>
                  <a:lnTo>
                    <a:pt x="837939" y="265438"/>
                  </a:lnTo>
                  <a:lnTo>
                    <a:pt x="796042" y="294931"/>
                  </a:lnTo>
                  <a:lnTo>
                    <a:pt x="754145" y="324425"/>
                  </a:lnTo>
                  <a:lnTo>
                    <a:pt x="712248" y="353918"/>
                  </a:lnTo>
                  <a:lnTo>
                    <a:pt x="670351" y="383411"/>
                  </a:lnTo>
                  <a:lnTo>
                    <a:pt x="628454" y="412904"/>
                  </a:lnTo>
                  <a:lnTo>
                    <a:pt x="586557" y="442398"/>
                  </a:lnTo>
                  <a:lnTo>
                    <a:pt x="544660" y="471891"/>
                  </a:lnTo>
                  <a:lnTo>
                    <a:pt x="502763" y="501384"/>
                  </a:lnTo>
                  <a:lnTo>
                    <a:pt x="460866" y="530877"/>
                  </a:lnTo>
                  <a:lnTo>
                    <a:pt x="418969" y="560371"/>
                  </a:lnTo>
                  <a:lnTo>
                    <a:pt x="377072" y="589864"/>
                  </a:lnTo>
                  <a:lnTo>
                    <a:pt x="335175" y="619357"/>
                  </a:lnTo>
                  <a:lnTo>
                    <a:pt x="293278" y="648850"/>
                  </a:lnTo>
                  <a:lnTo>
                    <a:pt x="251381" y="678344"/>
                  </a:lnTo>
                  <a:lnTo>
                    <a:pt x="209484" y="707837"/>
                  </a:lnTo>
                  <a:lnTo>
                    <a:pt x="167587" y="737330"/>
                  </a:lnTo>
                  <a:lnTo>
                    <a:pt x="125690" y="766824"/>
                  </a:lnTo>
                  <a:lnTo>
                    <a:pt x="83793" y="796317"/>
                  </a:lnTo>
                  <a:lnTo>
                    <a:pt x="41896" y="825810"/>
                  </a:lnTo>
                  <a:lnTo>
                    <a:pt x="0" y="855303"/>
                  </a:lnTo>
                </a:path>
              </a:pathLst>
            </a:custGeom>
            <a:ln w="3814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67358" y="3206209"/>
              <a:ext cx="2633980" cy="923925"/>
            </a:xfrm>
            <a:custGeom>
              <a:avLst/>
              <a:gdLst/>
              <a:ahLst/>
              <a:cxnLst/>
              <a:rect l="l" t="t" r="r" b="b"/>
              <a:pathLst>
                <a:path w="2633979" h="923925">
                  <a:moveTo>
                    <a:pt x="2633555" y="0"/>
                  </a:moveTo>
                  <a:lnTo>
                    <a:pt x="2585672" y="16798"/>
                  </a:lnTo>
                  <a:lnTo>
                    <a:pt x="2537789" y="33596"/>
                  </a:lnTo>
                  <a:lnTo>
                    <a:pt x="2489906" y="50394"/>
                  </a:lnTo>
                  <a:lnTo>
                    <a:pt x="2442024" y="67192"/>
                  </a:lnTo>
                  <a:lnTo>
                    <a:pt x="2394141" y="83990"/>
                  </a:lnTo>
                  <a:lnTo>
                    <a:pt x="2346258" y="100789"/>
                  </a:lnTo>
                  <a:lnTo>
                    <a:pt x="2298375" y="117587"/>
                  </a:lnTo>
                  <a:lnTo>
                    <a:pt x="2250492" y="134385"/>
                  </a:lnTo>
                  <a:lnTo>
                    <a:pt x="2202609" y="151183"/>
                  </a:lnTo>
                  <a:lnTo>
                    <a:pt x="2154727" y="167981"/>
                  </a:lnTo>
                  <a:lnTo>
                    <a:pt x="2106844" y="184780"/>
                  </a:lnTo>
                  <a:lnTo>
                    <a:pt x="2058961" y="201578"/>
                  </a:lnTo>
                  <a:lnTo>
                    <a:pt x="2011078" y="218376"/>
                  </a:lnTo>
                  <a:lnTo>
                    <a:pt x="1963195" y="235174"/>
                  </a:lnTo>
                  <a:lnTo>
                    <a:pt x="1915312" y="251973"/>
                  </a:lnTo>
                  <a:lnTo>
                    <a:pt x="1867430" y="268771"/>
                  </a:lnTo>
                  <a:lnTo>
                    <a:pt x="1819547" y="285569"/>
                  </a:lnTo>
                  <a:lnTo>
                    <a:pt x="1771664" y="302367"/>
                  </a:lnTo>
                  <a:lnTo>
                    <a:pt x="1723781" y="319165"/>
                  </a:lnTo>
                  <a:lnTo>
                    <a:pt x="1675898" y="335964"/>
                  </a:lnTo>
                  <a:lnTo>
                    <a:pt x="1628016" y="352762"/>
                  </a:lnTo>
                  <a:lnTo>
                    <a:pt x="1580133" y="369560"/>
                  </a:lnTo>
                  <a:lnTo>
                    <a:pt x="1532250" y="386358"/>
                  </a:lnTo>
                  <a:lnTo>
                    <a:pt x="1484367" y="403157"/>
                  </a:lnTo>
                  <a:lnTo>
                    <a:pt x="1436484" y="419955"/>
                  </a:lnTo>
                  <a:lnTo>
                    <a:pt x="1388601" y="436753"/>
                  </a:lnTo>
                  <a:lnTo>
                    <a:pt x="1340719" y="453551"/>
                  </a:lnTo>
                  <a:lnTo>
                    <a:pt x="1292836" y="470350"/>
                  </a:lnTo>
                  <a:lnTo>
                    <a:pt x="1244953" y="487148"/>
                  </a:lnTo>
                  <a:lnTo>
                    <a:pt x="1197070" y="503946"/>
                  </a:lnTo>
                  <a:lnTo>
                    <a:pt x="1149187" y="520744"/>
                  </a:lnTo>
                  <a:lnTo>
                    <a:pt x="1101305" y="537543"/>
                  </a:lnTo>
                  <a:lnTo>
                    <a:pt x="1053422" y="554341"/>
                  </a:lnTo>
                  <a:lnTo>
                    <a:pt x="1005539" y="571139"/>
                  </a:lnTo>
                  <a:lnTo>
                    <a:pt x="957656" y="587937"/>
                  </a:lnTo>
                  <a:lnTo>
                    <a:pt x="909773" y="604735"/>
                  </a:lnTo>
                  <a:lnTo>
                    <a:pt x="861890" y="621534"/>
                  </a:lnTo>
                  <a:lnTo>
                    <a:pt x="814008" y="638332"/>
                  </a:lnTo>
                  <a:lnTo>
                    <a:pt x="766125" y="655130"/>
                  </a:lnTo>
                  <a:lnTo>
                    <a:pt x="718242" y="671928"/>
                  </a:lnTo>
                  <a:lnTo>
                    <a:pt x="670359" y="688727"/>
                  </a:lnTo>
                  <a:lnTo>
                    <a:pt x="622476" y="705525"/>
                  </a:lnTo>
                  <a:lnTo>
                    <a:pt x="574594" y="722323"/>
                  </a:lnTo>
                  <a:lnTo>
                    <a:pt x="526711" y="739121"/>
                  </a:lnTo>
                  <a:lnTo>
                    <a:pt x="478828" y="755920"/>
                  </a:lnTo>
                  <a:lnTo>
                    <a:pt x="430945" y="772718"/>
                  </a:lnTo>
                  <a:lnTo>
                    <a:pt x="383062" y="789516"/>
                  </a:lnTo>
                  <a:lnTo>
                    <a:pt x="335179" y="806314"/>
                  </a:lnTo>
                  <a:lnTo>
                    <a:pt x="287297" y="823113"/>
                  </a:lnTo>
                  <a:lnTo>
                    <a:pt x="239414" y="839911"/>
                  </a:lnTo>
                  <a:lnTo>
                    <a:pt x="191531" y="856709"/>
                  </a:lnTo>
                  <a:lnTo>
                    <a:pt x="143648" y="873507"/>
                  </a:lnTo>
                  <a:lnTo>
                    <a:pt x="95765" y="890306"/>
                  </a:lnTo>
                  <a:lnTo>
                    <a:pt x="47882" y="907104"/>
                  </a:lnTo>
                  <a:lnTo>
                    <a:pt x="0" y="923902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96248" y="301686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4"/>
                  </a:lnTo>
                  <a:lnTo>
                    <a:pt x="77356" y="269361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0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96248" y="301686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70598" y="301202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176946" y="4004940"/>
            <a:ext cx="1487170" cy="1201420"/>
            <a:chOff x="5176946" y="4004940"/>
            <a:chExt cx="1487170" cy="1201420"/>
          </a:xfrm>
        </p:grpSpPr>
        <p:sp>
          <p:nvSpPr>
            <p:cNvPr id="25" name="object 25"/>
            <p:cNvSpPr/>
            <p:nvPr/>
          </p:nvSpPr>
          <p:spPr>
            <a:xfrm>
              <a:off x="5234413" y="4153055"/>
              <a:ext cx="1138555" cy="22860"/>
            </a:xfrm>
            <a:custGeom>
              <a:avLst/>
              <a:gdLst/>
              <a:ahLst/>
              <a:cxnLst/>
              <a:rect l="l" t="t" r="r" b="b"/>
              <a:pathLst>
                <a:path w="1138554" h="22860">
                  <a:moveTo>
                    <a:pt x="1138224" y="0"/>
                  </a:moveTo>
                  <a:lnTo>
                    <a:pt x="1086486" y="1034"/>
                  </a:lnTo>
                  <a:lnTo>
                    <a:pt x="1034748" y="2069"/>
                  </a:lnTo>
                  <a:lnTo>
                    <a:pt x="983011" y="3103"/>
                  </a:lnTo>
                  <a:lnTo>
                    <a:pt x="931273" y="4138"/>
                  </a:lnTo>
                  <a:lnTo>
                    <a:pt x="879536" y="5173"/>
                  </a:lnTo>
                  <a:lnTo>
                    <a:pt x="827798" y="6207"/>
                  </a:lnTo>
                  <a:lnTo>
                    <a:pt x="776061" y="7242"/>
                  </a:lnTo>
                  <a:lnTo>
                    <a:pt x="724324" y="8277"/>
                  </a:lnTo>
                  <a:lnTo>
                    <a:pt x="672586" y="9311"/>
                  </a:lnTo>
                  <a:lnTo>
                    <a:pt x="620849" y="10346"/>
                  </a:lnTo>
                  <a:lnTo>
                    <a:pt x="569111" y="11381"/>
                  </a:lnTo>
                  <a:lnTo>
                    <a:pt x="517374" y="12415"/>
                  </a:lnTo>
                  <a:lnTo>
                    <a:pt x="465636" y="13450"/>
                  </a:lnTo>
                  <a:lnTo>
                    <a:pt x="413899" y="14485"/>
                  </a:lnTo>
                  <a:lnTo>
                    <a:pt x="362162" y="15519"/>
                  </a:lnTo>
                  <a:lnTo>
                    <a:pt x="310424" y="16554"/>
                  </a:lnTo>
                  <a:lnTo>
                    <a:pt x="258687" y="17589"/>
                  </a:lnTo>
                  <a:lnTo>
                    <a:pt x="206949" y="18624"/>
                  </a:lnTo>
                  <a:lnTo>
                    <a:pt x="155212" y="19658"/>
                  </a:lnTo>
                  <a:lnTo>
                    <a:pt x="103474" y="20693"/>
                  </a:lnTo>
                  <a:lnTo>
                    <a:pt x="51737" y="21728"/>
                  </a:lnTo>
                  <a:lnTo>
                    <a:pt x="0" y="22762"/>
                  </a:lnTo>
                </a:path>
              </a:pathLst>
            </a:custGeom>
            <a:ln w="114448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18559" y="4296772"/>
              <a:ext cx="0" cy="899160"/>
            </a:xfrm>
            <a:custGeom>
              <a:avLst/>
              <a:gdLst/>
              <a:ahLst/>
              <a:cxnLst/>
              <a:rect l="l" t="t" r="r" b="b"/>
              <a:pathLst>
                <a:path h="899160">
                  <a:moveTo>
                    <a:pt x="0" y="0"/>
                  </a:moveTo>
                  <a:lnTo>
                    <a:pt x="0" y="0"/>
                  </a:lnTo>
                  <a:lnTo>
                    <a:pt x="0" y="849202"/>
                  </a:lnTo>
                  <a:lnTo>
                    <a:pt x="0" y="89915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77173" y="400875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77174" y="400875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51524" y="400391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45674" y="4259663"/>
            <a:ext cx="2918460" cy="1228090"/>
            <a:chOff x="3745674" y="4259663"/>
            <a:chExt cx="2918460" cy="1228090"/>
          </a:xfrm>
        </p:grpSpPr>
        <p:sp>
          <p:nvSpPr>
            <p:cNvPr id="31" name="object 31"/>
            <p:cNvSpPr/>
            <p:nvPr/>
          </p:nvSpPr>
          <p:spPr>
            <a:xfrm>
              <a:off x="3765042" y="5342311"/>
              <a:ext cx="2606040" cy="0"/>
            </a:xfrm>
            <a:custGeom>
              <a:avLst/>
              <a:gdLst/>
              <a:ahLst/>
              <a:cxnLst/>
              <a:rect l="l" t="t" r="r" b="b"/>
              <a:pathLst>
                <a:path w="2606040">
                  <a:moveTo>
                    <a:pt x="2605649" y="0"/>
                  </a:moveTo>
                  <a:lnTo>
                    <a:pt x="2605649" y="0"/>
                  </a:lnTo>
                  <a:lnTo>
                    <a:pt x="51091" y="0"/>
                  </a:lnTo>
                  <a:lnTo>
                    <a:pt x="0" y="0"/>
                  </a:lnTo>
                </a:path>
              </a:pathLst>
            </a:custGeom>
            <a:ln w="3814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99537" y="4269506"/>
              <a:ext cx="1207135" cy="981710"/>
            </a:xfrm>
            <a:custGeom>
              <a:avLst/>
              <a:gdLst/>
              <a:ahLst/>
              <a:cxnLst/>
              <a:rect l="l" t="t" r="r" b="b"/>
              <a:pathLst>
                <a:path w="1207135" h="981710">
                  <a:moveTo>
                    <a:pt x="0" y="0"/>
                  </a:moveTo>
                  <a:lnTo>
                    <a:pt x="38932" y="31664"/>
                  </a:lnTo>
                  <a:lnTo>
                    <a:pt x="77864" y="63329"/>
                  </a:lnTo>
                  <a:lnTo>
                    <a:pt x="116796" y="94994"/>
                  </a:lnTo>
                  <a:lnTo>
                    <a:pt x="155728" y="126659"/>
                  </a:lnTo>
                  <a:lnTo>
                    <a:pt x="194660" y="158323"/>
                  </a:lnTo>
                  <a:lnTo>
                    <a:pt x="233592" y="189988"/>
                  </a:lnTo>
                  <a:lnTo>
                    <a:pt x="272524" y="221653"/>
                  </a:lnTo>
                  <a:lnTo>
                    <a:pt x="311456" y="253318"/>
                  </a:lnTo>
                  <a:lnTo>
                    <a:pt x="350388" y="284982"/>
                  </a:lnTo>
                  <a:lnTo>
                    <a:pt x="389320" y="316647"/>
                  </a:lnTo>
                  <a:lnTo>
                    <a:pt x="428252" y="348312"/>
                  </a:lnTo>
                  <a:lnTo>
                    <a:pt x="467184" y="379977"/>
                  </a:lnTo>
                  <a:lnTo>
                    <a:pt x="506117" y="411641"/>
                  </a:lnTo>
                  <a:lnTo>
                    <a:pt x="545049" y="443306"/>
                  </a:lnTo>
                  <a:lnTo>
                    <a:pt x="583981" y="474971"/>
                  </a:lnTo>
                  <a:lnTo>
                    <a:pt x="622913" y="506636"/>
                  </a:lnTo>
                  <a:lnTo>
                    <a:pt x="661845" y="538300"/>
                  </a:lnTo>
                  <a:lnTo>
                    <a:pt x="700777" y="569965"/>
                  </a:lnTo>
                  <a:lnTo>
                    <a:pt x="739709" y="601630"/>
                  </a:lnTo>
                  <a:lnTo>
                    <a:pt x="778641" y="633295"/>
                  </a:lnTo>
                  <a:lnTo>
                    <a:pt x="817573" y="664960"/>
                  </a:lnTo>
                  <a:lnTo>
                    <a:pt x="856505" y="696624"/>
                  </a:lnTo>
                  <a:lnTo>
                    <a:pt x="895437" y="728289"/>
                  </a:lnTo>
                  <a:lnTo>
                    <a:pt x="934369" y="759954"/>
                  </a:lnTo>
                  <a:lnTo>
                    <a:pt x="973301" y="791619"/>
                  </a:lnTo>
                  <a:lnTo>
                    <a:pt x="1012234" y="823283"/>
                  </a:lnTo>
                  <a:lnTo>
                    <a:pt x="1051166" y="854948"/>
                  </a:lnTo>
                  <a:lnTo>
                    <a:pt x="1090098" y="886613"/>
                  </a:lnTo>
                  <a:lnTo>
                    <a:pt x="1129030" y="918278"/>
                  </a:lnTo>
                  <a:lnTo>
                    <a:pt x="1167962" y="949942"/>
                  </a:lnTo>
                  <a:lnTo>
                    <a:pt x="1206894" y="981607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77173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2" y="269361"/>
                  </a:lnTo>
                  <a:lnTo>
                    <a:pt x="242543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77174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451524" y="519608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12352" y="4033553"/>
            <a:ext cx="1520825" cy="1239520"/>
            <a:chOff x="3712352" y="4033553"/>
            <a:chExt cx="1520825" cy="1239520"/>
          </a:xfrm>
        </p:grpSpPr>
        <p:sp>
          <p:nvSpPr>
            <p:cNvPr id="37" name="object 37"/>
            <p:cNvSpPr/>
            <p:nvPr/>
          </p:nvSpPr>
          <p:spPr>
            <a:xfrm>
              <a:off x="3731720" y="4178748"/>
              <a:ext cx="1243330" cy="1074420"/>
            </a:xfrm>
            <a:custGeom>
              <a:avLst/>
              <a:gdLst/>
              <a:ahLst/>
              <a:cxnLst/>
              <a:rect l="l" t="t" r="r" b="b"/>
              <a:pathLst>
                <a:path w="1243329" h="1074420">
                  <a:moveTo>
                    <a:pt x="1243133" y="89594"/>
                  </a:moveTo>
                  <a:lnTo>
                    <a:pt x="1203032" y="121362"/>
                  </a:lnTo>
                  <a:lnTo>
                    <a:pt x="1162931" y="153131"/>
                  </a:lnTo>
                  <a:lnTo>
                    <a:pt x="1122830" y="184899"/>
                  </a:lnTo>
                  <a:lnTo>
                    <a:pt x="1082729" y="216668"/>
                  </a:lnTo>
                  <a:lnTo>
                    <a:pt x="1042628" y="248436"/>
                  </a:lnTo>
                  <a:lnTo>
                    <a:pt x="1002527" y="280204"/>
                  </a:lnTo>
                  <a:lnTo>
                    <a:pt x="962425" y="311973"/>
                  </a:lnTo>
                  <a:lnTo>
                    <a:pt x="922324" y="343741"/>
                  </a:lnTo>
                  <a:lnTo>
                    <a:pt x="882223" y="375510"/>
                  </a:lnTo>
                  <a:lnTo>
                    <a:pt x="842122" y="407278"/>
                  </a:lnTo>
                  <a:lnTo>
                    <a:pt x="802021" y="439046"/>
                  </a:lnTo>
                  <a:lnTo>
                    <a:pt x="761920" y="470815"/>
                  </a:lnTo>
                  <a:lnTo>
                    <a:pt x="721819" y="502583"/>
                  </a:lnTo>
                  <a:lnTo>
                    <a:pt x="681718" y="534352"/>
                  </a:lnTo>
                  <a:lnTo>
                    <a:pt x="641617" y="566120"/>
                  </a:lnTo>
                  <a:lnTo>
                    <a:pt x="601515" y="597888"/>
                  </a:lnTo>
                  <a:lnTo>
                    <a:pt x="561414" y="629657"/>
                  </a:lnTo>
                  <a:lnTo>
                    <a:pt x="521313" y="661425"/>
                  </a:lnTo>
                  <a:lnTo>
                    <a:pt x="481212" y="693193"/>
                  </a:lnTo>
                  <a:lnTo>
                    <a:pt x="441111" y="724962"/>
                  </a:lnTo>
                  <a:lnTo>
                    <a:pt x="401010" y="756730"/>
                  </a:lnTo>
                  <a:lnTo>
                    <a:pt x="360909" y="788499"/>
                  </a:lnTo>
                  <a:lnTo>
                    <a:pt x="320808" y="820267"/>
                  </a:lnTo>
                  <a:lnTo>
                    <a:pt x="280707" y="852035"/>
                  </a:lnTo>
                  <a:lnTo>
                    <a:pt x="240606" y="883804"/>
                  </a:lnTo>
                  <a:lnTo>
                    <a:pt x="200505" y="915572"/>
                  </a:lnTo>
                  <a:lnTo>
                    <a:pt x="160404" y="947340"/>
                  </a:lnTo>
                  <a:lnTo>
                    <a:pt x="120303" y="979109"/>
                  </a:lnTo>
                  <a:lnTo>
                    <a:pt x="80202" y="1010877"/>
                  </a:lnTo>
                  <a:lnTo>
                    <a:pt x="40101" y="1042645"/>
                  </a:lnTo>
                  <a:lnTo>
                    <a:pt x="0" y="1074414"/>
                  </a:lnTo>
                </a:path>
                <a:path w="1243329" h="1074420">
                  <a:moveTo>
                    <a:pt x="42927" y="0"/>
                  </a:moveTo>
                  <a:lnTo>
                    <a:pt x="42927" y="0"/>
                  </a:lnTo>
                  <a:lnTo>
                    <a:pt x="1159679" y="0"/>
                  </a:lnTo>
                  <a:lnTo>
                    <a:pt x="1210440" y="0"/>
                  </a:lnTo>
                </a:path>
              </a:pathLst>
            </a:custGeom>
            <a:ln w="3814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46563" y="4037362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6" y="242544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1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1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46563" y="403736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020913" y="40325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483530" y="4033553"/>
            <a:ext cx="290830" cy="1172210"/>
            <a:chOff x="3483530" y="4033553"/>
            <a:chExt cx="290830" cy="1172210"/>
          </a:xfrm>
        </p:grpSpPr>
        <p:sp>
          <p:nvSpPr>
            <p:cNvPr id="42" name="object 42"/>
            <p:cNvSpPr/>
            <p:nvPr/>
          </p:nvSpPr>
          <p:spPr>
            <a:xfrm>
              <a:off x="3620389" y="4325357"/>
              <a:ext cx="7620" cy="870585"/>
            </a:xfrm>
            <a:custGeom>
              <a:avLst/>
              <a:gdLst/>
              <a:ahLst/>
              <a:cxnLst/>
              <a:rect l="l" t="t" r="r" b="b"/>
              <a:pathLst>
                <a:path w="7620" h="870585">
                  <a:moveTo>
                    <a:pt x="7134" y="0"/>
                  </a:moveTo>
                  <a:lnTo>
                    <a:pt x="6715" y="51206"/>
                  </a:lnTo>
                  <a:lnTo>
                    <a:pt x="6295" y="102412"/>
                  </a:lnTo>
                  <a:lnTo>
                    <a:pt x="5875" y="153618"/>
                  </a:lnTo>
                  <a:lnTo>
                    <a:pt x="5455" y="204824"/>
                  </a:lnTo>
                  <a:lnTo>
                    <a:pt x="5036" y="256030"/>
                  </a:lnTo>
                  <a:lnTo>
                    <a:pt x="4616" y="307237"/>
                  </a:lnTo>
                  <a:lnTo>
                    <a:pt x="4196" y="358443"/>
                  </a:lnTo>
                  <a:lnTo>
                    <a:pt x="3776" y="409649"/>
                  </a:lnTo>
                  <a:lnTo>
                    <a:pt x="3357" y="460855"/>
                  </a:lnTo>
                  <a:lnTo>
                    <a:pt x="2937" y="512062"/>
                  </a:lnTo>
                  <a:lnTo>
                    <a:pt x="2517" y="563268"/>
                  </a:lnTo>
                  <a:lnTo>
                    <a:pt x="2098" y="614474"/>
                  </a:lnTo>
                  <a:lnTo>
                    <a:pt x="1678" y="665680"/>
                  </a:lnTo>
                  <a:lnTo>
                    <a:pt x="1258" y="716887"/>
                  </a:lnTo>
                  <a:lnTo>
                    <a:pt x="839" y="768093"/>
                  </a:lnTo>
                  <a:lnTo>
                    <a:pt x="419" y="819299"/>
                  </a:lnTo>
                  <a:lnTo>
                    <a:pt x="0" y="87050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87340" y="4037362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6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4"/>
                  </a:lnTo>
                  <a:lnTo>
                    <a:pt x="77356" y="269361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1"/>
                  </a:lnTo>
                  <a:lnTo>
                    <a:pt x="242543" y="242544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3" y="40226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87340" y="4037363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561691" y="40325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474227" y="5197349"/>
            <a:ext cx="290195" cy="290195"/>
            <a:chOff x="3474227" y="5197349"/>
            <a:chExt cx="290195" cy="290195"/>
          </a:xfrm>
        </p:grpSpPr>
        <p:sp>
          <p:nvSpPr>
            <p:cNvPr id="47" name="object 47"/>
            <p:cNvSpPr/>
            <p:nvPr/>
          </p:nvSpPr>
          <p:spPr>
            <a:xfrm>
              <a:off x="3477803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6" y="242543"/>
                  </a:lnTo>
                  <a:lnTo>
                    <a:pt x="77357" y="269361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1"/>
                  </a:lnTo>
                  <a:lnTo>
                    <a:pt x="242544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77803" y="520092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552153" y="519608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50" name="object 50"/>
          <p:cNvSpPr txBox="1"/>
          <p:nvPr/>
        </p:nvSpPr>
        <p:spPr>
          <a:xfrm>
            <a:off x="1792402" y="5940004"/>
            <a:ext cx="5349240" cy="91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4490" algn="ctr">
              <a:lnSpc>
                <a:spcPct val="100000"/>
              </a:lnSpc>
              <a:spcBef>
                <a:spcPts val="100"/>
              </a:spcBef>
            </a:pPr>
            <a:r>
              <a:rPr sz="1350" b="1" spc="50" dirty="0">
                <a:latin typeface="Trebuchet MS"/>
                <a:cs typeface="Trebuchet MS"/>
              </a:rPr>
              <a:t>cutset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spc="204" dirty="0">
                <a:latin typeface="Trebuchet MS"/>
                <a:cs typeface="Trebuchet MS"/>
              </a:rPr>
              <a:t>D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{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(3,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4),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(3,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5),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(5,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6),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(5,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7),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(8,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7)</a:t>
            </a:r>
            <a:r>
              <a:rPr sz="1350" b="1" spc="-15" dirty="0">
                <a:latin typeface="Trebuchet MS"/>
                <a:cs typeface="Trebuchet MS"/>
              </a:rPr>
              <a:t> </a:t>
            </a:r>
            <a:r>
              <a:rPr sz="1350" b="1" spc="-50" dirty="0">
                <a:latin typeface="Trebuchet MS"/>
                <a:cs typeface="Trebuchet MS"/>
              </a:rPr>
              <a:t>}</a:t>
            </a:r>
            <a:endParaRPr sz="1350">
              <a:latin typeface="Trebuchet MS"/>
              <a:cs typeface="Trebuchet MS"/>
            </a:endParaRPr>
          </a:p>
          <a:p>
            <a:pPr marL="1016635">
              <a:lnSpc>
                <a:spcPct val="100000"/>
              </a:lnSpc>
              <a:spcBef>
                <a:spcPts val="1010"/>
              </a:spcBef>
            </a:pPr>
            <a:r>
              <a:rPr sz="1350" b="1" dirty="0">
                <a:latin typeface="Trebuchet MS"/>
                <a:cs typeface="Trebuchet MS"/>
              </a:rPr>
              <a:t>cycle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spc="130" dirty="0">
                <a:latin typeface="Trebuchet MS"/>
                <a:cs typeface="Trebuchet MS"/>
              </a:rPr>
              <a:t>C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{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(1,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2),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(2,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3),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(3,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4),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(4,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5),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(5,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6),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(6,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1)</a:t>
            </a:r>
            <a:r>
              <a:rPr sz="1350" b="1" spc="-10" dirty="0">
                <a:latin typeface="Trebuchet MS"/>
                <a:cs typeface="Trebuchet MS"/>
              </a:rPr>
              <a:t> </a:t>
            </a:r>
            <a:r>
              <a:rPr sz="1350" b="1" spc="-50" dirty="0">
                <a:latin typeface="Trebuchet MS"/>
                <a:cs typeface="Trebuchet MS"/>
              </a:rPr>
              <a:t>}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350" b="1" spc="50" dirty="0">
                <a:latin typeface="Trebuchet MS"/>
                <a:cs typeface="Trebuchet MS"/>
              </a:rPr>
              <a:t>intersection</a:t>
            </a:r>
            <a:r>
              <a:rPr sz="1350" b="1" spc="5" dirty="0">
                <a:latin typeface="Trebuchet MS"/>
                <a:cs typeface="Trebuchet MS"/>
              </a:rPr>
              <a:t> </a:t>
            </a:r>
            <a:r>
              <a:rPr sz="1350" b="1" spc="130" dirty="0">
                <a:latin typeface="Trebuchet MS"/>
                <a:cs typeface="Trebuchet MS"/>
              </a:rPr>
              <a:t>C</a:t>
            </a:r>
            <a:r>
              <a:rPr sz="1350" b="1" spc="10" dirty="0">
                <a:latin typeface="Trebuchet MS"/>
                <a:cs typeface="Trebuchet MS"/>
              </a:rPr>
              <a:t> </a:t>
            </a:r>
            <a:r>
              <a:rPr sz="1350" dirty="0">
                <a:latin typeface="Symbol"/>
                <a:cs typeface="Symbol"/>
              </a:rPr>
              <a:t></a:t>
            </a:r>
            <a:r>
              <a:rPr sz="1350" spc="80" dirty="0">
                <a:latin typeface="Times New Roman"/>
                <a:cs typeface="Times New Roman"/>
              </a:rPr>
              <a:t> </a:t>
            </a:r>
            <a:r>
              <a:rPr sz="1350" b="1" spc="204" dirty="0">
                <a:latin typeface="Trebuchet MS"/>
                <a:cs typeface="Trebuchet MS"/>
              </a:rPr>
              <a:t>D</a:t>
            </a:r>
            <a:r>
              <a:rPr sz="1350" b="1" spc="5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{</a:t>
            </a:r>
            <a:r>
              <a:rPr sz="1350" b="1" spc="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(3,</a:t>
            </a:r>
            <a:r>
              <a:rPr sz="1350" b="1" spc="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4),</a:t>
            </a:r>
            <a:r>
              <a:rPr sz="1350" b="1" spc="10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(5,</a:t>
            </a:r>
            <a:r>
              <a:rPr sz="1350" b="1" spc="10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6)</a:t>
            </a:r>
            <a:r>
              <a:rPr sz="1350" b="1" spc="10" dirty="0">
                <a:latin typeface="Trebuchet MS"/>
                <a:cs typeface="Trebuchet MS"/>
              </a:rPr>
              <a:t> </a:t>
            </a:r>
            <a:r>
              <a:rPr sz="1350" b="1" spc="-50" dirty="0">
                <a:latin typeface="Trebuchet MS"/>
                <a:cs typeface="Trebuchet MS"/>
              </a:rPr>
              <a:t>}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3958" y="2919811"/>
            <a:ext cx="6008370" cy="3939540"/>
            <a:chOff x="1873958" y="2919811"/>
            <a:chExt cx="6008370" cy="3939540"/>
          </a:xfrm>
        </p:grpSpPr>
        <p:sp>
          <p:nvSpPr>
            <p:cNvPr id="3" name="object 3"/>
            <p:cNvSpPr/>
            <p:nvPr/>
          </p:nvSpPr>
          <p:spPr>
            <a:xfrm>
              <a:off x="1873958" y="2919811"/>
              <a:ext cx="3108960" cy="3939540"/>
            </a:xfrm>
            <a:custGeom>
              <a:avLst/>
              <a:gdLst/>
              <a:ahLst/>
              <a:cxnLst/>
              <a:rect l="l" t="t" r="r" b="b"/>
              <a:pathLst>
                <a:path w="3108960" h="3939540">
                  <a:moveTo>
                    <a:pt x="1554481" y="0"/>
                  </a:moveTo>
                  <a:lnTo>
                    <a:pt x="1513328" y="685"/>
                  </a:lnTo>
                  <a:lnTo>
                    <a:pt x="1472197" y="2743"/>
                  </a:lnTo>
                  <a:lnTo>
                    <a:pt x="1431113" y="6173"/>
                  </a:lnTo>
                  <a:lnTo>
                    <a:pt x="1390099" y="10974"/>
                  </a:lnTo>
                  <a:lnTo>
                    <a:pt x="1349177" y="17147"/>
                  </a:lnTo>
                  <a:lnTo>
                    <a:pt x="1308371" y="24692"/>
                  </a:lnTo>
                  <a:lnTo>
                    <a:pt x="1267705" y="33609"/>
                  </a:lnTo>
                  <a:lnTo>
                    <a:pt x="1227201" y="43897"/>
                  </a:lnTo>
                  <a:lnTo>
                    <a:pt x="1186882" y="55558"/>
                  </a:lnTo>
                  <a:lnTo>
                    <a:pt x="1146773" y="68590"/>
                  </a:lnTo>
                  <a:lnTo>
                    <a:pt x="1106895" y="82994"/>
                  </a:lnTo>
                  <a:lnTo>
                    <a:pt x="1067273" y="98770"/>
                  </a:lnTo>
                  <a:lnTo>
                    <a:pt x="1027929" y="115917"/>
                  </a:lnTo>
                  <a:lnTo>
                    <a:pt x="988886" y="134437"/>
                  </a:lnTo>
                  <a:lnTo>
                    <a:pt x="950168" y="154328"/>
                  </a:lnTo>
                  <a:lnTo>
                    <a:pt x="911799" y="175591"/>
                  </a:lnTo>
                  <a:lnTo>
                    <a:pt x="873800" y="198226"/>
                  </a:lnTo>
                  <a:lnTo>
                    <a:pt x="836196" y="222232"/>
                  </a:lnTo>
                  <a:lnTo>
                    <a:pt x="799010" y="247611"/>
                  </a:lnTo>
                  <a:lnTo>
                    <a:pt x="762264" y="274361"/>
                  </a:lnTo>
                  <a:lnTo>
                    <a:pt x="725982" y="302483"/>
                  </a:lnTo>
                  <a:lnTo>
                    <a:pt x="690188" y="331977"/>
                  </a:lnTo>
                  <a:lnTo>
                    <a:pt x="654903" y="362843"/>
                  </a:lnTo>
                  <a:lnTo>
                    <a:pt x="620153" y="395080"/>
                  </a:lnTo>
                  <a:lnTo>
                    <a:pt x="585959" y="428690"/>
                  </a:lnTo>
                  <a:lnTo>
                    <a:pt x="552345" y="463671"/>
                  </a:lnTo>
                  <a:lnTo>
                    <a:pt x="519335" y="500024"/>
                  </a:lnTo>
                  <a:lnTo>
                    <a:pt x="486951" y="537748"/>
                  </a:lnTo>
                  <a:lnTo>
                    <a:pt x="455216" y="576845"/>
                  </a:lnTo>
                  <a:lnTo>
                    <a:pt x="426765" y="613827"/>
                  </a:lnTo>
                  <a:lnTo>
                    <a:pt x="399232" y="651509"/>
                  </a:lnTo>
                  <a:lnTo>
                    <a:pt x="372616" y="689868"/>
                  </a:lnTo>
                  <a:lnTo>
                    <a:pt x="346919" y="728880"/>
                  </a:lnTo>
                  <a:lnTo>
                    <a:pt x="322139" y="768523"/>
                  </a:lnTo>
                  <a:lnTo>
                    <a:pt x="298276" y="808773"/>
                  </a:lnTo>
                  <a:lnTo>
                    <a:pt x="275332" y="849609"/>
                  </a:lnTo>
                  <a:lnTo>
                    <a:pt x="253305" y="891006"/>
                  </a:lnTo>
                  <a:lnTo>
                    <a:pt x="232197" y="932942"/>
                  </a:lnTo>
                  <a:lnTo>
                    <a:pt x="212006" y="975394"/>
                  </a:lnTo>
                  <a:lnTo>
                    <a:pt x="192732" y="1018339"/>
                  </a:lnTo>
                  <a:lnTo>
                    <a:pt x="174377" y="1061755"/>
                  </a:lnTo>
                  <a:lnTo>
                    <a:pt x="156939" y="1105617"/>
                  </a:lnTo>
                  <a:lnTo>
                    <a:pt x="140419" y="1149904"/>
                  </a:lnTo>
                  <a:lnTo>
                    <a:pt x="124817" y="1194592"/>
                  </a:lnTo>
                  <a:lnTo>
                    <a:pt x="110133" y="1239659"/>
                  </a:lnTo>
                  <a:lnTo>
                    <a:pt x="96366" y="1285081"/>
                  </a:lnTo>
                  <a:lnTo>
                    <a:pt x="83517" y="1330836"/>
                  </a:lnTo>
                  <a:lnTo>
                    <a:pt x="71586" y="1376900"/>
                  </a:lnTo>
                  <a:lnTo>
                    <a:pt x="60573" y="1423251"/>
                  </a:lnTo>
                  <a:lnTo>
                    <a:pt x="50477" y="1469865"/>
                  </a:lnTo>
                  <a:lnTo>
                    <a:pt x="41299" y="1516721"/>
                  </a:lnTo>
                  <a:lnTo>
                    <a:pt x="33039" y="1563794"/>
                  </a:lnTo>
                  <a:lnTo>
                    <a:pt x="25697" y="1611062"/>
                  </a:lnTo>
                  <a:lnTo>
                    <a:pt x="19273" y="1658503"/>
                  </a:lnTo>
                  <a:lnTo>
                    <a:pt x="13766" y="1706092"/>
                  </a:lnTo>
                  <a:lnTo>
                    <a:pt x="9177" y="1753807"/>
                  </a:lnTo>
                  <a:lnTo>
                    <a:pt x="5506" y="1801626"/>
                  </a:lnTo>
                  <a:lnTo>
                    <a:pt x="2753" y="1849525"/>
                  </a:lnTo>
                  <a:lnTo>
                    <a:pt x="917" y="1897481"/>
                  </a:lnTo>
                  <a:lnTo>
                    <a:pt x="0" y="1945472"/>
                  </a:lnTo>
                  <a:lnTo>
                    <a:pt x="0" y="1993474"/>
                  </a:lnTo>
                  <a:lnTo>
                    <a:pt x="917" y="2041464"/>
                  </a:lnTo>
                  <a:lnTo>
                    <a:pt x="2753" y="2089421"/>
                  </a:lnTo>
                  <a:lnTo>
                    <a:pt x="5506" y="2137320"/>
                  </a:lnTo>
                  <a:lnTo>
                    <a:pt x="9177" y="2185138"/>
                  </a:lnTo>
                  <a:lnTo>
                    <a:pt x="13766" y="2232854"/>
                  </a:lnTo>
                  <a:lnTo>
                    <a:pt x="19273" y="2280443"/>
                  </a:lnTo>
                  <a:lnTo>
                    <a:pt x="25697" y="2327883"/>
                  </a:lnTo>
                  <a:lnTo>
                    <a:pt x="33039" y="2375151"/>
                  </a:lnTo>
                  <a:lnTo>
                    <a:pt x="41299" y="2422225"/>
                  </a:lnTo>
                  <a:lnTo>
                    <a:pt x="50477" y="2469080"/>
                  </a:lnTo>
                  <a:lnTo>
                    <a:pt x="60573" y="2515695"/>
                  </a:lnTo>
                  <a:lnTo>
                    <a:pt x="71586" y="2562045"/>
                  </a:lnTo>
                  <a:lnTo>
                    <a:pt x="83517" y="2608110"/>
                  </a:lnTo>
                  <a:lnTo>
                    <a:pt x="96366" y="2653864"/>
                  </a:lnTo>
                  <a:lnTo>
                    <a:pt x="110133" y="2699286"/>
                  </a:lnTo>
                  <a:lnTo>
                    <a:pt x="124817" y="2744353"/>
                  </a:lnTo>
                  <a:lnTo>
                    <a:pt x="140419" y="2789041"/>
                  </a:lnTo>
                  <a:lnTo>
                    <a:pt x="156939" y="2833328"/>
                  </a:lnTo>
                  <a:lnTo>
                    <a:pt x="174377" y="2877190"/>
                  </a:lnTo>
                  <a:lnTo>
                    <a:pt x="192732" y="2920606"/>
                  </a:lnTo>
                  <a:lnTo>
                    <a:pt x="212006" y="2963551"/>
                  </a:lnTo>
                  <a:lnTo>
                    <a:pt x="232197" y="3006003"/>
                  </a:lnTo>
                  <a:lnTo>
                    <a:pt x="253305" y="3047939"/>
                  </a:lnTo>
                  <a:lnTo>
                    <a:pt x="275332" y="3089336"/>
                  </a:lnTo>
                  <a:lnTo>
                    <a:pt x="298276" y="3130172"/>
                  </a:lnTo>
                  <a:lnTo>
                    <a:pt x="322139" y="3170422"/>
                  </a:lnTo>
                  <a:lnTo>
                    <a:pt x="346919" y="3210065"/>
                  </a:lnTo>
                  <a:lnTo>
                    <a:pt x="372616" y="3249077"/>
                  </a:lnTo>
                  <a:lnTo>
                    <a:pt x="399232" y="3287435"/>
                  </a:lnTo>
                  <a:lnTo>
                    <a:pt x="426765" y="3325117"/>
                  </a:lnTo>
                  <a:lnTo>
                    <a:pt x="455216" y="3362100"/>
                  </a:lnTo>
                  <a:lnTo>
                    <a:pt x="486951" y="3401196"/>
                  </a:lnTo>
                  <a:lnTo>
                    <a:pt x="519335" y="3438921"/>
                  </a:lnTo>
                  <a:lnTo>
                    <a:pt x="552345" y="3475274"/>
                  </a:lnTo>
                  <a:lnTo>
                    <a:pt x="585959" y="3510255"/>
                  </a:lnTo>
                  <a:lnTo>
                    <a:pt x="620153" y="3543865"/>
                  </a:lnTo>
                  <a:lnTo>
                    <a:pt x="654903" y="3576102"/>
                  </a:lnTo>
                  <a:lnTo>
                    <a:pt x="690188" y="3606968"/>
                  </a:lnTo>
                  <a:lnTo>
                    <a:pt x="725982" y="3636462"/>
                  </a:lnTo>
                  <a:lnTo>
                    <a:pt x="762264" y="3664584"/>
                  </a:lnTo>
                  <a:lnTo>
                    <a:pt x="799010" y="3691335"/>
                  </a:lnTo>
                  <a:lnTo>
                    <a:pt x="836196" y="3716713"/>
                  </a:lnTo>
                  <a:lnTo>
                    <a:pt x="873800" y="3740720"/>
                  </a:lnTo>
                  <a:lnTo>
                    <a:pt x="911799" y="3763355"/>
                  </a:lnTo>
                  <a:lnTo>
                    <a:pt x="950168" y="3784618"/>
                  </a:lnTo>
                  <a:lnTo>
                    <a:pt x="988886" y="3804509"/>
                  </a:lnTo>
                  <a:lnTo>
                    <a:pt x="1027929" y="3823028"/>
                  </a:lnTo>
                  <a:lnTo>
                    <a:pt x="1067273" y="3840176"/>
                  </a:lnTo>
                  <a:lnTo>
                    <a:pt x="1106895" y="3855952"/>
                  </a:lnTo>
                  <a:lnTo>
                    <a:pt x="1146773" y="3870356"/>
                  </a:lnTo>
                  <a:lnTo>
                    <a:pt x="1186882" y="3883388"/>
                  </a:lnTo>
                  <a:lnTo>
                    <a:pt x="1227201" y="3895049"/>
                  </a:lnTo>
                  <a:lnTo>
                    <a:pt x="1267705" y="3905337"/>
                  </a:lnTo>
                  <a:lnTo>
                    <a:pt x="1308371" y="3914254"/>
                  </a:lnTo>
                  <a:lnTo>
                    <a:pt x="1349177" y="3921799"/>
                  </a:lnTo>
                  <a:lnTo>
                    <a:pt x="1390099" y="3927972"/>
                  </a:lnTo>
                  <a:lnTo>
                    <a:pt x="1431113" y="3932773"/>
                  </a:lnTo>
                  <a:lnTo>
                    <a:pt x="1472197" y="3936203"/>
                  </a:lnTo>
                  <a:lnTo>
                    <a:pt x="1513328" y="3938261"/>
                  </a:lnTo>
                  <a:lnTo>
                    <a:pt x="1554481" y="3938947"/>
                  </a:lnTo>
                  <a:lnTo>
                    <a:pt x="1595635" y="3938261"/>
                  </a:lnTo>
                  <a:lnTo>
                    <a:pt x="1636765" y="3936203"/>
                  </a:lnTo>
                  <a:lnTo>
                    <a:pt x="1677849" y="3932773"/>
                  </a:lnTo>
                  <a:lnTo>
                    <a:pt x="1718864" y="3927972"/>
                  </a:lnTo>
                  <a:lnTo>
                    <a:pt x="1759785" y="3921799"/>
                  </a:lnTo>
                  <a:lnTo>
                    <a:pt x="1800591" y="3914254"/>
                  </a:lnTo>
                  <a:lnTo>
                    <a:pt x="1841257" y="3905337"/>
                  </a:lnTo>
                  <a:lnTo>
                    <a:pt x="1881762" y="3895049"/>
                  </a:lnTo>
                  <a:lnTo>
                    <a:pt x="1922080" y="3883388"/>
                  </a:lnTo>
                  <a:lnTo>
                    <a:pt x="1962190" y="3870356"/>
                  </a:lnTo>
                  <a:lnTo>
                    <a:pt x="2002067" y="3855952"/>
                  </a:lnTo>
                  <a:lnTo>
                    <a:pt x="2041690" y="3840176"/>
                  </a:lnTo>
                  <a:lnTo>
                    <a:pt x="2081034" y="3823028"/>
                  </a:lnTo>
                  <a:lnTo>
                    <a:pt x="2120076" y="3804509"/>
                  </a:lnTo>
                  <a:lnTo>
                    <a:pt x="2158794" y="3784618"/>
                  </a:lnTo>
                  <a:lnTo>
                    <a:pt x="2197164" y="3763355"/>
                  </a:lnTo>
                  <a:lnTo>
                    <a:pt x="2235162" y="3740720"/>
                  </a:lnTo>
                  <a:lnTo>
                    <a:pt x="2272767" y="3716713"/>
                  </a:lnTo>
                  <a:lnTo>
                    <a:pt x="2309953" y="3691335"/>
                  </a:lnTo>
                  <a:lnTo>
                    <a:pt x="2346699" y="3664584"/>
                  </a:lnTo>
                  <a:lnTo>
                    <a:pt x="2382981" y="3636462"/>
                  </a:lnTo>
                  <a:lnTo>
                    <a:pt x="2418775" y="3606968"/>
                  </a:lnTo>
                  <a:lnTo>
                    <a:pt x="2454059" y="3576102"/>
                  </a:lnTo>
                  <a:lnTo>
                    <a:pt x="2488810" y="3543865"/>
                  </a:lnTo>
                  <a:lnTo>
                    <a:pt x="2523004" y="3510255"/>
                  </a:lnTo>
                  <a:lnTo>
                    <a:pt x="2556618" y="3475274"/>
                  </a:lnTo>
                  <a:lnTo>
                    <a:pt x="2589628" y="3438921"/>
                  </a:lnTo>
                  <a:lnTo>
                    <a:pt x="2622013" y="3401196"/>
                  </a:lnTo>
                  <a:lnTo>
                    <a:pt x="2653747" y="3362100"/>
                  </a:lnTo>
                  <a:lnTo>
                    <a:pt x="2682198" y="3325117"/>
                  </a:lnTo>
                  <a:lnTo>
                    <a:pt x="2709731" y="3287435"/>
                  </a:lnTo>
                  <a:lnTo>
                    <a:pt x="2736347" y="3249077"/>
                  </a:lnTo>
                  <a:lnTo>
                    <a:pt x="2762045" y="3210065"/>
                  </a:lnTo>
                  <a:lnTo>
                    <a:pt x="2786824" y="3170422"/>
                  </a:lnTo>
                  <a:lnTo>
                    <a:pt x="2810686" y="3130172"/>
                  </a:lnTo>
                  <a:lnTo>
                    <a:pt x="2833631" y="3089336"/>
                  </a:lnTo>
                  <a:lnTo>
                    <a:pt x="2855657" y="3047939"/>
                  </a:lnTo>
                  <a:lnTo>
                    <a:pt x="2876766" y="3006003"/>
                  </a:lnTo>
                  <a:lnTo>
                    <a:pt x="2896957" y="2963551"/>
                  </a:lnTo>
                  <a:lnTo>
                    <a:pt x="2916230" y="2920606"/>
                  </a:lnTo>
                  <a:lnTo>
                    <a:pt x="2934586" y="2877190"/>
                  </a:lnTo>
                  <a:lnTo>
                    <a:pt x="2952024" y="2833328"/>
                  </a:lnTo>
                  <a:lnTo>
                    <a:pt x="2968543" y="2789041"/>
                  </a:lnTo>
                  <a:lnTo>
                    <a:pt x="2984146" y="2744353"/>
                  </a:lnTo>
                  <a:lnTo>
                    <a:pt x="2998830" y="2699286"/>
                  </a:lnTo>
                  <a:lnTo>
                    <a:pt x="3012597" y="2653864"/>
                  </a:lnTo>
                  <a:lnTo>
                    <a:pt x="3025445" y="2608110"/>
                  </a:lnTo>
                  <a:lnTo>
                    <a:pt x="3037376" y="2562045"/>
                  </a:lnTo>
                  <a:lnTo>
                    <a:pt x="3048390" y="2515695"/>
                  </a:lnTo>
                  <a:lnTo>
                    <a:pt x="3058485" y="2469080"/>
                  </a:lnTo>
                  <a:lnTo>
                    <a:pt x="3067663" y="2422225"/>
                  </a:lnTo>
                  <a:lnTo>
                    <a:pt x="3075923" y="2375151"/>
                  </a:lnTo>
                  <a:lnTo>
                    <a:pt x="3083265" y="2327883"/>
                  </a:lnTo>
                  <a:lnTo>
                    <a:pt x="3089690" y="2280443"/>
                  </a:lnTo>
                  <a:lnTo>
                    <a:pt x="3095196" y="2232854"/>
                  </a:lnTo>
                  <a:lnTo>
                    <a:pt x="3099785" y="2185138"/>
                  </a:lnTo>
                  <a:lnTo>
                    <a:pt x="3103456" y="2137320"/>
                  </a:lnTo>
                  <a:lnTo>
                    <a:pt x="3106209" y="2089421"/>
                  </a:lnTo>
                  <a:lnTo>
                    <a:pt x="3108045" y="2041464"/>
                  </a:lnTo>
                  <a:lnTo>
                    <a:pt x="3108963" y="1993474"/>
                  </a:lnTo>
                  <a:lnTo>
                    <a:pt x="3108963" y="1945472"/>
                  </a:lnTo>
                  <a:lnTo>
                    <a:pt x="3108045" y="1897481"/>
                  </a:lnTo>
                  <a:lnTo>
                    <a:pt x="3106209" y="1849525"/>
                  </a:lnTo>
                  <a:lnTo>
                    <a:pt x="3103456" y="1801626"/>
                  </a:lnTo>
                  <a:lnTo>
                    <a:pt x="3099785" y="1753807"/>
                  </a:lnTo>
                  <a:lnTo>
                    <a:pt x="3095196" y="1706092"/>
                  </a:lnTo>
                  <a:lnTo>
                    <a:pt x="3089690" y="1658503"/>
                  </a:lnTo>
                  <a:lnTo>
                    <a:pt x="3083265" y="1611062"/>
                  </a:lnTo>
                  <a:lnTo>
                    <a:pt x="3075923" y="1563794"/>
                  </a:lnTo>
                  <a:lnTo>
                    <a:pt x="3067663" y="1516721"/>
                  </a:lnTo>
                  <a:lnTo>
                    <a:pt x="3058485" y="1469865"/>
                  </a:lnTo>
                  <a:lnTo>
                    <a:pt x="3048390" y="1423251"/>
                  </a:lnTo>
                  <a:lnTo>
                    <a:pt x="3037376" y="1376900"/>
                  </a:lnTo>
                  <a:lnTo>
                    <a:pt x="3025445" y="1330836"/>
                  </a:lnTo>
                  <a:lnTo>
                    <a:pt x="3012597" y="1285081"/>
                  </a:lnTo>
                  <a:lnTo>
                    <a:pt x="2998830" y="1239659"/>
                  </a:lnTo>
                  <a:lnTo>
                    <a:pt x="2984146" y="1194592"/>
                  </a:lnTo>
                  <a:lnTo>
                    <a:pt x="2968543" y="1149904"/>
                  </a:lnTo>
                  <a:lnTo>
                    <a:pt x="2952024" y="1105617"/>
                  </a:lnTo>
                  <a:lnTo>
                    <a:pt x="2934586" y="1061755"/>
                  </a:lnTo>
                  <a:lnTo>
                    <a:pt x="2916230" y="1018339"/>
                  </a:lnTo>
                  <a:lnTo>
                    <a:pt x="2896957" y="975394"/>
                  </a:lnTo>
                  <a:lnTo>
                    <a:pt x="2876766" y="932942"/>
                  </a:lnTo>
                  <a:lnTo>
                    <a:pt x="2855657" y="891006"/>
                  </a:lnTo>
                  <a:lnTo>
                    <a:pt x="2833631" y="849609"/>
                  </a:lnTo>
                  <a:lnTo>
                    <a:pt x="2810686" y="808773"/>
                  </a:lnTo>
                  <a:lnTo>
                    <a:pt x="2786824" y="768523"/>
                  </a:lnTo>
                  <a:lnTo>
                    <a:pt x="2762045" y="728880"/>
                  </a:lnTo>
                  <a:lnTo>
                    <a:pt x="2736347" y="689868"/>
                  </a:lnTo>
                  <a:lnTo>
                    <a:pt x="2709731" y="651509"/>
                  </a:lnTo>
                  <a:lnTo>
                    <a:pt x="2682198" y="613827"/>
                  </a:lnTo>
                  <a:lnTo>
                    <a:pt x="2653747" y="576845"/>
                  </a:lnTo>
                  <a:lnTo>
                    <a:pt x="2622013" y="537748"/>
                  </a:lnTo>
                  <a:lnTo>
                    <a:pt x="2589628" y="500024"/>
                  </a:lnTo>
                  <a:lnTo>
                    <a:pt x="2556618" y="463671"/>
                  </a:lnTo>
                  <a:lnTo>
                    <a:pt x="2523004" y="428690"/>
                  </a:lnTo>
                  <a:lnTo>
                    <a:pt x="2488810" y="395080"/>
                  </a:lnTo>
                  <a:lnTo>
                    <a:pt x="2454059" y="362843"/>
                  </a:lnTo>
                  <a:lnTo>
                    <a:pt x="2418775" y="331977"/>
                  </a:lnTo>
                  <a:lnTo>
                    <a:pt x="2382981" y="302483"/>
                  </a:lnTo>
                  <a:lnTo>
                    <a:pt x="2346699" y="274361"/>
                  </a:lnTo>
                  <a:lnTo>
                    <a:pt x="2309953" y="247611"/>
                  </a:lnTo>
                  <a:lnTo>
                    <a:pt x="2272767" y="222232"/>
                  </a:lnTo>
                  <a:lnTo>
                    <a:pt x="2235162" y="198226"/>
                  </a:lnTo>
                  <a:lnTo>
                    <a:pt x="2197164" y="175591"/>
                  </a:lnTo>
                  <a:lnTo>
                    <a:pt x="2158794" y="154328"/>
                  </a:lnTo>
                  <a:lnTo>
                    <a:pt x="2120076" y="134437"/>
                  </a:lnTo>
                  <a:lnTo>
                    <a:pt x="2081034" y="115917"/>
                  </a:lnTo>
                  <a:lnTo>
                    <a:pt x="2041690" y="98770"/>
                  </a:lnTo>
                  <a:lnTo>
                    <a:pt x="2002067" y="82994"/>
                  </a:lnTo>
                  <a:lnTo>
                    <a:pt x="1962190" y="68590"/>
                  </a:lnTo>
                  <a:lnTo>
                    <a:pt x="1922080" y="55558"/>
                  </a:lnTo>
                  <a:lnTo>
                    <a:pt x="1881762" y="43897"/>
                  </a:lnTo>
                  <a:lnTo>
                    <a:pt x="1841257" y="33609"/>
                  </a:lnTo>
                  <a:lnTo>
                    <a:pt x="1800591" y="24692"/>
                  </a:lnTo>
                  <a:lnTo>
                    <a:pt x="1759785" y="17147"/>
                  </a:lnTo>
                  <a:lnTo>
                    <a:pt x="1718864" y="10974"/>
                  </a:lnTo>
                  <a:lnTo>
                    <a:pt x="1677849" y="6173"/>
                  </a:lnTo>
                  <a:lnTo>
                    <a:pt x="1636765" y="2743"/>
                  </a:lnTo>
                  <a:lnTo>
                    <a:pt x="1595635" y="685"/>
                  </a:lnTo>
                  <a:lnTo>
                    <a:pt x="1554481" y="0"/>
                  </a:lnTo>
                  <a:close/>
                </a:path>
              </a:pathLst>
            </a:custGeom>
            <a:solidFill>
              <a:srgbClr val="0048AA">
                <a:alpha val="3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10143" y="4009076"/>
              <a:ext cx="1934210" cy="2442210"/>
            </a:xfrm>
            <a:custGeom>
              <a:avLst/>
              <a:gdLst/>
              <a:ahLst/>
              <a:cxnLst/>
              <a:rect l="l" t="t" r="r" b="b"/>
              <a:pathLst>
                <a:path w="1934209" h="2442210">
                  <a:moveTo>
                    <a:pt x="0" y="1345181"/>
                  </a:moveTo>
                  <a:lnTo>
                    <a:pt x="46001" y="1327616"/>
                  </a:lnTo>
                  <a:lnTo>
                    <a:pt x="92086" y="1310365"/>
                  </a:lnTo>
                  <a:lnTo>
                    <a:pt x="138338" y="1293744"/>
                  </a:lnTo>
                  <a:lnTo>
                    <a:pt x="184840" y="1278067"/>
                  </a:lnTo>
                  <a:lnTo>
                    <a:pt x="231675" y="1263648"/>
                  </a:lnTo>
                  <a:lnTo>
                    <a:pt x="278926" y="1250802"/>
                  </a:lnTo>
                  <a:lnTo>
                    <a:pt x="326678" y="1239844"/>
                  </a:lnTo>
                  <a:lnTo>
                    <a:pt x="375012" y="1231087"/>
                  </a:lnTo>
                  <a:lnTo>
                    <a:pt x="424013" y="1224848"/>
                  </a:lnTo>
                  <a:lnTo>
                    <a:pt x="473764" y="1221440"/>
                  </a:lnTo>
                  <a:lnTo>
                    <a:pt x="524348" y="1221178"/>
                  </a:lnTo>
                  <a:lnTo>
                    <a:pt x="575848" y="1224376"/>
                  </a:lnTo>
                  <a:lnTo>
                    <a:pt x="622699" y="1230187"/>
                  </a:lnTo>
                  <a:lnTo>
                    <a:pt x="673502" y="1238816"/>
                  </a:lnTo>
                  <a:lnTo>
                    <a:pt x="727313" y="1249999"/>
                  </a:lnTo>
                  <a:lnTo>
                    <a:pt x="783187" y="1263470"/>
                  </a:lnTo>
                  <a:lnTo>
                    <a:pt x="840181" y="1278967"/>
                  </a:lnTo>
                  <a:lnTo>
                    <a:pt x="897350" y="1296225"/>
                  </a:lnTo>
                  <a:lnTo>
                    <a:pt x="953749" y="1314980"/>
                  </a:lnTo>
                  <a:lnTo>
                    <a:pt x="1008434" y="1334967"/>
                  </a:lnTo>
                  <a:lnTo>
                    <a:pt x="1060462" y="1355923"/>
                  </a:lnTo>
                  <a:lnTo>
                    <a:pt x="1108886" y="1377583"/>
                  </a:lnTo>
                  <a:lnTo>
                    <a:pt x="1152764" y="1399684"/>
                  </a:lnTo>
                  <a:lnTo>
                    <a:pt x="1191150" y="1421960"/>
                  </a:lnTo>
                  <a:lnTo>
                    <a:pt x="1223101" y="1444149"/>
                  </a:lnTo>
                  <a:lnTo>
                    <a:pt x="1267875" y="1497878"/>
                  </a:lnTo>
                  <a:lnTo>
                    <a:pt x="1273009" y="1532670"/>
                  </a:lnTo>
                  <a:lnTo>
                    <a:pt x="1266243" y="1569636"/>
                  </a:lnTo>
                  <a:lnTo>
                    <a:pt x="1250743" y="1608052"/>
                  </a:lnTo>
                  <a:lnTo>
                    <a:pt x="1229677" y="1647193"/>
                  </a:lnTo>
                  <a:lnTo>
                    <a:pt x="1206211" y="1686334"/>
                  </a:lnTo>
                  <a:lnTo>
                    <a:pt x="1183513" y="1724750"/>
                  </a:lnTo>
                  <a:lnTo>
                    <a:pt x="1164750" y="1761716"/>
                  </a:lnTo>
                  <a:lnTo>
                    <a:pt x="1153089" y="1796507"/>
                  </a:lnTo>
                  <a:lnTo>
                    <a:pt x="1151697" y="1828400"/>
                  </a:lnTo>
                  <a:lnTo>
                    <a:pt x="1166527" y="1868199"/>
                  </a:lnTo>
                  <a:lnTo>
                    <a:pt x="1193948" y="1902714"/>
                  </a:lnTo>
                  <a:lnTo>
                    <a:pt x="1228924" y="1934060"/>
                  </a:lnTo>
                  <a:lnTo>
                    <a:pt x="1266418" y="1964350"/>
                  </a:lnTo>
                  <a:lnTo>
                    <a:pt x="1301395" y="1995695"/>
                  </a:lnTo>
                  <a:lnTo>
                    <a:pt x="1328816" y="2030211"/>
                  </a:lnTo>
                  <a:lnTo>
                    <a:pt x="1343646" y="2070009"/>
                  </a:lnTo>
                  <a:lnTo>
                    <a:pt x="1352731" y="2151706"/>
                  </a:lnTo>
                  <a:lnTo>
                    <a:pt x="1354311" y="2199762"/>
                  </a:lnTo>
                  <a:lnTo>
                    <a:pt x="1352336" y="2249311"/>
                  </a:lnTo>
                  <a:lnTo>
                    <a:pt x="1345622" y="2297865"/>
                  </a:lnTo>
                  <a:lnTo>
                    <a:pt x="1332983" y="2342939"/>
                  </a:lnTo>
                  <a:lnTo>
                    <a:pt x="1313235" y="2382047"/>
                  </a:lnTo>
                  <a:lnTo>
                    <a:pt x="1285193" y="2412704"/>
                  </a:lnTo>
                  <a:lnTo>
                    <a:pt x="1247672" y="2432425"/>
                  </a:lnTo>
                  <a:lnTo>
                    <a:pt x="1176881" y="2441582"/>
                  </a:lnTo>
                  <a:lnTo>
                    <a:pt x="1131412" y="2440679"/>
                  </a:lnTo>
                  <a:lnTo>
                    <a:pt x="1080906" y="2436651"/>
                  </a:lnTo>
                  <a:lnTo>
                    <a:pt x="1026623" y="2429893"/>
                  </a:lnTo>
                  <a:lnTo>
                    <a:pt x="969821" y="2420801"/>
                  </a:lnTo>
                  <a:lnTo>
                    <a:pt x="911761" y="2409773"/>
                  </a:lnTo>
                  <a:lnTo>
                    <a:pt x="853700" y="2397204"/>
                  </a:lnTo>
                  <a:lnTo>
                    <a:pt x="796898" y="2383490"/>
                  </a:lnTo>
                  <a:lnTo>
                    <a:pt x="742615" y="2369028"/>
                  </a:lnTo>
                  <a:lnTo>
                    <a:pt x="692109" y="2354213"/>
                  </a:lnTo>
                  <a:lnTo>
                    <a:pt x="646640" y="2339443"/>
                  </a:lnTo>
                  <a:lnTo>
                    <a:pt x="607467" y="2325113"/>
                  </a:lnTo>
                  <a:lnTo>
                    <a:pt x="523195" y="2279041"/>
                  </a:lnTo>
                  <a:lnTo>
                    <a:pt x="490537" y="2242269"/>
                  </a:lnTo>
                  <a:lnTo>
                    <a:pt x="473875" y="2202140"/>
                  </a:lnTo>
                  <a:lnTo>
                    <a:pt x="469210" y="2159495"/>
                  </a:lnTo>
                  <a:lnTo>
                    <a:pt x="472542" y="2115171"/>
                  </a:lnTo>
                  <a:lnTo>
                    <a:pt x="479874" y="2070009"/>
                  </a:lnTo>
                </a:path>
                <a:path w="1934209" h="2442210">
                  <a:moveTo>
                    <a:pt x="866131" y="634949"/>
                  </a:moveTo>
                  <a:lnTo>
                    <a:pt x="891554" y="680303"/>
                  </a:lnTo>
                  <a:lnTo>
                    <a:pt x="947485" y="725657"/>
                  </a:lnTo>
                  <a:lnTo>
                    <a:pt x="1017776" y="757585"/>
                  </a:lnTo>
                  <a:lnTo>
                    <a:pt x="1062684" y="773550"/>
                  </a:lnTo>
                  <a:lnTo>
                    <a:pt x="1119306" y="792417"/>
                  </a:lnTo>
                  <a:lnTo>
                    <a:pt x="1191549" y="816364"/>
                  </a:lnTo>
                  <a:lnTo>
                    <a:pt x="1228907" y="830038"/>
                  </a:lnTo>
                  <a:lnTo>
                    <a:pt x="1272339" y="847649"/>
                  </a:lnTo>
                  <a:lnTo>
                    <a:pt x="1320572" y="868095"/>
                  </a:lnTo>
                  <a:lnTo>
                    <a:pt x="1372336" y="890273"/>
                  </a:lnTo>
                  <a:lnTo>
                    <a:pt x="1426361" y="913081"/>
                  </a:lnTo>
                  <a:lnTo>
                    <a:pt x="1481374" y="935417"/>
                  </a:lnTo>
                  <a:lnTo>
                    <a:pt x="1536104" y="956178"/>
                  </a:lnTo>
                  <a:lnTo>
                    <a:pt x="1589281" y="974262"/>
                  </a:lnTo>
                  <a:lnTo>
                    <a:pt x="1639634" y="988566"/>
                  </a:lnTo>
                  <a:lnTo>
                    <a:pt x="1685890" y="997988"/>
                  </a:lnTo>
                  <a:lnTo>
                    <a:pt x="1726779" y="1001426"/>
                  </a:lnTo>
                  <a:lnTo>
                    <a:pt x="1761030" y="997778"/>
                  </a:lnTo>
                  <a:lnTo>
                    <a:pt x="1800090" y="980358"/>
                  </a:lnTo>
                  <a:lnTo>
                    <a:pt x="1835466" y="950247"/>
                  </a:lnTo>
                  <a:lnTo>
                    <a:pt x="1866490" y="910430"/>
                  </a:lnTo>
                  <a:lnTo>
                    <a:pt x="1892492" y="863895"/>
                  </a:lnTo>
                  <a:lnTo>
                    <a:pt x="1912803" y="813626"/>
                  </a:lnTo>
                  <a:lnTo>
                    <a:pt x="1926752" y="762611"/>
                  </a:lnTo>
                  <a:lnTo>
                    <a:pt x="1933671" y="713836"/>
                  </a:lnTo>
                  <a:lnTo>
                    <a:pt x="1932890" y="670287"/>
                  </a:lnTo>
                  <a:lnTo>
                    <a:pt x="1904295" y="609869"/>
                  </a:lnTo>
                  <a:lnTo>
                    <a:pt x="1872323" y="588508"/>
                  </a:lnTo>
                  <a:lnTo>
                    <a:pt x="1830751" y="570049"/>
                  </a:lnTo>
                  <a:lnTo>
                    <a:pt x="1782508" y="553676"/>
                  </a:lnTo>
                  <a:lnTo>
                    <a:pt x="1730522" y="538574"/>
                  </a:lnTo>
                  <a:lnTo>
                    <a:pt x="1677723" y="523924"/>
                  </a:lnTo>
                  <a:lnTo>
                    <a:pt x="1627040" y="508912"/>
                  </a:lnTo>
                  <a:lnTo>
                    <a:pt x="1581400" y="492721"/>
                  </a:lnTo>
                  <a:lnTo>
                    <a:pt x="1543733" y="474534"/>
                  </a:lnTo>
                  <a:lnTo>
                    <a:pt x="1500283" y="423241"/>
                  </a:lnTo>
                  <a:lnTo>
                    <a:pt x="1497899" y="389757"/>
                  </a:lnTo>
                  <a:lnTo>
                    <a:pt x="1505049" y="354147"/>
                  </a:lnTo>
                  <a:lnTo>
                    <a:pt x="1516967" y="317474"/>
                  </a:lnTo>
                  <a:lnTo>
                    <a:pt x="1528884" y="280802"/>
                  </a:lnTo>
                  <a:lnTo>
                    <a:pt x="1536034" y="245192"/>
                  </a:lnTo>
                  <a:lnTo>
                    <a:pt x="1516967" y="181413"/>
                  </a:lnTo>
                  <a:lnTo>
                    <a:pt x="1457820" y="134131"/>
                  </a:lnTo>
                  <a:lnTo>
                    <a:pt x="1419040" y="112543"/>
                  </a:lnTo>
                  <a:lnTo>
                    <a:pt x="1375238" y="92075"/>
                  </a:lnTo>
                  <a:lnTo>
                    <a:pt x="1327251" y="72540"/>
                  </a:lnTo>
                  <a:lnTo>
                    <a:pt x="1275916" y="53752"/>
                  </a:lnTo>
                  <a:lnTo>
                    <a:pt x="1222071" y="35523"/>
                  </a:lnTo>
                  <a:lnTo>
                    <a:pt x="1166551" y="17668"/>
                  </a:lnTo>
                  <a:lnTo>
                    <a:pt x="1110195" y="0"/>
                  </a:lnTo>
                </a:path>
              </a:pathLst>
            </a:custGeom>
            <a:ln w="762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52628" y="3969569"/>
              <a:ext cx="3347085" cy="2059305"/>
            </a:xfrm>
            <a:custGeom>
              <a:avLst/>
              <a:gdLst/>
              <a:ahLst/>
              <a:cxnLst/>
              <a:rect l="l" t="t" r="r" b="b"/>
              <a:pathLst>
                <a:path w="3347084" h="2059304">
                  <a:moveTo>
                    <a:pt x="934632" y="0"/>
                  </a:moveTo>
                  <a:lnTo>
                    <a:pt x="985958" y="276"/>
                  </a:lnTo>
                  <a:lnTo>
                    <a:pt x="1037284" y="552"/>
                  </a:lnTo>
                  <a:lnTo>
                    <a:pt x="1088610" y="829"/>
                  </a:lnTo>
                  <a:lnTo>
                    <a:pt x="1139936" y="1105"/>
                  </a:lnTo>
                  <a:lnTo>
                    <a:pt x="1191262" y="1382"/>
                  </a:lnTo>
                  <a:lnTo>
                    <a:pt x="1242588" y="1658"/>
                  </a:lnTo>
                  <a:lnTo>
                    <a:pt x="1293913" y="1935"/>
                  </a:lnTo>
                  <a:lnTo>
                    <a:pt x="1345239" y="2211"/>
                  </a:lnTo>
                  <a:lnTo>
                    <a:pt x="1396565" y="2488"/>
                  </a:lnTo>
                  <a:lnTo>
                    <a:pt x="1447891" y="2764"/>
                  </a:lnTo>
                  <a:lnTo>
                    <a:pt x="1499217" y="3040"/>
                  </a:lnTo>
                  <a:lnTo>
                    <a:pt x="1550543" y="3317"/>
                  </a:lnTo>
                  <a:lnTo>
                    <a:pt x="1601869" y="3593"/>
                  </a:lnTo>
                  <a:lnTo>
                    <a:pt x="1653195" y="3870"/>
                  </a:lnTo>
                  <a:lnTo>
                    <a:pt x="1704521" y="4146"/>
                  </a:lnTo>
                  <a:lnTo>
                    <a:pt x="1755847" y="4423"/>
                  </a:lnTo>
                  <a:lnTo>
                    <a:pt x="1807173" y="4699"/>
                  </a:lnTo>
                  <a:lnTo>
                    <a:pt x="1858499" y="4976"/>
                  </a:lnTo>
                  <a:lnTo>
                    <a:pt x="1909825" y="5252"/>
                  </a:lnTo>
                  <a:lnTo>
                    <a:pt x="1961151" y="5529"/>
                  </a:lnTo>
                  <a:lnTo>
                    <a:pt x="2012477" y="5805"/>
                  </a:lnTo>
                  <a:lnTo>
                    <a:pt x="2063803" y="6082"/>
                  </a:lnTo>
                  <a:lnTo>
                    <a:pt x="2115129" y="6358"/>
                  </a:lnTo>
                  <a:lnTo>
                    <a:pt x="2166455" y="6634"/>
                  </a:lnTo>
                  <a:lnTo>
                    <a:pt x="2217781" y="6911"/>
                  </a:lnTo>
                  <a:lnTo>
                    <a:pt x="2269107" y="7187"/>
                  </a:lnTo>
                  <a:lnTo>
                    <a:pt x="2320433" y="7464"/>
                  </a:lnTo>
                  <a:lnTo>
                    <a:pt x="2371759" y="7740"/>
                  </a:lnTo>
                  <a:lnTo>
                    <a:pt x="2423085" y="8017"/>
                  </a:lnTo>
                  <a:lnTo>
                    <a:pt x="2474411" y="8293"/>
                  </a:lnTo>
                  <a:lnTo>
                    <a:pt x="2525737" y="8570"/>
                  </a:lnTo>
                  <a:lnTo>
                    <a:pt x="2577063" y="8846"/>
                  </a:lnTo>
                  <a:lnTo>
                    <a:pt x="2628389" y="9123"/>
                  </a:lnTo>
                  <a:lnTo>
                    <a:pt x="2679715" y="9399"/>
                  </a:lnTo>
                  <a:lnTo>
                    <a:pt x="2731041" y="9675"/>
                  </a:lnTo>
                  <a:lnTo>
                    <a:pt x="2782367" y="9952"/>
                  </a:lnTo>
                  <a:lnTo>
                    <a:pt x="2833693" y="10228"/>
                  </a:lnTo>
                  <a:lnTo>
                    <a:pt x="2885019" y="10505"/>
                  </a:lnTo>
                  <a:lnTo>
                    <a:pt x="2936345" y="10781"/>
                  </a:lnTo>
                  <a:lnTo>
                    <a:pt x="2987671" y="11058"/>
                  </a:lnTo>
                  <a:lnTo>
                    <a:pt x="3038997" y="11334"/>
                  </a:lnTo>
                  <a:lnTo>
                    <a:pt x="3090323" y="11610"/>
                  </a:lnTo>
                  <a:lnTo>
                    <a:pt x="3141649" y="11887"/>
                  </a:lnTo>
                  <a:lnTo>
                    <a:pt x="3192975" y="12163"/>
                  </a:lnTo>
                  <a:lnTo>
                    <a:pt x="3244301" y="12440"/>
                  </a:lnTo>
                  <a:lnTo>
                    <a:pt x="3295627" y="12716"/>
                  </a:lnTo>
                  <a:lnTo>
                    <a:pt x="3346953" y="12992"/>
                  </a:lnTo>
                </a:path>
                <a:path w="3347084" h="2059304">
                  <a:moveTo>
                    <a:pt x="1095193" y="772052"/>
                  </a:moveTo>
                  <a:lnTo>
                    <a:pt x="1145728" y="772124"/>
                  </a:lnTo>
                  <a:lnTo>
                    <a:pt x="1196263" y="772196"/>
                  </a:lnTo>
                  <a:lnTo>
                    <a:pt x="1246798" y="772268"/>
                  </a:lnTo>
                  <a:lnTo>
                    <a:pt x="1297333" y="772340"/>
                  </a:lnTo>
                  <a:lnTo>
                    <a:pt x="1347868" y="772411"/>
                  </a:lnTo>
                  <a:lnTo>
                    <a:pt x="1398403" y="772483"/>
                  </a:lnTo>
                  <a:lnTo>
                    <a:pt x="1448938" y="772555"/>
                  </a:lnTo>
                  <a:lnTo>
                    <a:pt x="1499473" y="772627"/>
                  </a:lnTo>
                  <a:lnTo>
                    <a:pt x="1550008" y="772699"/>
                  </a:lnTo>
                  <a:lnTo>
                    <a:pt x="1600543" y="772770"/>
                  </a:lnTo>
                  <a:lnTo>
                    <a:pt x="1651078" y="772842"/>
                  </a:lnTo>
                  <a:lnTo>
                    <a:pt x="1701613" y="772914"/>
                  </a:lnTo>
                  <a:lnTo>
                    <a:pt x="1752148" y="772986"/>
                  </a:lnTo>
                  <a:lnTo>
                    <a:pt x="1802683" y="773058"/>
                  </a:lnTo>
                  <a:lnTo>
                    <a:pt x="1853218" y="773129"/>
                  </a:lnTo>
                  <a:lnTo>
                    <a:pt x="1903753" y="773201"/>
                  </a:lnTo>
                  <a:lnTo>
                    <a:pt x="1954288" y="773273"/>
                  </a:lnTo>
                  <a:lnTo>
                    <a:pt x="2004823" y="773345"/>
                  </a:lnTo>
                  <a:lnTo>
                    <a:pt x="2055358" y="773417"/>
                  </a:lnTo>
                  <a:lnTo>
                    <a:pt x="2105893" y="773488"/>
                  </a:lnTo>
                  <a:lnTo>
                    <a:pt x="2156428" y="773560"/>
                  </a:lnTo>
                  <a:lnTo>
                    <a:pt x="2206963" y="773632"/>
                  </a:lnTo>
                  <a:lnTo>
                    <a:pt x="2257498" y="773704"/>
                  </a:lnTo>
                  <a:lnTo>
                    <a:pt x="2308033" y="773776"/>
                  </a:lnTo>
                  <a:lnTo>
                    <a:pt x="2358568" y="773848"/>
                  </a:lnTo>
                  <a:lnTo>
                    <a:pt x="2409103" y="773919"/>
                  </a:lnTo>
                  <a:lnTo>
                    <a:pt x="2459638" y="773991"/>
                  </a:lnTo>
                  <a:lnTo>
                    <a:pt x="2510173" y="774063"/>
                  </a:lnTo>
                  <a:lnTo>
                    <a:pt x="2560708" y="774135"/>
                  </a:lnTo>
                  <a:lnTo>
                    <a:pt x="2611243" y="774207"/>
                  </a:lnTo>
                  <a:lnTo>
                    <a:pt x="2661778" y="774278"/>
                  </a:lnTo>
                  <a:lnTo>
                    <a:pt x="2712313" y="774350"/>
                  </a:lnTo>
                  <a:lnTo>
                    <a:pt x="2762848" y="774422"/>
                  </a:lnTo>
                  <a:lnTo>
                    <a:pt x="2813383" y="774494"/>
                  </a:lnTo>
                  <a:lnTo>
                    <a:pt x="2863918" y="774566"/>
                  </a:lnTo>
                  <a:lnTo>
                    <a:pt x="2914453" y="774637"/>
                  </a:lnTo>
                  <a:lnTo>
                    <a:pt x="2964988" y="774709"/>
                  </a:lnTo>
                  <a:lnTo>
                    <a:pt x="3015524" y="774781"/>
                  </a:lnTo>
                  <a:lnTo>
                    <a:pt x="3066059" y="774853"/>
                  </a:lnTo>
                  <a:lnTo>
                    <a:pt x="3116594" y="774925"/>
                  </a:lnTo>
                  <a:lnTo>
                    <a:pt x="3167129" y="774996"/>
                  </a:lnTo>
                </a:path>
                <a:path w="3347084" h="2059304">
                  <a:moveTo>
                    <a:pt x="2726560" y="2054865"/>
                  </a:moveTo>
                  <a:lnTo>
                    <a:pt x="2676068" y="2054947"/>
                  </a:lnTo>
                  <a:lnTo>
                    <a:pt x="2625576" y="2055028"/>
                  </a:lnTo>
                  <a:lnTo>
                    <a:pt x="2575084" y="2055109"/>
                  </a:lnTo>
                  <a:lnTo>
                    <a:pt x="2524593" y="2055190"/>
                  </a:lnTo>
                  <a:lnTo>
                    <a:pt x="2474101" y="2055271"/>
                  </a:lnTo>
                  <a:lnTo>
                    <a:pt x="2423609" y="2055352"/>
                  </a:lnTo>
                  <a:lnTo>
                    <a:pt x="2373117" y="2055433"/>
                  </a:lnTo>
                  <a:lnTo>
                    <a:pt x="2322625" y="2055514"/>
                  </a:lnTo>
                  <a:lnTo>
                    <a:pt x="2272134" y="2055595"/>
                  </a:lnTo>
                  <a:lnTo>
                    <a:pt x="2221642" y="2055677"/>
                  </a:lnTo>
                  <a:lnTo>
                    <a:pt x="2171150" y="2055758"/>
                  </a:lnTo>
                  <a:lnTo>
                    <a:pt x="2120658" y="2055839"/>
                  </a:lnTo>
                  <a:lnTo>
                    <a:pt x="2070166" y="2055920"/>
                  </a:lnTo>
                  <a:lnTo>
                    <a:pt x="2019674" y="2056001"/>
                  </a:lnTo>
                  <a:lnTo>
                    <a:pt x="1969183" y="2056082"/>
                  </a:lnTo>
                  <a:lnTo>
                    <a:pt x="1918691" y="2056163"/>
                  </a:lnTo>
                  <a:lnTo>
                    <a:pt x="1868199" y="2056244"/>
                  </a:lnTo>
                  <a:lnTo>
                    <a:pt x="1817707" y="2056325"/>
                  </a:lnTo>
                  <a:lnTo>
                    <a:pt x="1767215" y="2056406"/>
                  </a:lnTo>
                  <a:lnTo>
                    <a:pt x="1716723" y="2056487"/>
                  </a:lnTo>
                  <a:lnTo>
                    <a:pt x="1666232" y="2056569"/>
                  </a:lnTo>
                  <a:lnTo>
                    <a:pt x="1615740" y="2056650"/>
                  </a:lnTo>
                  <a:lnTo>
                    <a:pt x="1565248" y="2056731"/>
                  </a:lnTo>
                  <a:lnTo>
                    <a:pt x="1514756" y="2056812"/>
                  </a:lnTo>
                  <a:lnTo>
                    <a:pt x="1464264" y="2056893"/>
                  </a:lnTo>
                  <a:lnTo>
                    <a:pt x="1413772" y="2056974"/>
                  </a:lnTo>
                  <a:lnTo>
                    <a:pt x="1363280" y="2057055"/>
                  </a:lnTo>
                  <a:lnTo>
                    <a:pt x="1312789" y="2057136"/>
                  </a:lnTo>
                  <a:lnTo>
                    <a:pt x="1262297" y="2057217"/>
                  </a:lnTo>
                  <a:lnTo>
                    <a:pt x="1211805" y="2057298"/>
                  </a:lnTo>
                  <a:lnTo>
                    <a:pt x="1161313" y="2057379"/>
                  </a:lnTo>
                  <a:lnTo>
                    <a:pt x="1110821" y="2057460"/>
                  </a:lnTo>
                  <a:lnTo>
                    <a:pt x="1060329" y="2057542"/>
                  </a:lnTo>
                  <a:lnTo>
                    <a:pt x="1009837" y="2057623"/>
                  </a:lnTo>
                  <a:lnTo>
                    <a:pt x="959345" y="2057704"/>
                  </a:lnTo>
                  <a:lnTo>
                    <a:pt x="908854" y="2057785"/>
                  </a:lnTo>
                  <a:lnTo>
                    <a:pt x="858362" y="2057866"/>
                  </a:lnTo>
                  <a:lnTo>
                    <a:pt x="807870" y="2057947"/>
                  </a:lnTo>
                  <a:lnTo>
                    <a:pt x="757378" y="2058028"/>
                  </a:lnTo>
                  <a:lnTo>
                    <a:pt x="706886" y="2058109"/>
                  </a:lnTo>
                  <a:lnTo>
                    <a:pt x="656394" y="2058190"/>
                  </a:lnTo>
                  <a:lnTo>
                    <a:pt x="605902" y="2058271"/>
                  </a:lnTo>
                  <a:lnTo>
                    <a:pt x="555410" y="2058352"/>
                  </a:lnTo>
                  <a:lnTo>
                    <a:pt x="504919" y="2058433"/>
                  </a:lnTo>
                  <a:lnTo>
                    <a:pt x="454427" y="2058514"/>
                  </a:lnTo>
                  <a:lnTo>
                    <a:pt x="403935" y="2058596"/>
                  </a:lnTo>
                  <a:lnTo>
                    <a:pt x="353443" y="2058677"/>
                  </a:lnTo>
                  <a:lnTo>
                    <a:pt x="302951" y="2058758"/>
                  </a:lnTo>
                  <a:lnTo>
                    <a:pt x="252459" y="2058839"/>
                  </a:lnTo>
                  <a:lnTo>
                    <a:pt x="201967" y="2058920"/>
                  </a:lnTo>
                  <a:lnTo>
                    <a:pt x="151475" y="2059001"/>
                  </a:lnTo>
                  <a:lnTo>
                    <a:pt x="100983" y="2059082"/>
                  </a:lnTo>
                  <a:lnTo>
                    <a:pt x="50491" y="2059163"/>
                  </a:lnTo>
                  <a:lnTo>
                    <a:pt x="0" y="2059244"/>
                  </a:lnTo>
                </a:path>
                <a:path w="3347084" h="2059304">
                  <a:moveTo>
                    <a:pt x="2413705" y="1358761"/>
                  </a:moveTo>
                  <a:lnTo>
                    <a:pt x="2363227" y="1358894"/>
                  </a:lnTo>
                  <a:lnTo>
                    <a:pt x="2312749" y="1359027"/>
                  </a:lnTo>
                  <a:lnTo>
                    <a:pt x="2262270" y="1359160"/>
                  </a:lnTo>
                  <a:lnTo>
                    <a:pt x="2211792" y="1359293"/>
                  </a:lnTo>
                  <a:lnTo>
                    <a:pt x="2161313" y="1359426"/>
                  </a:lnTo>
                  <a:lnTo>
                    <a:pt x="2110835" y="1359560"/>
                  </a:lnTo>
                  <a:lnTo>
                    <a:pt x="2060357" y="1359693"/>
                  </a:lnTo>
                  <a:lnTo>
                    <a:pt x="2009878" y="1359826"/>
                  </a:lnTo>
                  <a:lnTo>
                    <a:pt x="1959400" y="1359959"/>
                  </a:lnTo>
                  <a:lnTo>
                    <a:pt x="1908921" y="1360092"/>
                  </a:lnTo>
                  <a:lnTo>
                    <a:pt x="1858443" y="1360225"/>
                  </a:lnTo>
                  <a:lnTo>
                    <a:pt x="1807965" y="1360358"/>
                  </a:lnTo>
                  <a:lnTo>
                    <a:pt x="1757486" y="1360492"/>
                  </a:lnTo>
                  <a:lnTo>
                    <a:pt x="1707008" y="1360625"/>
                  </a:lnTo>
                  <a:lnTo>
                    <a:pt x="1656530" y="1360758"/>
                  </a:lnTo>
                  <a:lnTo>
                    <a:pt x="1606051" y="1360891"/>
                  </a:lnTo>
                  <a:lnTo>
                    <a:pt x="1555573" y="1361024"/>
                  </a:lnTo>
                  <a:lnTo>
                    <a:pt x="1505094" y="1361157"/>
                  </a:lnTo>
                  <a:lnTo>
                    <a:pt x="1454616" y="1361291"/>
                  </a:lnTo>
                  <a:lnTo>
                    <a:pt x="1404138" y="1361424"/>
                  </a:lnTo>
                  <a:lnTo>
                    <a:pt x="1353659" y="1361557"/>
                  </a:lnTo>
                  <a:lnTo>
                    <a:pt x="1303181" y="1361690"/>
                  </a:lnTo>
                  <a:lnTo>
                    <a:pt x="1252703" y="1361823"/>
                  </a:lnTo>
                  <a:lnTo>
                    <a:pt x="1202224" y="1361956"/>
                  </a:lnTo>
                  <a:lnTo>
                    <a:pt x="1151746" y="1362090"/>
                  </a:lnTo>
                  <a:lnTo>
                    <a:pt x="1101268" y="1362223"/>
                  </a:lnTo>
                  <a:lnTo>
                    <a:pt x="1050789" y="1362356"/>
                  </a:lnTo>
                  <a:lnTo>
                    <a:pt x="1000311" y="1362489"/>
                  </a:lnTo>
                  <a:lnTo>
                    <a:pt x="949833" y="1362622"/>
                  </a:lnTo>
                  <a:lnTo>
                    <a:pt x="899354" y="1362755"/>
                  </a:lnTo>
                  <a:lnTo>
                    <a:pt x="848876" y="1362889"/>
                  </a:lnTo>
                </a:path>
              </a:pathLst>
            </a:custGeom>
            <a:ln w="762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63332" y="3692340"/>
              <a:ext cx="2082164" cy="2374900"/>
            </a:xfrm>
            <a:custGeom>
              <a:avLst/>
              <a:gdLst/>
              <a:ahLst/>
              <a:cxnLst/>
              <a:rect l="l" t="t" r="r" b="b"/>
              <a:pathLst>
                <a:path w="2082164" h="2374900">
                  <a:moveTo>
                    <a:pt x="1059454" y="2374813"/>
                  </a:moveTo>
                  <a:lnTo>
                    <a:pt x="1063213" y="2336241"/>
                  </a:lnTo>
                  <a:lnTo>
                    <a:pt x="1029725" y="2270817"/>
                  </a:lnTo>
                  <a:lnTo>
                    <a:pt x="971973" y="2249821"/>
                  </a:lnTo>
                  <a:lnTo>
                    <a:pt x="943269" y="2247832"/>
                  </a:lnTo>
                  <a:lnTo>
                    <a:pt x="908792" y="2251268"/>
                  </a:lnTo>
                  <a:lnTo>
                    <a:pt x="869456" y="2258610"/>
                  </a:lnTo>
                  <a:lnTo>
                    <a:pt x="826171" y="2268338"/>
                  </a:lnTo>
                  <a:lnTo>
                    <a:pt x="779849" y="2278935"/>
                  </a:lnTo>
                  <a:lnTo>
                    <a:pt x="731400" y="2288881"/>
                  </a:lnTo>
                  <a:lnTo>
                    <a:pt x="681736" y="2296657"/>
                  </a:lnTo>
                  <a:lnTo>
                    <a:pt x="631769" y="2300744"/>
                  </a:lnTo>
                  <a:lnTo>
                    <a:pt x="582409" y="2299623"/>
                  </a:lnTo>
                  <a:lnTo>
                    <a:pt x="534567" y="2291775"/>
                  </a:lnTo>
                  <a:lnTo>
                    <a:pt x="489156" y="2275680"/>
                  </a:lnTo>
                  <a:lnTo>
                    <a:pt x="447086" y="2249821"/>
                  </a:lnTo>
                  <a:lnTo>
                    <a:pt x="390853" y="2200620"/>
                  </a:lnTo>
                  <a:lnTo>
                    <a:pt x="359350" y="2169459"/>
                  </a:lnTo>
                  <a:lnTo>
                    <a:pt x="326304" y="2134581"/>
                  </a:lnTo>
                  <a:lnTo>
                    <a:pt x="292250" y="2096477"/>
                  </a:lnTo>
                  <a:lnTo>
                    <a:pt x="257724" y="2055640"/>
                  </a:lnTo>
                  <a:lnTo>
                    <a:pt x="223262" y="2012562"/>
                  </a:lnTo>
                  <a:lnTo>
                    <a:pt x="189400" y="1967734"/>
                  </a:lnTo>
                  <a:lnTo>
                    <a:pt x="156673" y="1921648"/>
                  </a:lnTo>
                  <a:lnTo>
                    <a:pt x="125616" y="1874798"/>
                  </a:lnTo>
                  <a:lnTo>
                    <a:pt x="96766" y="1827674"/>
                  </a:lnTo>
                  <a:lnTo>
                    <a:pt x="70658" y="1780768"/>
                  </a:lnTo>
                  <a:lnTo>
                    <a:pt x="47828" y="1734574"/>
                  </a:lnTo>
                  <a:lnTo>
                    <a:pt x="28811" y="1689582"/>
                  </a:lnTo>
                  <a:lnTo>
                    <a:pt x="14144" y="1646284"/>
                  </a:lnTo>
                  <a:lnTo>
                    <a:pt x="4361" y="1605174"/>
                  </a:lnTo>
                  <a:lnTo>
                    <a:pt x="0" y="1566742"/>
                  </a:lnTo>
                  <a:lnTo>
                    <a:pt x="1594" y="1531480"/>
                  </a:lnTo>
                  <a:lnTo>
                    <a:pt x="23219" y="1475566"/>
                  </a:lnTo>
                  <a:lnTo>
                    <a:pt x="69967" y="1433695"/>
                  </a:lnTo>
                  <a:lnTo>
                    <a:pt x="138667" y="1399196"/>
                  </a:lnTo>
                  <a:lnTo>
                    <a:pt x="179647" y="1384094"/>
                  </a:lnTo>
                  <a:lnTo>
                    <a:pt x="224193" y="1370096"/>
                  </a:lnTo>
                  <a:lnTo>
                    <a:pt x="271664" y="1356955"/>
                  </a:lnTo>
                  <a:lnTo>
                    <a:pt x="321418" y="1344424"/>
                  </a:lnTo>
                  <a:lnTo>
                    <a:pt x="372816" y="1332257"/>
                  </a:lnTo>
                  <a:lnTo>
                    <a:pt x="425216" y="1320208"/>
                  </a:lnTo>
                  <a:lnTo>
                    <a:pt x="477977" y="1308029"/>
                  </a:lnTo>
                  <a:lnTo>
                    <a:pt x="530459" y="1295475"/>
                  </a:lnTo>
                  <a:lnTo>
                    <a:pt x="582021" y="1282299"/>
                  </a:lnTo>
                  <a:lnTo>
                    <a:pt x="632022" y="1268254"/>
                  </a:lnTo>
                  <a:lnTo>
                    <a:pt x="679822" y="1253093"/>
                  </a:lnTo>
                  <a:lnTo>
                    <a:pt x="724778" y="1236572"/>
                  </a:lnTo>
                  <a:lnTo>
                    <a:pt x="766251" y="1218442"/>
                  </a:lnTo>
                  <a:lnTo>
                    <a:pt x="803600" y="1198457"/>
                  </a:lnTo>
                  <a:lnTo>
                    <a:pt x="836184" y="1176371"/>
                  </a:lnTo>
                  <a:lnTo>
                    <a:pt x="884493" y="1124910"/>
                  </a:lnTo>
                  <a:lnTo>
                    <a:pt x="910082" y="1058508"/>
                  </a:lnTo>
                  <a:lnTo>
                    <a:pt x="914843" y="1020691"/>
                  </a:lnTo>
                  <a:lnTo>
                    <a:pt x="915041" y="980283"/>
                  </a:lnTo>
                  <a:lnTo>
                    <a:pt x="911272" y="937648"/>
                  </a:lnTo>
                  <a:lnTo>
                    <a:pt x="904131" y="893150"/>
                  </a:lnTo>
                  <a:lnTo>
                    <a:pt x="894212" y="847155"/>
                  </a:lnTo>
                  <a:lnTo>
                    <a:pt x="882112" y="800025"/>
                  </a:lnTo>
                  <a:lnTo>
                    <a:pt x="868424" y="752127"/>
                  </a:lnTo>
                  <a:lnTo>
                    <a:pt x="853745" y="703823"/>
                  </a:lnTo>
                  <a:lnTo>
                    <a:pt x="838669" y="655479"/>
                  </a:lnTo>
                  <a:lnTo>
                    <a:pt x="823791" y="607459"/>
                  </a:lnTo>
                  <a:lnTo>
                    <a:pt x="809707" y="560127"/>
                  </a:lnTo>
                  <a:lnTo>
                    <a:pt x="797011" y="513848"/>
                  </a:lnTo>
                  <a:lnTo>
                    <a:pt x="786299" y="468986"/>
                  </a:lnTo>
                  <a:lnTo>
                    <a:pt x="778166" y="425905"/>
                  </a:lnTo>
                  <a:lnTo>
                    <a:pt x="773207" y="384971"/>
                  </a:lnTo>
                  <a:lnTo>
                    <a:pt x="772017" y="346546"/>
                  </a:lnTo>
                  <a:lnTo>
                    <a:pt x="775191" y="310997"/>
                  </a:lnTo>
                  <a:lnTo>
                    <a:pt x="797012" y="249980"/>
                  </a:lnTo>
                  <a:lnTo>
                    <a:pt x="848012" y="192028"/>
                  </a:lnTo>
                  <a:lnTo>
                    <a:pt x="881657" y="166363"/>
                  </a:lnTo>
                  <a:lnTo>
                    <a:pt x="919893" y="142821"/>
                  </a:lnTo>
                  <a:lnTo>
                    <a:pt x="962088" y="121335"/>
                  </a:lnTo>
                  <a:lnTo>
                    <a:pt x="1007614" y="101843"/>
                  </a:lnTo>
                  <a:lnTo>
                    <a:pt x="1055839" y="84280"/>
                  </a:lnTo>
                  <a:lnTo>
                    <a:pt x="1106135" y="68581"/>
                  </a:lnTo>
                  <a:lnTo>
                    <a:pt x="1157871" y="54683"/>
                  </a:lnTo>
                  <a:lnTo>
                    <a:pt x="1210416" y="42520"/>
                  </a:lnTo>
                  <a:lnTo>
                    <a:pt x="1263142" y="32029"/>
                  </a:lnTo>
                  <a:lnTo>
                    <a:pt x="1315418" y="23146"/>
                  </a:lnTo>
                  <a:lnTo>
                    <a:pt x="1366614" y="15805"/>
                  </a:lnTo>
                  <a:lnTo>
                    <a:pt x="1416099" y="9944"/>
                  </a:lnTo>
                  <a:lnTo>
                    <a:pt x="1463245" y="5497"/>
                  </a:lnTo>
                  <a:lnTo>
                    <a:pt x="1507421" y="2400"/>
                  </a:lnTo>
                  <a:lnTo>
                    <a:pt x="1547997" y="589"/>
                  </a:lnTo>
                  <a:lnTo>
                    <a:pt x="1584342" y="0"/>
                  </a:lnTo>
                  <a:lnTo>
                    <a:pt x="1638566" y="4883"/>
                  </a:lnTo>
                  <a:lnTo>
                    <a:pt x="1689898" y="18405"/>
                  </a:lnTo>
                  <a:lnTo>
                    <a:pt x="1738338" y="38877"/>
                  </a:lnTo>
                  <a:lnTo>
                    <a:pt x="1783886" y="64607"/>
                  </a:lnTo>
                  <a:lnTo>
                    <a:pt x="1826542" y="93906"/>
                  </a:lnTo>
                  <a:lnTo>
                    <a:pt x="1866306" y="125084"/>
                  </a:lnTo>
                  <a:lnTo>
                    <a:pt x="1903178" y="156448"/>
                  </a:lnTo>
                  <a:lnTo>
                    <a:pt x="1937159" y="186311"/>
                  </a:lnTo>
                  <a:lnTo>
                    <a:pt x="1968247" y="212980"/>
                  </a:lnTo>
                  <a:lnTo>
                    <a:pt x="1996443" y="234767"/>
                  </a:lnTo>
                  <a:lnTo>
                    <a:pt x="2021748" y="249980"/>
                  </a:lnTo>
                </a:path>
                <a:path w="2082164" h="2374900">
                  <a:moveTo>
                    <a:pt x="1918529" y="1625233"/>
                  </a:moveTo>
                  <a:lnTo>
                    <a:pt x="1857431" y="1632416"/>
                  </a:lnTo>
                  <a:lnTo>
                    <a:pt x="1796606" y="1639449"/>
                  </a:lnTo>
                  <a:lnTo>
                    <a:pt x="1736329" y="1646182"/>
                  </a:lnTo>
                  <a:lnTo>
                    <a:pt x="1676873" y="1652467"/>
                  </a:lnTo>
                  <a:lnTo>
                    <a:pt x="1618513" y="1658154"/>
                  </a:lnTo>
                  <a:lnTo>
                    <a:pt x="1561521" y="1663092"/>
                  </a:lnTo>
                  <a:lnTo>
                    <a:pt x="1506173" y="1667132"/>
                  </a:lnTo>
                  <a:lnTo>
                    <a:pt x="1452741" y="1670125"/>
                  </a:lnTo>
                  <a:lnTo>
                    <a:pt x="1401499" y="1671920"/>
                  </a:lnTo>
                  <a:lnTo>
                    <a:pt x="1352722" y="1672369"/>
                  </a:lnTo>
                  <a:lnTo>
                    <a:pt x="1306682" y="1671322"/>
                  </a:lnTo>
                  <a:lnTo>
                    <a:pt x="1263655" y="1668628"/>
                  </a:lnTo>
                  <a:lnTo>
                    <a:pt x="1223912" y="1664139"/>
                  </a:lnTo>
                  <a:lnTo>
                    <a:pt x="1155380" y="1649175"/>
                  </a:lnTo>
                  <a:lnTo>
                    <a:pt x="1103276" y="1625233"/>
                  </a:lnTo>
                  <a:lnTo>
                    <a:pt x="1061192" y="1570493"/>
                  </a:lnTo>
                  <a:lnTo>
                    <a:pt x="1051945" y="1493630"/>
                  </a:lnTo>
                  <a:lnTo>
                    <a:pt x="1057158" y="1449561"/>
                  </a:lnTo>
                  <a:lnTo>
                    <a:pt x="1067608" y="1403152"/>
                  </a:lnTo>
                  <a:lnTo>
                    <a:pt x="1082304" y="1355467"/>
                  </a:lnTo>
                  <a:lnTo>
                    <a:pt x="1100256" y="1307570"/>
                  </a:lnTo>
                  <a:lnTo>
                    <a:pt x="1120472" y="1260523"/>
                  </a:lnTo>
                  <a:lnTo>
                    <a:pt x="1141962" y="1215391"/>
                  </a:lnTo>
                  <a:lnTo>
                    <a:pt x="1163735" y="1173237"/>
                  </a:lnTo>
                  <a:lnTo>
                    <a:pt x="1184801" y="1135124"/>
                  </a:lnTo>
                  <a:lnTo>
                    <a:pt x="1207871" y="1097472"/>
                  </a:lnTo>
                  <a:lnTo>
                    <a:pt x="1235754" y="1056842"/>
                  </a:lnTo>
                  <a:lnTo>
                    <a:pt x="1267600" y="1014511"/>
                  </a:lnTo>
                  <a:lnTo>
                    <a:pt x="1302560" y="971754"/>
                  </a:lnTo>
                  <a:lnTo>
                    <a:pt x="1339784" y="929847"/>
                  </a:lnTo>
                  <a:lnTo>
                    <a:pt x="1378423" y="890068"/>
                  </a:lnTo>
                  <a:lnTo>
                    <a:pt x="1417629" y="853693"/>
                  </a:lnTo>
                  <a:lnTo>
                    <a:pt x="1456552" y="821998"/>
                  </a:lnTo>
                  <a:lnTo>
                    <a:pt x="1494342" y="796258"/>
                  </a:lnTo>
                  <a:lnTo>
                    <a:pt x="1530151" y="777752"/>
                  </a:lnTo>
                  <a:lnTo>
                    <a:pt x="1592427" y="767541"/>
                  </a:lnTo>
                  <a:lnTo>
                    <a:pt x="1618517" y="780304"/>
                  </a:lnTo>
                  <a:lnTo>
                    <a:pt x="1665036" y="844121"/>
                  </a:lnTo>
                  <a:lnTo>
                    <a:pt x="1686031" y="890069"/>
                  </a:lnTo>
                  <a:lnTo>
                    <a:pt x="1705893" y="941973"/>
                  </a:lnTo>
                  <a:lnTo>
                    <a:pt x="1724906" y="997280"/>
                  </a:lnTo>
                  <a:lnTo>
                    <a:pt x="1743353" y="1053439"/>
                  </a:lnTo>
                  <a:lnTo>
                    <a:pt x="1761517" y="1107895"/>
                  </a:lnTo>
                  <a:lnTo>
                    <a:pt x="1779681" y="1158098"/>
                  </a:lnTo>
                  <a:lnTo>
                    <a:pt x="1798128" y="1201493"/>
                  </a:lnTo>
                  <a:lnTo>
                    <a:pt x="1817141" y="1235528"/>
                  </a:lnTo>
                  <a:lnTo>
                    <a:pt x="1871943" y="1274976"/>
                  </a:lnTo>
                  <a:lnTo>
                    <a:pt x="1906882" y="1276227"/>
                  </a:lnTo>
                  <a:lnTo>
                    <a:pt x="1941822" y="1264081"/>
                  </a:lnTo>
                  <a:lnTo>
                    <a:pt x="1976761" y="1241219"/>
                  </a:lnTo>
                  <a:lnTo>
                    <a:pt x="2011701" y="1210319"/>
                  </a:lnTo>
                  <a:lnTo>
                    <a:pt x="2046640" y="1174061"/>
                  </a:lnTo>
                  <a:lnTo>
                    <a:pt x="2081580" y="1135124"/>
                  </a:lnTo>
                </a:path>
              </a:pathLst>
            </a:custGeom>
            <a:ln w="762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2677" y="5213556"/>
              <a:ext cx="238435" cy="2384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8514" y="3849707"/>
              <a:ext cx="238435" cy="2384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3848" y="5909786"/>
              <a:ext cx="238435" cy="23843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45267" y="1131247"/>
            <a:ext cx="794321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44005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1800" spc="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intersect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even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picture]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Cycle-</a:t>
            </a:r>
            <a:r>
              <a:rPr dirty="0"/>
              <a:t>cut</a:t>
            </a:r>
            <a:r>
              <a:rPr spc="35" dirty="0"/>
              <a:t> </a:t>
            </a:r>
            <a:r>
              <a:rPr spc="-10" dirty="0"/>
              <a:t>intersection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80655" y="3536579"/>
            <a:ext cx="71247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Trebuchet MS"/>
                <a:cs typeface="Trebuchet MS"/>
              </a:rPr>
              <a:t>cycle</a:t>
            </a:r>
            <a:r>
              <a:rPr sz="1500" b="1" spc="240" dirty="0">
                <a:latin typeface="Trebuchet MS"/>
                <a:cs typeface="Trebuchet MS"/>
              </a:rPr>
              <a:t> </a:t>
            </a:r>
            <a:r>
              <a:rPr sz="1500" b="1" spc="105" dirty="0">
                <a:latin typeface="Trebuchet MS"/>
                <a:cs typeface="Trebuchet MS"/>
              </a:rPr>
              <a:t>C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99316" y="3183695"/>
            <a:ext cx="1346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40" dirty="0"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10650" y="3859245"/>
            <a:ext cx="2737485" cy="2289175"/>
            <a:chOff x="4310650" y="3859245"/>
            <a:chExt cx="2737485" cy="228917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0650" y="4622237"/>
              <a:ext cx="238435" cy="2384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9912" y="3859245"/>
              <a:ext cx="247972" cy="2479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9981" y="5900249"/>
              <a:ext cx="247972" cy="2479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8701" y="4620754"/>
              <a:ext cx="247972" cy="2479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5247" y="5204019"/>
              <a:ext cx="247972" cy="247972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Spanning</a:t>
            </a:r>
            <a:r>
              <a:rPr spc="160" dirty="0"/>
              <a:t> </a:t>
            </a:r>
            <a:r>
              <a:rPr dirty="0"/>
              <a:t>tree</a:t>
            </a:r>
            <a:r>
              <a:rPr spc="165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6367" y="1218991"/>
            <a:ext cx="9173433" cy="32784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ts val="1980"/>
              </a:lnSpc>
              <a:spcBef>
                <a:spcPts val="100"/>
              </a:spcBef>
              <a:tabLst>
                <a:tab pos="1576070" algn="l"/>
                <a:tab pos="610933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 </a:t>
            </a:r>
            <a:r>
              <a:rPr sz="1800" dirty="0">
                <a:latin typeface="Times New Roman"/>
                <a:cs typeface="Times New Roman"/>
              </a:rPr>
              <a:t>=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subgraph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 </a:t>
            </a:r>
            <a:r>
              <a:rPr sz="1800" dirty="0">
                <a:latin typeface="Times New Roman"/>
                <a:cs typeface="Times New Roman"/>
              </a:rPr>
              <a:t>=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E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0" dirty="0">
                <a:latin typeface="Lucida Sans Unicode"/>
                <a:cs typeface="Lucida Sans Unicode"/>
              </a:rPr>
              <a:t>TFAE: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spanning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G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lang="en-GB" altLang="zh-CN" sz="1800" i="1" dirty="0">
                <a:latin typeface="Times New Roman"/>
                <a:cs typeface="Times New Roman"/>
              </a:rPr>
              <a:t>T</a:t>
            </a:r>
            <a:r>
              <a:rPr lang="en-GB" altLang="zh-CN" sz="1800" i="1" spc="120" dirty="0">
                <a:latin typeface="Times New Roman"/>
                <a:cs typeface="Times New Roman"/>
              </a:rPr>
              <a:t> </a:t>
            </a:r>
            <a:r>
              <a:rPr lang="en-GB" altLang="zh-CN" sz="1800" dirty="0">
                <a:latin typeface="Lucida Sans Unicode"/>
                <a:cs typeface="Lucida Sans Unicode"/>
              </a:rPr>
              <a:t>is</a:t>
            </a:r>
            <a:r>
              <a:rPr lang="en-GB" altLang="zh-CN" sz="1800" spc="5" dirty="0">
                <a:latin typeface="Lucida Sans Unicode"/>
                <a:cs typeface="Lucida Sans Unicode"/>
              </a:rPr>
              <a:t> </a:t>
            </a:r>
            <a:r>
              <a:rPr lang="en-GB" altLang="zh-CN" sz="1800" dirty="0">
                <a:latin typeface="Lucida Sans Unicode"/>
                <a:cs typeface="Lucida Sans Unicode"/>
              </a:rPr>
              <a:t>acyclic</a:t>
            </a:r>
            <a:r>
              <a:rPr lang="en-GB" altLang="zh-CN" sz="1800" spc="10" dirty="0">
                <a:latin typeface="Lucida Sans Unicode"/>
                <a:cs typeface="Lucida Sans Unicode"/>
              </a:rPr>
              <a:t> </a:t>
            </a:r>
            <a:r>
              <a:rPr lang="en-GB" altLang="zh-CN" sz="1800" dirty="0">
                <a:latin typeface="Lucida Sans Unicode"/>
                <a:cs typeface="Lucida Sans Unicode"/>
              </a:rPr>
              <a:t>and</a:t>
            </a:r>
            <a:r>
              <a:rPr lang="en-GB" altLang="zh-CN" sz="1800" spc="5" dirty="0">
                <a:latin typeface="Lucida Sans Unicode"/>
                <a:cs typeface="Lucida Sans Unicode"/>
              </a:rPr>
              <a:t> </a:t>
            </a:r>
            <a:r>
              <a:rPr lang="en-GB" altLang="zh-CN" sz="1800" spc="-10" dirty="0">
                <a:latin typeface="Lucida Sans Unicode"/>
                <a:cs typeface="Lucida Sans Unicode"/>
              </a:rPr>
              <a:t>connected.</a:t>
            </a:r>
            <a:endParaRPr lang="en-GB" altLang="zh-CN" sz="1800">
              <a:latin typeface="Lucida Sans Unicode"/>
              <a:cs typeface="Lucida Sans Unicode"/>
            </a:endParaRPr>
          </a:p>
          <a:p>
            <a:pPr marL="1968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–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acyclic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3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 1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minimally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connected: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removal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disconnects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it.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maximally acyclic: addition of any edge creates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unique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simple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nodes.</a:t>
            </a:r>
            <a:r>
              <a:rPr lang="en-GB" sz="1800" spc="-10" dirty="0">
                <a:latin typeface="Lucida Sans Unicode"/>
                <a:cs typeface="Lucida Sans Unicode"/>
              </a:rPr>
              <a:t> (</a:t>
            </a:r>
            <a:r>
              <a:rPr lang="en-GB" altLang="zh-CN"/>
              <a:t>A </a:t>
            </a:r>
            <a:r>
              <a:rPr lang="en-GB" altLang="zh-CN" b="1"/>
              <a:t>simple path</a:t>
            </a:r>
            <a:r>
              <a:rPr lang="en-GB" altLang="zh-CN"/>
              <a:t> is a path that </a:t>
            </a:r>
            <a:r>
              <a:rPr lang="en-GB" altLang="zh-CN" b="1"/>
              <a:t>does not repeat any vertices</a:t>
            </a:r>
            <a:r>
              <a:rPr lang="en-GB" altLang="zh-CN"/>
              <a:t> (and therefore also does not repeat any edges).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46230" y="4860672"/>
            <a:ext cx="4597400" cy="2222500"/>
            <a:chOff x="2546230" y="4860672"/>
            <a:chExt cx="4597400" cy="2222500"/>
          </a:xfrm>
        </p:grpSpPr>
        <p:sp>
          <p:nvSpPr>
            <p:cNvPr id="6" name="object 6"/>
            <p:cNvSpPr/>
            <p:nvPr/>
          </p:nvSpPr>
          <p:spPr>
            <a:xfrm>
              <a:off x="2724351" y="5389216"/>
              <a:ext cx="711835" cy="1431925"/>
            </a:xfrm>
            <a:custGeom>
              <a:avLst/>
              <a:gdLst/>
              <a:ahLst/>
              <a:cxnLst/>
              <a:rect l="l" t="t" r="r" b="b"/>
              <a:pathLst>
                <a:path w="711835" h="1431925">
                  <a:moveTo>
                    <a:pt x="0" y="0"/>
                  </a:moveTo>
                  <a:lnTo>
                    <a:pt x="22957" y="46182"/>
                  </a:lnTo>
                  <a:lnTo>
                    <a:pt x="45915" y="92364"/>
                  </a:lnTo>
                  <a:lnTo>
                    <a:pt x="68872" y="138546"/>
                  </a:lnTo>
                  <a:lnTo>
                    <a:pt x="91830" y="184728"/>
                  </a:lnTo>
                  <a:lnTo>
                    <a:pt x="114787" y="230910"/>
                  </a:lnTo>
                  <a:lnTo>
                    <a:pt x="137745" y="277092"/>
                  </a:lnTo>
                  <a:lnTo>
                    <a:pt x="160702" y="323274"/>
                  </a:lnTo>
                  <a:lnTo>
                    <a:pt x="183660" y="369456"/>
                  </a:lnTo>
                  <a:lnTo>
                    <a:pt x="206617" y="415638"/>
                  </a:lnTo>
                  <a:lnTo>
                    <a:pt x="229575" y="461820"/>
                  </a:lnTo>
                  <a:lnTo>
                    <a:pt x="252532" y="508002"/>
                  </a:lnTo>
                  <a:lnTo>
                    <a:pt x="275490" y="554184"/>
                  </a:lnTo>
                  <a:lnTo>
                    <a:pt x="298448" y="600366"/>
                  </a:lnTo>
                  <a:lnTo>
                    <a:pt x="321405" y="646548"/>
                  </a:lnTo>
                  <a:lnTo>
                    <a:pt x="344363" y="692730"/>
                  </a:lnTo>
                  <a:lnTo>
                    <a:pt x="367320" y="738912"/>
                  </a:lnTo>
                  <a:lnTo>
                    <a:pt x="390278" y="785094"/>
                  </a:lnTo>
                  <a:lnTo>
                    <a:pt x="413235" y="831276"/>
                  </a:lnTo>
                  <a:lnTo>
                    <a:pt x="436193" y="877459"/>
                  </a:lnTo>
                  <a:lnTo>
                    <a:pt x="459150" y="923641"/>
                  </a:lnTo>
                  <a:lnTo>
                    <a:pt x="482108" y="969823"/>
                  </a:lnTo>
                  <a:lnTo>
                    <a:pt x="505066" y="1016005"/>
                  </a:lnTo>
                  <a:lnTo>
                    <a:pt x="528023" y="1062187"/>
                  </a:lnTo>
                  <a:lnTo>
                    <a:pt x="550981" y="1108369"/>
                  </a:lnTo>
                  <a:lnTo>
                    <a:pt x="573938" y="1154551"/>
                  </a:lnTo>
                  <a:lnTo>
                    <a:pt x="596896" y="1200733"/>
                  </a:lnTo>
                  <a:lnTo>
                    <a:pt x="619853" y="1246915"/>
                  </a:lnTo>
                  <a:lnTo>
                    <a:pt x="642811" y="1293097"/>
                  </a:lnTo>
                  <a:lnTo>
                    <a:pt x="665768" y="1339280"/>
                  </a:lnTo>
                  <a:lnTo>
                    <a:pt x="688726" y="1385462"/>
                  </a:lnTo>
                  <a:lnTo>
                    <a:pt x="711683" y="1431644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8943" y="5021024"/>
              <a:ext cx="869950" cy="757555"/>
            </a:xfrm>
            <a:custGeom>
              <a:avLst/>
              <a:gdLst/>
              <a:ahLst/>
              <a:cxnLst/>
              <a:rect l="l" t="t" r="r" b="b"/>
              <a:pathLst>
                <a:path w="869950" h="757554">
                  <a:moveTo>
                    <a:pt x="0" y="314610"/>
                  </a:moveTo>
                  <a:lnTo>
                    <a:pt x="45784" y="337904"/>
                  </a:lnTo>
                  <a:lnTo>
                    <a:pt x="91569" y="361198"/>
                  </a:lnTo>
                  <a:lnTo>
                    <a:pt x="137354" y="384492"/>
                  </a:lnTo>
                  <a:lnTo>
                    <a:pt x="183139" y="407786"/>
                  </a:lnTo>
                  <a:lnTo>
                    <a:pt x="228924" y="431080"/>
                  </a:lnTo>
                  <a:lnTo>
                    <a:pt x="274708" y="454374"/>
                  </a:lnTo>
                  <a:lnTo>
                    <a:pt x="320493" y="477668"/>
                  </a:lnTo>
                  <a:lnTo>
                    <a:pt x="366278" y="500962"/>
                  </a:lnTo>
                  <a:lnTo>
                    <a:pt x="412063" y="524256"/>
                  </a:lnTo>
                  <a:lnTo>
                    <a:pt x="457848" y="547550"/>
                  </a:lnTo>
                  <a:lnTo>
                    <a:pt x="503632" y="570844"/>
                  </a:lnTo>
                  <a:lnTo>
                    <a:pt x="549417" y="594138"/>
                  </a:lnTo>
                  <a:lnTo>
                    <a:pt x="595202" y="617432"/>
                  </a:lnTo>
                  <a:lnTo>
                    <a:pt x="640987" y="640726"/>
                  </a:lnTo>
                  <a:lnTo>
                    <a:pt x="686772" y="664021"/>
                  </a:lnTo>
                  <a:lnTo>
                    <a:pt x="732556" y="687315"/>
                  </a:lnTo>
                  <a:lnTo>
                    <a:pt x="778341" y="710609"/>
                  </a:lnTo>
                  <a:lnTo>
                    <a:pt x="824126" y="733903"/>
                  </a:lnTo>
                  <a:lnTo>
                    <a:pt x="869911" y="757197"/>
                  </a:lnTo>
                </a:path>
                <a:path w="869950" h="757554">
                  <a:moveTo>
                    <a:pt x="727703" y="0"/>
                  </a:moveTo>
                  <a:lnTo>
                    <a:pt x="679749" y="14865"/>
                  </a:lnTo>
                  <a:lnTo>
                    <a:pt x="631794" y="29731"/>
                  </a:lnTo>
                  <a:lnTo>
                    <a:pt x="583839" y="44597"/>
                  </a:lnTo>
                  <a:lnTo>
                    <a:pt x="535884" y="59463"/>
                  </a:lnTo>
                  <a:lnTo>
                    <a:pt x="487929" y="74329"/>
                  </a:lnTo>
                  <a:lnTo>
                    <a:pt x="439974" y="89196"/>
                  </a:lnTo>
                  <a:lnTo>
                    <a:pt x="392019" y="104062"/>
                  </a:lnTo>
                  <a:lnTo>
                    <a:pt x="344065" y="118928"/>
                  </a:lnTo>
                  <a:lnTo>
                    <a:pt x="296110" y="133794"/>
                  </a:lnTo>
                  <a:lnTo>
                    <a:pt x="248155" y="148660"/>
                  </a:lnTo>
                  <a:lnTo>
                    <a:pt x="200200" y="163526"/>
                  </a:lnTo>
                  <a:lnTo>
                    <a:pt x="152245" y="178392"/>
                  </a:lnTo>
                  <a:lnTo>
                    <a:pt x="104290" y="193258"/>
                  </a:lnTo>
                  <a:lnTo>
                    <a:pt x="56335" y="208124"/>
                  </a:lnTo>
                  <a:lnTo>
                    <a:pt x="8380" y="222990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6230" y="5156332"/>
              <a:ext cx="247972" cy="247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746188" y="4984658"/>
              <a:ext cx="3168015" cy="1245870"/>
            </a:xfrm>
            <a:custGeom>
              <a:avLst/>
              <a:gdLst/>
              <a:ahLst/>
              <a:cxnLst/>
              <a:rect l="l" t="t" r="r" b="b"/>
              <a:pathLst>
                <a:path w="3168015" h="1245870">
                  <a:moveTo>
                    <a:pt x="0" y="0"/>
                  </a:moveTo>
                  <a:lnTo>
                    <a:pt x="0" y="0"/>
                  </a:lnTo>
                  <a:lnTo>
                    <a:pt x="3097892" y="0"/>
                  </a:lnTo>
                  <a:lnTo>
                    <a:pt x="3148677" y="0"/>
                  </a:lnTo>
                </a:path>
                <a:path w="3168015" h="1245870">
                  <a:moveTo>
                    <a:pt x="3155659" y="30557"/>
                  </a:moveTo>
                  <a:lnTo>
                    <a:pt x="3106871" y="43254"/>
                  </a:lnTo>
                  <a:lnTo>
                    <a:pt x="3058083" y="55950"/>
                  </a:lnTo>
                  <a:lnTo>
                    <a:pt x="3009295" y="68646"/>
                  </a:lnTo>
                  <a:lnTo>
                    <a:pt x="2960507" y="81343"/>
                  </a:lnTo>
                  <a:lnTo>
                    <a:pt x="2911719" y="94039"/>
                  </a:lnTo>
                  <a:lnTo>
                    <a:pt x="2862931" y="106735"/>
                  </a:lnTo>
                  <a:lnTo>
                    <a:pt x="2814143" y="119432"/>
                  </a:lnTo>
                  <a:lnTo>
                    <a:pt x="2765355" y="132128"/>
                  </a:lnTo>
                  <a:lnTo>
                    <a:pt x="2716567" y="144824"/>
                  </a:lnTo>
                  <a:lnTo>
                    <a:pt x="2667779" y="157521"/>
                  </a:lnTo>
                  <a:lnTo>
                    <a:pt x="2618991" y="170217"/>
                  </a:lnTo>
                  <a:lnTo>
                    <a:pt x="2570204" y="182913"/>
                  </a:lnTo>
                  <a:lnTo>
                    <a:pt x="2521416" y="195610"/>
                  </a:lnTo>
                  <a:lnTo>
                    <a:pt x="2472628" y="208306"/>
                  </a:lnTo>
                  <a:lnTo>
                    <a:pt x="2423840" y="221002"/>
                  </a:lnTo>
                  <a:lnTo>
                    <a:pt x="2375052" y="233699"/>
                  </a:lnTo>
                  <a:lnTo>
                    <a:pt x="2326264" y="246395"/>
                  </a:lnTo>
                  <a:lnTo>
                    <a:pt x="2277476" y="259091"/>
                  </a:lnTo>
                  <a:lnTo>
                    <a:pt x="2228688" y="271787"/>
                  </a:lnTo>
                  <a:lnTo>
                    <a:pt x="2179900" y="284484"/>
                  </a:lnTo>
                  <a:lnTo>
                    <a:pt x="2131112" y="297180"/>
                  </a:lnTo>
                  <a:lnTo>
                    <a:pt x="2082324" y="309876"/>
                  </a:lnTo>
                  <a:lnTo>
                    <a:pt x="2033536" y="322573"/>
                  </a:lnTo>
                  <a:lnTo>
                    <a:pt x="1984748" y="335269"/>
                  </a:lnTo>
                  <a:lnTo>
                    <a:pt x="1935960" y="347965"/>
                  </a:lnTo>
                  <a:lnTo>
                    <a:pt x="1887172" y="360662"/>
                  </a:lnTo>
                  <a:lnTo>
                    <a:pt x="1838384" y="373358"/>
                  </a:lnTo>
                  <a:lnTo>
                    <a:pt x="1789596" y="386054"/>
                  </a:lnTo>
                  <a:lnTo>
                    <a:pt x="1740808" y="398750"/>
                  </a:lnTo>
                  <a:lnTo>
                    <a:pt x="1692020" y="411447"/>
                  </a:lnTo>
                  <a:lnTo>
                    <a:pt x="1643232" y="424143"/>
                  </a:lnTo>
                  <a:lnTo>
                    <a:pt x="1594444" y="436839"/>
                  </a:lnTo>
                  <a:lnTo>
                    <a:pt x="1545656" y="449536"/>
                  </a:lnTo>
                  <a:lnTo>
                    <a:pt x="1496868" y="462232"/>
                  </a:lnTo>
                  <a:lnTo>
                    <a:pt x="1448080" y="474928"/>
                  </a:lnTo>
                  <a:lnTo>
                    <a:pt x="1399292" y="487624"/>
                  </a:lnTo>
                  <a:lnTo>
                    <a:pt x="1350504" y="500321"/>
                  </a:lnTo>
                  <a:lnTo>
                    <a:pt x="1301716" y="513017"/>
                  </a:lnTo>
                  <a:lnTo>
                    <a:pt x="1252929" y="525713"/>
                  </a:lnTo>
                  <a:lnTo>
                    <a:pt x="1204141" y="538410"/>
                  </a:lnTo>
                  <a:lnTo>
                    <a:pt x="1155353" y="551106"/>
                  </a:lnTo>
                  <a:lnTo>
                    <a:pt x="1106565" y="563802"/>
                  </a:lnTo>
                  <a:lnTo>
                    <a:pt x="1057777" y="576498"/>
                  </a:lnTo>
                  <a:lnTo>
                    <a:pt x="1008989" y="589195"/>
                  </a:lnTo>
                  <a:lnTo>
                    <a:pt x="960201" y="601891"/>
                  </a:lnTo>
                  <a:lnTo>
                    <a:pt x="911413" y="614587"/>
                  </a:lnTo>
                  <a:lnTo>
                    <a:pt x="862625" y="627284"/>
                  </a:lnTo>
                  <a:lnTo>
                    <a:pt x="813837" y="639980"/>
                  </a:lnTo>
                  <a:lnTo>
                    <a:pt x="765049" y="652676"/>
                  </a:lnTo>
                  <a:lnTo>
                    <a:pt x="716261" y="665372"/>
                  </a:lnTo>
                  <a:lnTo>
                    <a:pt x="667473" y="678069"/>
                  </a:lnTo>
                  <a:lnTo>
                    <a:pt x="618685" y="690765"/>
                  </a:lnTo>
                  <a:lnTo>
                    <a:pt x="569897" y="703461"/>
                  </a:lnTo>
                  <a:lnTo>
                    <a:pt x="521109" y="716158"/>
                  </a:lnTo>
                  <a:lnTo>
                    <a:pt x="472321" y="728854"/>
                  </a:lnTo>
                  <a:lnTo>
                    <a:pt x="423534" y="741550"/>
                  </a:lnTo>
                  <a:lnTo>
                    <a:pt x="374746" y="754246"/>
                  </a:lnTo>
                  <a:lnTo>
                    <a:pt x="325958" y="766943"/>
                  </a:lnTo>
                  <a:lnTo>
                    <a:pt x="277170" y="779639"/>
                  </a:lnTo>
                  <a:lnTo>
                    <a:pt x="228382" y="792335"/>
                  </a:lnTo>
                  <a:lnTo>
                    <a:pt x="179594" y="805032"/>
                  </a:lnTo>
                  <a:lnTo>
                    <a:pt x="130806" y="817728"/>
                  </a:lnTo>
                </a:path>
                <a:path w="3168015" h="1245870">
                  <a:moveTo>
                    <a:pt x="3167744" y="61410"/>
                  </a:moveTo>
                  <a:lnTo>
                    <a:pt x="3123586" y="87153"/>
                  </a:lnTo>
                  <a:lnTo>
                    <a:pt x="3079428" y="112896"/>
                  </a:lnTo>
                  <a:lnTo>
                    <a:pt x="3035270" y="138640"/>
                  </a:lnTo>
                  <a:lnTo>
                    <a:pt x="2991112" y="164383"/>
                  </a:lnTo>
                  <a:lnTo>
                    <a:pt x="2946954" y="190126"/>
                  </a:lnTo>
                  <a:lnTo>
                    <a:pt x="2902795" y="215869"/>
                  </a:lnTo>
                  <a:lnTo>
                    <a:pt x="2858637" y="241613"/>
                  </a:lnTo>
                  <a:lnTo>
                    <a:pt x="2814479" y="267356"/>
                  </a:lnTo>
                  <a:lnTo>
                    <a:pt x="2770321" y="293099"/>
                  </a:lnTo>
                  <a:lnTo>
                    <a:pt x="2726163" y="318842"/>
                  </a:lnTo>
                  <a:lnTo>
                    <a:pt x="2682005" y="344586"/>
                  </a:lnTo>
                  <a:lnTo>
                    <a:pt x="2637847" y="370329"/>
                  </a:lnTo>
                  <a:lnTo>
                    <a:pt x="2593689" y="396072"/>
                  </a:lnTo>
                  <a:lnTo>
                    <a:pt x="2549531" y="421815"/>
                  </a:lnTo>
                  <a:lnTo>
                    <a:pt x="2505373" y="447558"/>
                  </a:lnTo>
                  <a:lnTo>
                    <a:pt x="2461215" y="473302"/>
                  </a:lnTo>
                  <a:lnTo>
                    <a:pt x="2417057" y="499045"/>
                  </a:lnTo>
                  <a:lnTo>
                    <a:pt x="2372899" y="524788"/>
                  </a:lnTo>
                  <a:lnTo>
                    <a:pt x="2328741" y="550531"/>
                  </a:lnTo>
                  <a:lnTo>
                    <a:pt x="2284583" y="576274"/>
                  </a:lnTo>
                  <a:lnTo>
                    <a:pt x="2240425" y="602018"/>
                  </a:lnTo>
                  <a:lnTo>
                    <a:pt x="2196267" y="627761"/>
                  </a:lnTo>
                  <a:lnTo>
                    <a:pt x="2152109" y="653504"/>
                  </a:lnTo>
                  <a:lnTo>
                    <a:pt x="2107951" y="679247"/>
                  </a:lnTo>
                  <a:lnTo>
                    <a:pt x="2063792" y="704990"/>
                  </a:lnTo>
                  <a:lnTo>
                    <a:pt x="2019634" y="730734"/>
                  </a:lnTo>
                  <a:lnTo>
                    <a:pt x="1975476" y="756477"/>
                  </a:lnTo>
                  <a:lnTo>
                    <a:pt x="1931318" y="782220"/>
                  </a:lnTo>
                  <a:lnTo>
                    <a:pt x="1887160" y="807963"/>
                  </a:lnTo>
                  <a:lnTo>
                    <a:pt x="1843002" y="833706"/>
                  </a:lnTo>
                  <a:lnTo>
                    <a:pt x="1798844" y="859449"/>
                  </a:lnTo>
                  <a:lnTo>
                    <a:pt x="1754686" y="885193"/>
                  </a:lnTo>
                  <a:lnTo>
                    <a:pt x="1710528" y="910936"/>
                  </a:lnTo>
                  <a:lnTo>
                    <a:pt x="1666370" y="936679"/>
                  </a:lnTo>
                  <a:lnTo>
                    <a:pt x="1622212" y="962422"/>
                  </a:lnTo>
                  <a:lnTo>
                    <a:pt x="1578054" y="988165"/>
                  </a:lnTo>
                  <a:lnTo>
                    <a:pt x="1533896" y="1013908"/>
                  </a:lnTo>
                  <a:lnTo>
                    <a:pt x="1489738" y="1039652"/>
                  </a:lnTo>
                  <a:lnTo>
                    <a:pt x="1445580" y="1065395"/>
                  </a:lnTo>
                  <a:lnTo>
                    <a:pt x="1401422" y="1091138"/>
                  </a:lnTo>
                  <a:lnTo>
                    <a:pt x="1357264" y="1116881"/>
                  </a:lnTo>
                  <a:lnTo>
                    <a:pt x="1313106" y="1142624"/>
                  </a:lnTo>
                  <a:lnTo>
                    <a:pt x="1268948" y="1168367"/>
                  </a:lnTo>
                  <a:lnTo>
                    <a:pt x="1224790" y="1194110"/>
                  </a:lnTo>
                  <a:lnTo>
                    <a:pt x="1180633" y="1219854"/>
                  </a:lnTo>
                  <a:lnTo>
                    <a:pt x="1136475" y="1245597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36212" y="5083113"/>
              <a:ext cx="613410" cy="861694"/>
            </a:xfrm>
            <a:custGeom>
              <a:avLst/>
              <a:gdLst/>
              <a:ahLst/>
              <a:cxnLst/>
              <a:rect l="l" t="t" r="r" b="b"/>
              <a:pathLst>
                <a:path w="613409" h="861695">
                  <a:moveTo>
                    <a:pt x="612988" y="0"/>
                  </a:moveTo>
                  <a:lnTo>
                    <a:pt x="583799" y="41013"/>
                  </a:lnTo>
                  <a:lnTo>
                    <a:pt x="554609" y="82027"/>
                  </a:lnTo>
                  <a:lnTo>
                    <a:pt x="525419" y="123041"/>
                  </a:lnTo>
                  <a:lnTo>
                    <a:pt x="496229" y="164054"/>
                  </a:lnTo>
                  <a:lnTo>
                    <a:pt x="467039" y="205068"/>
                  </a:lnTo>
                  <a:lnTo>
                    <a:pt x="437849" y="246082"/>
                  </a:lnTo>
                  <a:lnTo>
                    <a:pt x="408659" y="287096"/>
                  </a:lnTo>
                  <a:lnTo>
                    <a:pt x="379469" y="328109"/>
                  </a:lnTo>
                  <a:lnTo>
                    <a:pt x="350279" y="369123"/>
                  </a:lnTo>
                  <a:lnTo>
                    <a:pt x="321089" y="410137"/>
                  </a:lnTo>
                  <a:lnTo>
                    <a:pt x="291899" y="451151"/>
                  </a:lnTo>
                  <a:lnTo>
                    <a:pt x="262709" y="492165"/>
                  </a:lnTo>
                  <a:lnTo>
                    <a:pt x="233519" y="533178"/>
                  </a:lnTo>
                  <a:lnTo>
                    <a:pt x="204329" y="574192"/>
                  </a:lnTo>
                  <a:lnTo>
                    <a:pt x="175139" y="615206"/>
                  </a:lnTo>
                  <a:lnTo>
                    <a:pt x="145949" y="656220"/>
                  </a:lnTo>
                  <a:lnTo>
                    <a:pt x="116759" y="697234"/>
                  </a:lnTo>
                  <a:lnTo>
                    <a:pt x="87569" y="738248"/>
                  </a:lnTo>
                  <a:lnTo>
                    <a:pt x="58379" y="779261"/>
                  </a:lnTo>
                  <a:lnTo>
                    <a:pt x="29189" y="820275"/>
                  </a:lnTo>
                  <a:lnTo>
                    <a:pt x="0" y="861289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5286" y="4860672"/>
              <a:ext cx="247972" cy="2479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12933" y="6331340"/>
              <a:ext cx="2985135" cy="626745"/>
            </a:xfrm>
            <a:custGeom>
              <a:avLst/>
              <a:gdLst/>
              <a:ahLst/>
              <a:cxnLst/>
              <a:rect l="l" t="t" r="r" b="b"/>
              <a:pathLst>
                <a:path w="2985134" h="626745">
                  <a:moveTo>
                    <a:pt x="0" y="600036"/>
                  </a:moveTo>
                  <a:lnTo>
                    <a:pt x="50458" y="600484"/>
                  </a:lnTo>
                  <a:lnTo>
                    <a:pt x="100917" y="600931"/>
                  </a:lnTo>
                  <a:lnTo>
                    <a:pt x="151376" y="601379"/>
                  </a:lnTo>
                  <a:lnTo>
                    <a:pt x="201835" y="601827"/>
                  </a:lnTo>
                  <a:lnTo>
                    <a:pt x="252293" y="602275"/>
                  </a:lnTo>
                  <a:lnTo>
                    <a:pt x="302752" y="602723"/>
                  </a:lnTo>
                  <a:lnTo>
                    <a:pt x="353211" y="603171"/>
                  </a:lnTo>
                  <a:lnTo>
                    <a:pt x="403670" y="603619"/>
                  </a:lnTo>
                  <a:lnTo>
                    <a:pt x="454128" y="604066"/>
                  </a:lnTo>
                  <a:lnTo>
                    <a:pt x="504587" y="604514"/>
                  </a:lnTo>
                  <a:lnTo>
                    <a:pt x="555046" y="604962"/>
                  </a:lnTo>
                  <a:lnTo>
                    <a:pt x="605505" y="605410"/>
                  </a:lnTo>
                  <a:lnTo>
                    <a:pt x="655963" y="605858"/>
                  </a:lnTo>
                  <a:lnTo>
                    <a:pt x="706422" y="606306"/>
                  </a:lnTo>
                  <a:lnTo>
                    <a:pt x="756881" y="606753"/>
                  </a:lnTo>
                  <a:lnTo>
                    <a:pt x="807340" y="607201"/>
                  </a:lnTo>
                  <a:lnTo>
                    <a:pt x="857799" y="607649"/>
                  </a:lnTo>
                  <a:lnTo>
                    <a:pt x="908257" y="608097"/>
                  </a:lnTo>
                  <a:lnTo>
                    <a:pt x="958716" y="608545"/>
                  </a:lnTo>
                  <a:lnTo>
                    <a:pt x="1009175" y="608993"/>
                  </a:lnTo>
                  <a:lnTo>
                    <a:pt x="1059634" y="609441"/>
                  </a:lnTo>
                  <a:lnTo>
                    <a:pt x="1110093" y="609888"/>
                  </a:lnTo>
                  <a:lnTo>
                    <a:pt x="1160551" y="610336"/>
                  </a:lnTo>
                  <a:lnTo>
                    <a:pt x="1211010" y="610784"/>
                  </a:lnTo>
                  <a:lnTo>
                    <a:pt x="1261469" y="611232"/>
                  </a:lnTo>
                  <a:lnTo>
                    <a:pt x="1311928" y="611680"/>
                  </a:lnTo>
                  <a:lnTo>
                    <a:pt x="1362387" y="612128"/>
                  </a:lnTo>
                  <a:lnTo>
                    <a:pt x="1412845" y="612576"/>
                  </a:lnTo>
                  <a:lnTo>
                    <a:pt x="1463304" y="613023"/>
                  </a:lnTo>
                  <a:lnTo>
                    <a:pt x="1513763" y="613471"/>
                  </a:lnTo>
                  <a:lnTo>
                    <a:pt x="1564222" y="613919"/>
                  </a:lnTo>
                  <a:lnTo>
                    <a:pt x="1614681" y="614367"/>
                  </a:lnTo>
                  <a:lnTo>
                    <a:pt x="1665140" y="614815"/>
                  </a:lnTo>
                  <a:lnTo>
                    <a:pt x="1715598" y="615263"/>
                  </a:lnTo>
                  <a:lnTo>
                    <a:pt x="1766057" y="615711"/>
                  </a:lnTo>
                  <a:lnTo>
                    <a:pt x="1816516" y="616158"/>
                  </a:lnTo>
                  <a:lnTo>
                    <a:pt x="1866975" y="616606"/>
                  </a:lnTo>
                  <a:lnTo>
                    <a:pt x="1917434" y="617054"/>
                  </a:lnTo>
                  <a:lnTo>
                    <a:pt x="1967893" y="617502"/>
                  </a:lnTo>
                  <a:lnTo>
                    <a:pt x="2018351" y="617950"/>
                  </a:lnTo>
                  <a:lnTo>
                    <a:pt x="2068810" y="618398"/>
                  </a:lnTo>
                  <a:lnTo>
                    <a:pt x="2119269" y="618846"/>
                  </a:lnTo>
                  <a:lnTo>
                    <a:pt x="2169728" y="619293"/>
                  </a:lnTo>
                  <a:lnTo>
                    <a:pt x="2220187" y="619741"/>
                  </a:lnTo>
                  <a:lnTo>
                    <a:pt x="2270646" y="620189"/>
                  </a:lnTo>
                  <a:lnTo>
                    <a:pt x="2321104" y="620637"/>
                  </a:lnTo>
                  <a:lnTo>
                    <a:pt x="2371563" y="621085"/>
                  </a:lnTo>
                  <a:lnTo>
                    <a:pt x="2422022" y="621533"/>
                  </a:lnTo>
                  <a:lnTo>
                    <a:pt x="2472481" y="621981"/>
                  </a:lnTo>
                  <a:lnTo>
                    <a:pt x="2522940" y="622428"/>
                  </a:lnTo>
                  <a:lnTo>
                    <a:pt x="2573399" y="622876"/>
                  </a:lnTo>
                  <a:lnTo>
                    <a:pt x="2623857" y="623324"/>
                  </a:lnTo>
                  <a:lnTo>
                    <a:pt x="2674316" y="623772"/>
                  </a:lnTo>
                  <a:lnTo>
                    <a:pt x="2724775" y="624220"/>
                  </a:lnTo>
                  <a:lnTo>
                    <a:pt x="2775234" y="624668"/>
                  </a:lnTo>
                  <a:lnTo>
                    <a:pt x="2825693" y="625115"/>
                  </a:lnTo>
                  <a:lnTo>
                    <a:pt x="2876152" y="625563"/>
                  </a:lnTo>
                  <a:lnTo>
                    <a:pt x="2926611" y="626011"/>
                  </a:lnTo>
                  <a:lnTo>
                    <a:pt x="2977069" y="626459"/>
                  </a:lnTo>
                </a:path>
                <a:path w="2985134" h="626745">
                  <a:moveTo>
                    <a:pt x="1281215" y="0"/>
                  </a:moveTo>
                  <a:lnTo>
                    <a:pt x="1329885" y="16782"/>
                  </a:lnTo>
                  <a:lnTo>
                    <a:pt x="1378554" y="33565"/>
                  </a:lnTo>
                  <a:lnTo>
                    <a:pt x="1427224" y="50348"/>
                  </a:lnTo>
                  <a:lnTo>
                    <a:pt x="1475894" y="67130"/>
                  </a:lnTo>
                  <a:lnTo>
                    <a:pt x="1524563" y="83913"/>
                  </a:lnTo>
                  <a:lnTo>
                    <a:pt x="1573233" y="100696"/>
                  </a:lnTo>
                  <a:lnTo>
                    <a:pt x="1621903" y="117478"/>
                  </a:lnTo>
                  <a:lnTo>
                    <a:pt x="1670572" y="134261"/>
                  </a:lnTo>
                  <a:lnTo>
                    <a:pt x="1719242" y="151043"/>
                  </a:lnTo>
                  <a:lnTo>
                    <a:pt x="1767911" y="167826"/>
                  </a:lnTo>
                  <a:lnTo>
                    <a:pt x="1816581" y="184609"/>
                  </a:lnTo>
                  <a:lnTo>
                    <a:pt x="1865251" y="201391"/>
                  </a:lnTo>
                  <a:lnTo>
                    <a:pt x="1913920" y="218174"/>
                  </a:lnTo>
                  <a:lnTo>
                    <a:pt x="1962590" y="234957"/>
                  </a:lnTo>
                  <a:lnTo>
                    <a:pt x="2011260" y="251739"/>
                  </a:lnTo>
                  <a:lnTo>
                    <a:pt x="2059929" y="268522"/>
                  </a:lnTo>
                  <a:lnTo>
                    <a:pt x="2108599" y="285304"/>
                  </a:lnTo>
                  <a:lnTo>
                    <a:pt x="2157269" y="302087"/>
                  </a:lnTo>
                  <a:lnTo>
                    <a:pt x="2205938" y="318869"/>
                  </a:lnTo>
                  <a:lnTo>
                    <a:pt x="2254608" y="335652"/>
                  </a:lnTo>
                  <a:lnTo>
                    <a:pt x="2303277" y="352435"/>
                  </a:lnTo>
                  <a:lnTo>
                    <a:pt x="2351947" y="369217"/>
                  </a:lnTo>
                  <a:lnTo>
                    <a:pt x="2400617" y="386000"/>
                  </a:lnTo>
                  <a:lnTo>
                    <a:pt x="2449286" y="402782"/>
                  </a:lnTo>
                  <a:lnTo>
                    <a:pt x="2497956" y="419565"/>
                  </a:lnTo>
                  <a:lnTo>
                    <a:pt x="2546625" y="436348"/>
                  </a:lnTo>
                  <a:lnTo>
                    <a:pt x="2595295" y="453130"/>
                  </a:lnTo>
                  <a:lnTo>
                    <a:pt x="2643965" y="469913"/>
                  </a:lnTo>
                  <a:lnTo>
                    <a:pt x="2692634" y="486695"/>
                  </a:lnTo>
                  <a:lnTo>
                    <a:pt x="2741304" y="503478"/>
                  </a:lnTo>
                  <a:lnTo>
                    <a:pt x="2789973" y="520261"/>
                  </a:lnTo>
                  <a:lnTo>
                    <a:pt x="2838643" y="537043"/>
                  </a:lnTo>
                  <a:lnTo>
                    <a:pt x="2887313" y="553826"/>
                  </a:lnTo>
                  <a:lnTo>
                    <a:pt x="2935982" y="570608"/>
                  </a:lnTo>
                  <a:lnTo>
                    <a:pt x="2984652" y="587391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19609" y="6153182"/>
              <a:ext cx="340995" cy="696595"/>
            </a:xfrm>
            <a:custGeom>
              <a:avLst/>
              <a:gdLst/>
              <a:ahLst/>
              <a:cxnLst/>
              <a:rect l="l" t="t" r="r" b="b"/>
              <a:pathLst>
                <a:path w="340995" h="696595">
                  <a:moveTo>
                    <a:pt x="0" y="0"/>
                  </a:moveTo>
                  <a:lnTo>
                    <a:pt x="22721" y="46408"/>
                  </a:lnTo>
                  <a:lnTo>
                    <a:pt x="45442" y="92817"/>
                  </a:lnTo>
                  <a:lnTo>
                    <a:pt x="68163" y="139226"/>
                  </a:lnTo>
                  <a:lnTo>
                    <a:pt x="90884" y="185635"/>
                  </a:lnTo>
                  <a:lnTo>
                    <a:pt x="113605" y="232044"/>
                  </a:lnTo>
                  <a:lnTo>
                    <a:pt x="136326" y="278453"/>
                  </a:lnTo>
                  <a:lnTo>
                    <a:pt x="159047" y="324862"/>
                  </a:lnTo>
                  <a:lnTo>
                    <a:pt x="181768" y="371271"/>
                  </a:lnTo>
                  <a:lnTo>
                    <a:pt x="204489" y="417680"/>
                  </a:lnTo>
                  <a:lnTo>
                    <a:pt x="227210" y="464089"/>
                  </a:lnTo>
                  <a:lnTo>
                    <a:pt x="249931" y="510498"/>
                  </a:lnTo>
                  <a:lnTo>
                    <a:pt x="272652" y="556907"/>
                  </a:lnTo>
                  <a:lnTo>
                    <a:pt x="295373" y="603316"/>
                  </a:lnTo>
                  <a:lnTo>
                    <a:pt x="318095" y="649725"/>
                  </a:lnTo>
                  <a:lnTo>
                    <a:pt x="340816" y="696134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0089" y="6834914"/>
              <a:ext cx="247972" cy="2479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9971" y="4860672"/>
              <a:ext cx="247972" cy="2479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19258" y="5883845"/>
              <a:ext cx="1146175" cy="928369"/>
            </a:xfrm>
            <a:custGeom>
              <a:avLst/>
              <a:gdLst/>
              <a:ahLst/>
              <a:cxnLst/>
              <a:rect l="l" t="t" r="r" b="b"/>
              <a:pathLst>
                <a:path w="1146175" h="928370">
                  <a:moveTo>
                    <a:pt x="350477" y="0"/>
                  </a:moveTo>
                  <a:lnTo>
                    <a:pt x="397278" y="20994"/>
                  </a:lnTo>
                  <a:lnTo>
                    <a:pt x="444079" y="41989"/>
                  </a:lnTo>
                  <a:lnTo>
                    <a:pt x="490880" y="62984"/>
                  </a:lnTo>
                  <a:lnTo>
                    <a:pt x="537681" y="83979"/>
                  </a:lnTo>
                  <a:lnTo>
                    <a:pt x="584482" y="104974"/>
                  </a:lnTo>
                  <a:lnTo>
                    <a:pt x="631283" y="125969"/>
                  </a:lnTo>
                  <a:lnTo>
                    <a:pt x="678084" y="146964"/>
                  </a:lnTo>
                  <a:lnTo>
                    <a:pt x="724885" y="167959"/>
                  </a:lnTo>
                  <a:lnTo>
                    <a:pt x="771686" y="188954"/>
                  </a:lnTo>
                  <a:lnTo>
                    <a:pt x="818487" y="209948"/>
                  </a:lnTo>
                  <a:lnTo>
                    <a:pt x="865288" y="230943"/>
                  </a:lnTo>
                  <a:lnTo>
                    <a:pt x="912089" y="251938"/>
                  </a:lnTo>
                  <a:lnTo>
                    <a:pt x="958890" y="272933"/>
                  </a:lnTo>
                  <a:lnTo>
                    <a:pt x="1005691" y="293928"/>
                  </a:lnTo>
                  <a:lnTo>
                    <a:pt x="1052492" y="314922"/>
                  </a:lnTo>
                  <a:lnTo>
                    <a:pt x="1099293" y="335917"/>
                  </a:lnTo>
                  <a:lnTo>
                    <a:pt x="1146094" y="356912"/>
                  </a:lnTo>
                </a:path>
                <a:path w="1146175" h="928370">
                  <a:moveTo>
                    <a:pt x="209381" y="68097"/>
                  </a:moveTo>
                  <a:lnTo>
                    <a:pt x="197064" y="118682"/>
                  </a:lnTo>
                  <a:lnTo>
                    <a:pt x="184748" y="169268"/>
                  </a:lnTo>
                  <a:lnTo>
                    <a:pt x="172431" y="219854"/>
                  </a:lnTo>
                  <a:lnTo>
                    <a:pt x="160114" y="270440"/>
                  </a:lnTo>
                  <a:lnTo>
                    <a:pt x="147798" y="321026"/>
                  </a:lnTo>
                  <a:lnTo>
                    <a:pt x="135481" y="371612"/>
                  </a:lnTo>
                  <a:lnTo>
                    <a:pt x="123165" y="422198"/>
                  </a:lnTo>
                  <a:lnTo>
                    <a:pt x="110848" y="472784"/>
                  </a:lnTo>
                  <a:lnTo>
                    <a:pt x="98531" y="523369"/>
                  </a:lnTo>
                  <a:lnTo>
                    <a:pt x="86215" y="573955"/>
                  </a:lnTo>
                  <a:lnTo>
                    <a:pt x="73898" y="624541"/>
                  </a:lnTo>
                  <a:lnTo>
                    <a:pt x="61582" y="675127"/>
                  </a:lnTo>
                  <a:lnTo>
                    <a:pt x="49265" y="725713"/>
                  </a:lnTo>
                  <a:lnTo>
                    <a:pt x="36949" y="776298"/>
                  </a:lnTo>
                  <a:lnTo>
                    <a:pt x="24632" y="826884"/>
                  </a:lnTo>
                  <a:lnTo>
                    <a:pt x="12316" y="877470"/>
                  </a:lnTo>
                  <a:lnTo>
                    <a:pt x="0" y="928056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3494" y="5709501"/>
              <a:ext cx="247972" cy="2479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00007" y="6345598"/>
              <a:ext cx="1068705" cy="530860"/>
            </a:xfrm>
            <a:custGeom>
              <a:avLst/>
              <a:gdLst/>
              <a:ahLst/>
              <a:cxnLst/>
              <a:rect l="l" t="t" r="r" b="b"/>
              <a:pathLst>
                <a:path w="1068704" h="530859">
                  <a:moveTo>
                    <a:pt x="1068534" y="0"/>
                  </a:moveTo>
                  <a:lnTo>
                    <a:pt x="1022076" y="23056"/>
                  </a:lnTo>
                  <a:lnTo>
                    <a:pt x="975618" y="46113"/>
                  </a:lnTo>
                  <a:lnTo>
                    <a:pt x="929160" y="69170"/>
                  </a:lnTo>
                  <a:lnTo>
                    <a:pt x="882701" y="92227"/>
                  </a:lnTo>
                  <a:lnTo>
                    <a:pt x="836243" y="115284"/>
                  </a:lnTo>
                  <a:lnTo>
                    <a:pt x="789785" y="138341"/>
                  </a:lnTo>
                  <a:lnTo>
                    <a:pt x="743327" y="161398"/>
                  </a:lnTo>
                  <a:lnTo>
                    <a:pt x="696869" y="184455"/>
                  </a:lnTo>
                  <a:lnTo>
                    <a:pt x="650411" y="207511"/>
                  </a:lnTo>
                  <a:lnTo>
                    <a:pt x="603953" y="230568"/>
                  </a:lnTo>
                  <a:lnTo>
                    <a:pt x="557495" y="253625"/>
                  </a:lnTo>
                  <a:lnTo>
                    <a:pt x="511037" y="276682"/>
                  </a:lnTo>
                  <a:lnTo>
                    <a:pt x="464579" y="299739"/>
                  </a:lnTo>
                  <a:lnTo>
                    <a:pt x="418121" y="322796"/>
                  </a:lnTo>
                  <a:lnTo>
                    <a:pt x="371663" y="345853"/>
                  </a:lnTo>
                  <a:lnTo>
                    <a:pt x="325205" y="368910"/>
                  </a:lnTo>
                  <a:lnTo>
                    <a:pt x="278747" y="391967"/>
                  </a:lnTo>
                  <a:lnTo>
                    <a:pt x="232289" y="415024"/>
                  </a:lnTo>
                  <a:lnTo>
                    <a:pt x="185831" y="438081"/>
                  </a:lnTo>
                  <a:lnTo>
                    <a:pt x="139373" y="461138"/>
                  </a:lnTo>
                  <a:lnTo>
                    <a:pt x="92915" y="484195"/>
                  </a:lnTo>
                  <a:lnTo>
                    <a:pt x="46457" y="507252"/>
                  </a:lnTo>
                  <a:lnTo>
                    <a:pt x="0" y="530309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447" y="6806302"/>
              <a:ext cx="247972" cy="2479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98318" y="6063396"/>
              <a:ext cx="1247140" cy="208279"/>
            </a:xfrm>
            <a:custGeom>
              <a:avLst/>
              <a:gdLst/>
              <a:ahLst/>
              <a:cxnLst/>
              <a:rect l="l" t="t" r="r" b="b"/>
              <a:pathLst>
                <a:path w="1247139" h="208279">
                  <a:moveTo>
                    <a:pt x="1246985" y="0"/>
                  </a:moveTo>
                  <a:lnTo>
                    <a:pt x="1197106" y="8313"/>
                  </a:lnTo>
                  <a:lnTo>
                    <a:pt x="1147226" y="16626"/>
                  </a:lnTo>
                  <a:lnTo>
                    <a:pt x="1097347" y="24939"/>
                  </a:lnTo>
                  <a:lnTo>
                    <a:pt x="1047467" y="33253"/>
                  </a:lnTo>
                  <a:lnTo>
                    <a:pt x="997588" y="41566"/>
                  </a:lnTo>
                  <a:lnTo>
                    <a:pt x="947708" y="49879"/>
                  </a:lnTo>
                  <a:lnTo>
                    <a:pt x="897829" y="58193"/>
                  </a:lnTo>
                  <a:lnTo>
                    <a:pt x="847949" y="66506"/>
                  </a:lnTo>
                  <a:lnTo>
                    <a:pt x="798070" y="74819"/>
                  </a:lnTo>
                  <a:lnTo>
                    <a:pt x="748191" y="83132"/>
                  </a:lnTo>
                  <a:lnTo>
                    <a:pt x="698311" y="91446"/>
                  </a:lnTo>
                  <a:lnTo>
                    <a:pt x="648432" y="99759"/>
                  </a:lnTo>
                  <a:lnTo>
                    <a:pt x="598552" y="108072"/>
                  </a:lnTo>
                  <a:lnTo>
                    <a:pt x="548673" y="116385"/>
                  </a:lnTo>
                  <a:lnTo>
                    <a:pt x="498794" y="124699"/>
                  </a:lnTo>
                  <a:lnTo>
                    <a:pt x="448914" y="133012"/>
                  </a:lnTo>
                  <a:lnTo>
                    <a:pt x="399035" y="141325"/>
                  </a:lnTo>
                  <a:lnTo>
                    <a:pt x="349155" y="149638"/>
                  </a:lnTo>
                  <a:lnTo>
                    <a:pt x="299276" y="157952"/>
                  </a:lnTo>
                  <a:lnTo>
                    <a:pt x="249397" y="166265"/>
                  </a:lnTo>
                  <a:lnTo>
                    <a:pt x="199517" y="174578"/>
                  </a:lnTo>
                  <a:lnTo>
                    <a:pt x="149638" y="182891"/>
                  </a:lnTo>
                  <a:lnTo>
                    <a:pt x="99758" y="191205"/>
                  </a:lnTo>
                  <a:lnTo>
                    <a:pt x="49879" y="199518"/>
                  </a:lnTo>
                  <a:lnTo>
                    <a:pt x="0" y="207831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1831" y="5919324"/>
              <a:ext cx="247972" cy="2479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3996" y="6167296"/>
              <a:ext cx="247972" cy="24797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566394" y="7128764"/>
            <a:ext cx="929005" cy="250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b="1" spc="114" dirty="0">
                <a:latin typeface="Trebuchet MS"/>
                <a:cs typeface="Trebuchet MS"/>
              </a:rPr>
              <a:t>T</a:t>
            </a:r>
            <a:r>
              <a:rPr sz="1500" b="1" spc="15" dirty="0">
                <a:latin typeface="Trebuchet MS"/>
                <a:cs typeface="Trebuchet MS"/>
              </a:rPr>
              <a:t> </a:t>
            </a:r>
            <a:r>
              <a:rPr sz="1500" b="1" spc="315" dirty="0">
                <a:latin typeface="Trebuchet MS"/>
                <a:cs typeface="Trebuchet MS"/>
              </a:rPr>
              <a:t>=</a:t>
            </a:r>
            <a:r>
              <a:rPr sz="1500" b="1" spc="20" dirty="0">
                <a:latin typeface="Trebuchet MS"/>
                <a:cs typeface="Trebuchet MS"/>
              </a:rPr>
              <a:t> </a:t>
            </a:r>
            <a:r>
              <a:rPr sz="1500" b="1" dirty="0">
                <a:latin typeface="Trebuchet MS"/>
                <a:cs typeface="Trebuchet MS"/>
              </a:rPr>
              <a:t>(V,</a:t>
            </a:r>
            <a:r>
              <a:rPr sz="1500" b="1" spc="15" dirty="0">
                <a:latin typeface="Trebuchet MS"/>
                <a:cs typeface="Trebuchet MS"/>
              </a:rPr>
              <a:t> </a:t>
            </a:r>
            <a:r>
              <a:rPr sz="1500" b="1" spc="-25" dirty="0">
                <a:latin typeface="Trebuchet MS"/>
                <a:cs typeface="Trebuchet MS"/>
              </a:rPr>
              <a:t>F)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4.4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3266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4.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95" dirty="0">
                <a:latin typeface="Tahoma"/>
                <a:cs typeface="Tahoma"/>
              </a:rPr>
              <a:t>Greedy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100" dirty="0">
                <a:latin typeface="Tahoma"/>
                <a:cs typeface="Tahoma"/>
              </a:rPr>
              <a:t>Algorithms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630" dirty="0">
                <a:latin typeface="Tahoma"/>
                <a:cs typeface="Tahoma"/>
              </a:rPr>
              <a:t>II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2541" y="2115505"/>
            <a:ext cx="3195955" cy="24098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latin typeface="Verdana"/>
                <a:cs typeface="Verdana"/>
              </a:rPr>
              <a:t>Dijkstra's</a:t>
            </a:r>
            <a:r>
              <a:rPr sz="2250" i="1" spc="-105" dirty="0">
                <a:latin typeface="Verdana"/>
                <a:cs typeface="Verdana"/>
              </a:rPr>
              <a:t> </a:t>
            </a:r>
            <a:r>
              <a:rPr sz="2250" i="1" spc="-95" dirty="0">
                <a:latin typeface="Verdana"/>
                <a:cs typeface="Verdana"/>
              </a:rPr>
              <a:t>algorithm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90" dirty="0">
                <a:solidFill>
                  <a:srgbClr val="D5D5D5"/>
                </a:solidFill>
                <a:latin typeface="Verdana"/>
                <a:cs typeface="Verdana"/>
              </a:rPr>
              <a:t>minimum</a:t>
            </a:r>
            <a:r>
              <a:rPr sz="2250" i="1" spc="-10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00" dirty="0">
                <a:solidFill>
                  <a:srgbClr val="D5D5D5"/>
                </a:solidFill>
                <a:latin typeface="Verdana"/>
                <a:cs typeface="Verdana"/>
              </a:rPr>
              <a:t>spanning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75" dirty="0">
                <a:solidFill>
                  <a:srgbClr val="D5D5D5"/>
                </a:solidFill>
                <a:latin typeface="Verdana"/>
                <a:cs typeface="Verdana"/>
              </a:rPr>
              <a:t>trees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35" dirty="0">
                <a:solidFill>
                  <a:srgbClr val="D5D5D5"/>
                </a:solidFill>
                <a:latin typeface="Verdana"/>
                <a:cs typeface="Verdana"/>
              </a:rPr>
              <a:t>Prim,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10" dirty="0">
                <a:solidFill>
                  <a:srgbClr val="D5D5D5"/>
                </a:solidFill>
                <a:latin typeface="Verdana"/>
                <a:cs typeface="Verdana"/>
              </a:rPr>
              <a:t>Kruskal,</a:t>
            </a:r>
            <a:r>
              <a:rPr sz="2250" i="1" spc="-11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90" dirty="0">
                <a:solidFill>
                  <a:srgbClr val="D5D5D5"/>
                </a:solidFill>
                <a:latin typeface="Verdana"/>
                <a:cs typeface="Verdana"/>
              </a:rPr>
              <a:t>Boruvka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D5D5D5"/>
                </a:solidFill>
                <a:latin typeface="Verdana"/>
                <a:cs typeface="Verdana"/>
              </a:rPr>
              <a:t>single-</a:t>
            </a:r>
            <a:r>
              <a:rPr sz="2250" i="1" spc="-185" dirty="0">
                <a:solidFill>
                  <a:srgbClr val="D5D5D5"/>
                </a:solidFill>
                <a:latin typeface="Verdana"/>
                <a:cs typeface="Verdana"/>
              </a:rPr>
              <a:t>link</a:t>
            </a:r>
            <a:r>
              <a:rPr sz="2250" i="1" spc="-5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114" dirty="0">
                <a:solidFill>
                  <a:srgbClr val="D5D5D5"/>
                </a:solidFill>
                <a:latin typeface="Verdana"/>
                <a:cs typeface="Verdana"/>
              </a:rPr>
              <a:t>clustering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8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2250" i="1" spc="-250" dirty="0">
                <a:solidFill>
                  <a:srgbClr val="D5D5D5"/>
                </a:solidFill>
                <a:latin typeface="Verdana"/>
                <a:cs typeface="Verdana"/>
              </a:rPr>
              <a:t>cost</a:t>
            </a:r>
            <a:r>
              <a:rPr sz="2250" i="1" spc="-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135" dirty="0">
                <a:solidFill>
                  <a:srgbClr val="D5D5D5"/>
                </a:solidFill>
                <a:latin typeface="Verdana"/>
                <a:cs typeface="Verdana"/>
              </a:rPr>
              <a:t>arborescences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Minimum</a:t>
            </a:r>
            <a:r>
              <a:rPr spc="185" dirty="0"/>
              <a:t> </a:t>
            </a:r>
            <a:r>
              <a:rPr dirty="0"/>
              <a:t>spanning</a:t>
            </a:r>
            <a:r>
              <a:rPr spc="185" dirty="0"/>
              <a:t> </a:t>
            </a:r>
            <a:r>
              <a:rPr spc="-20" dirty="0"/>
              <a:t>tree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867" y="1131247"/>
            <a:ext cx="8445500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321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costs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18518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subset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 </a:t>
            </a:r>
            <a:r>
              <a:rPr sz="1800" i="1" dirty="0">
                <a:latin typeface="Times New Roman"/>
                <a:cs typeface="Times New Roman"/>
              </a:rPr>
              <a:t>T </a:t>
            </a:r>
            <a:r>
              <a:rPr sz="1800" dirty="0">
                <a:latin typeface="Symbol"/>
                <a:cs typeface="Symbol"/>
              </a:rPr>
              <a:t>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4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such that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a spanning tree whose sum of edge costs </a:t>
            </a:r>
            <a:r>
              <a:rPr sz="1800" spc="-25" dirty="0">
                <a:latin typeface="Lucida Sans Unicode"/>
                <a:cs typeface="Lucida Sans Unicode"/>
              </a:rPr>
              <a:t>is </a:t>
            </a:r>
            <a:r>
              <a:rPr sz="1800" spc="-10" dirty="0">
                <a:latin typeface="Lucida Sans Unicode"/>
                <a:cs typeface="Lucida Sans Unicode"/>
              </a:rPr>
              <a:t>minimized.</a:t>
            </a:r>
            <a:endParaRPr sz="1800">
              <a:latin typeface="Lucida Sans Unicode"/>
              <a:cs typeface="Lucida Sans Unicod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719867" y="6655310"/>
                <a:ext cx="6044565" cy="8566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  <a:tabLst>
                    <a:tab pos="2160270" algn="l"/>
                  </a:tabLst>
                </a:pPr>
                <a:r>
                  <a:rPr sz="18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Cayley's</a:t>
                </a:r>
                <a:r>
                  <a:rPr sz="1800" spc="135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 </a:t>
                </a:r>
                <a:r>
                  <a:rPr sz="1800" spc="-1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theorem.</a:t>
                </a:r>
                <a:r>
                  <a:rPr sz="1800" dirty="0">
                    <a:solidFill>
                      <a:srgbClr val="0048AA"/>
                    </a:solidFill>
                    <a:latin typeface="Lucida Sans Unicode"/>
                    <a:cs typeface="Lucida Sans Unicode"/>
                  </a:rPr>
                  <a:t>	</a:t>
                </a:r>
                <a:r>
                  <a:rPr sz="1800" dirty="0">
                    <a:latin typeface="Lucida Sans Unicode"/>
                    <a:cs typeface="Lucida Sans Unicode"/>
                  </a:rPr>
                  <a:t>There</a:t>
                </a:r>
                <a:r>
                  <a:rPr sz="1800" spc="-30" dirty="0">
                    <a:latin typeface="Lucida Sans Unicode"/>
                    <a:cs typeface="Lucida Sans Unicode"/>
                  </a:rPr>
                  <a:t> </a:t>
                </a:r>
                <a:r>
                  <a:rPr sz="1800" dirty="0">
                    <a:latin typeface="Lucida Sans Unicode"/>
                    <a:cs typeface="Lucida Sans Unicode"/>
                  </a:rPr>
                  <a:t>are</a:t>
                </a:r>
                <a:r>
                  <a:rPr sz="1800" spc="-25" dirty="0">
                    <a:latin typeface="Lucida Sans Unicode"/>
                    <a:cs typeface="Lucida Sans Unicode"/>
                  </a:rPr>
                  <a:t> </a:t>
                </a:r>
                <a:r>
                  <a:rPr sz="1800" i="1" dirty="0">
                    <a:latin typeface="Times New Roman"/>
                    <a:cs typeface="Times New Roman"/>
                  </a:rPr>
                  <a:t>n</a:t>
                </a:r>
                <a:r>
                  <a:rPr sz="1800" i="1" baseline="18518" dirty="0">
                    <a:latin typeface="Times New Roman"/>
                    <a:cs typeface="Times New Roman"/>
                  </a:rPr>
                  <a:t>n</a:t>
                </a:r>
                <a:r>
                  <a:rPr sz="1800" baseline="18518" dirty="0">
                    <a:latin typeface="Times New Roman"/>
                    <a:cs typeface="Times New Roman"/>
                  </a:rPr>
                  <a:t>–2</a:t>
                </a:r>
                <a:r>
                  <a:rPr sz="1800" spc="359" baseline="18518" dirty="0">
                    <a:latin typeface="Times New Roman"/>
                    <a:cs typeface="Times New Roman"/>
                  </a:rPr>
                  <a:t> </a:t>
                </a:r>
                <a:r>
                  <a:rPr sz="1800" dirty="0">
                    <a:latin typeface="Lucida Sans Unicode"/>
                    <a:cs typeface="Lucida Sans Unicode"/>
                  </a:rPr>
                  <a:t>spanning</a:t>
                </a:r>
                <a:r>
                  <a:rPr sz="1800" spc="-25" dirty="0">
                    <a:latin typeface="Lucida Sans Unicode"/>
                    <a:cs typeface="Lucida Sans Unicode"/>
                  </a:rPr>
                  <a:t> </a:t>
                </a:r>
                <a:r>
                  <a:rPr sz="1800" dirty="0">
                    <a:latin typeface="Lucida Sans Unicode"/>
                    <a:cs typeface="Lucida Sans Unicode"/>
                  </a:rPr>
                  <a:t>trees</a:t>
                </a:r>
                <a:r>
                  <a:rPr sz="1800" spc="-25" dirty="0">
                    <a:latin typeface="Lucida Sans Unicode"/>
                    <a:cs typeface="Lucida Sans Unicode"/>
                  </a:rPr>
                  <a:t> </a:t>
                </a:r>
                <a:r>
                  <a:rPr sz="1800" dirty="0">
                    <a:latin typeface="Lucida Sans Unicode"/>
                    <a:cs typeface="Lucida Sans Unicode"/>
                  </a:rPr>
                  <a:t>of</a:t>
                </a:r>
                <a:r>
                  <a:rPr sz="1800" spc="-25" dirty="0">
                    <a:latin typeface="Lucida Sans Unicode"/>
                    <a:cs typeface="Lucida Sans Unicode"/>
                  </a:rPr>
                  <a:t> </a:t>
                </a:r>
                <a:r>
                  <a:rPr sz="1800" i="1" spc="-25" dirty="0">
                    <a:latin typeface="Times New Roman"/>
                    <a:cs typeface="Times New Roman"/>
                  </a:rPr>
                  <a:t>K</a:t>
                </a:r>
                <a:r>
                  <a:rPr sz="1800" i="1" spc="-37" baseline="-18518" dirty="0">
                    <a:latin typeface="Times New Roman"/>
                    <a:cs typeface="Times New Roman"/>
                  </a:rPr>
                  <a:t>n</a:t>
                </a:r>
                <a:r>
                  <a:rPr sz="1800" spc="-25" dirty="0">
                    <a:latin typeface="Lucida Sans Unicode"/>
                    <a:cs typeface="Lucida Sans Unicode"/>
                  </a:rPr>
                  <a:t>.</a:t>
                </a:r>
                <a:endParaRPr lang="en-GB" sz="1800" spc="-25" dirty="0">
                  <a:latin typeface="Lucida Sans Unicode"/>
                  <a:cs typeface="Lucida Sans Unicode"/>
                </a:endParaRPr>
              </a:p>
              <a:p>
                <a:pPr marL="38100">
                  <a:lnSpc>
                    <a:spcPct val="100000"/>
                  </a:lnSpc>
                  <a:spcBef>
                    <a:spcPts val="100"/>
                  </a:spcBef>
                  <a:tabLst>
                    <a:tab pos="2160270" algn="l"/>
                  </a:tabLst>
                </a:pPr>
                <a:r>
                  <a:rPr lang="en-GB" spc="-25" dirty="0">
                    <a:latin typeface="Lucida Sans Unicode"/>
                    <a:cs typeface="Lucida Sans Unicode"/>
                  </a:rPr>
                  <a:t>(</a:t>
                </a:r>
                <a:r>
                  <a:rPr lang="en-GB" altLang="zh-CN" b="1"/>
                  <a:t>super-exponential</a:t>
                </a:r>
                <a:r>
                  <a:rPr lang="en-GB" altLang="zh-CN"/>
                  <a:t> — even </a:t>
                </a:r>
                <a:r>
                  <a:rPr lang="en-GB" altLang="zh-CN" i="1"/>
                  <a:t>faster growing</a:t>
                </a:r>
                <a:r>
                  <a:rPr lang="en-GB" altLang="zh-CN"/>
                  <a:t> than the usual exponential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ar-AE" altLang="zh-CN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CN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ar-AE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ar-AE" altLang="zh-CN"/>
                  <a:t>, </a:t>
                </a:r>
                <a:r>
                  <a:rPr lang="en-GB" altLang="zh-CN"/>
                  <a:t>etc.)</a:t>
                </a:r>
                <a:endParaRPr sz="1800">
                  <a:latin typeface="Lucida Sans Unicode"/>
                  <a:cs typeface="Lucida Sans Unicode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67" y="6655310"/>
                <a:ext cx="6044565" cy="856645"/>
              </a:xfrm>
              <a:prstGeom prst="rect">
                <a:avLst/>
              </a:prstGeom>
              <a:blipFill>
                <a:blip r:embed="rId2"/>
                <a:stretch>
                  <a:fillRect l="-1677" t="-8824" r="-1468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object 6"/>
          <p:cNvGrpSpPr/>
          <p:nvPr/>
        </p:nvGrpSpPr>
        <p:grpSpPr>
          <a:xfrm>
            <a:off x="6909592" y="6763047"/>
            <a:ext cx="379095" cy="92075"/>
            <a:chOff x="6909592" y="6763047"/>
            <a:chExt cx="379095" cy="92075"/>
          </a:xfrm>
        </p:grpSpPr>
        <p:sp>
          <p:nvSpPr>
            <p:cNvPr id="7" name="object 7"/>
            <p:cNvSpPr/>
            <p:nvPr/>
          </p:nvSpPr>
          <p:spPr>
            <a:xfrm>
              <a:off x="6968724" y="6808827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40">
                  <a:moveTo>
                    <a:pt x="0" y="0"/>
                  </a:moveTo>
                  <a:lnTo>
                    <a:pt x="9537" y="0"/>
                  </a:lnTo>
                  <a:lnTo>
                    <a:pt x="319652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09592" y="676304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8"/>
                  </a:lnTo>
                  <a:lnTo>
                    <a:pt x="68668" y="4577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00360" y="6683922"/>
            <a:ext cx="190753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can't</a:t>
            </a:r>
            <a:r>
              <a:rPr sz="12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solve</a:t>
            </a:r>
            <a:r>
              <a:rPr sz="1200" spc="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by</a:t>
            </a:r>
            <a:r>
              <a:rPr sz="1200" spc="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brute</a:t>
            </a:r>
            <a:r>
              <a:rPr sz="12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force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44528" y="5386834"/>
            <a:ext cx="39535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35" dirty="0">
                <a:latin typeface="Trebuchet MS"/>
                <a:cs typeface="Trebuchet MS"/>
              </a:rPr>
              <a:t>MST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70" dirty="0">
                <a:latin typeface="Trebuchet MS"/>
                <a:cs typeface="Trebuchet MS"/>
              </a:rPr>
              <a:t>cost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50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4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+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6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+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8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+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5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+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11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+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9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+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7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07795" y="2600307"/>
            <a:ext cx="4597400" cy="2222500"/>
            <a:chOff x="2307795" y="2600307"/>
            <a:chExt cx="4597400" cy="2222500"/>
          </a:xfrm>
        </p:grpSpPr>
        <p:sp>
          <p:nvSpPr>
            <p:cNvPr id="12" name="object 12"/>
            <p:cNvSpPr/>
            <p:nvPr/>
          </p:nvSpPr>
          <p:spPr>
            <a:xfrm>
              <a:off x="2540508" y="3075270"/>
              <a:ext cx="869950" cy="442595"/>
            </a:xfrm>
            <a:custGeom>
              <a:avLst/>
              <a:gdLst/>
              <a:ahLst/>
              <a:cxnLst/>
              <a:rect l="l" t="t" r="r" b="b"/>
              <a:pathLst>
                <a:path w="869950" h="442595">
                  <a:moveTo>
                    <a:pt x="0" y="0"/>
                  </a:moveTo>
                  <a:lnTo>
                    <a:pt x="45784" y="23293"/>
                  </a:lnTo>
                  <a:lnTo>
                    <a:pt x="91569" y="46587"/>
                  </a:lnTo>
                  <a:lnTo>
                    <a:pt x="137354" y="69881"/>
                  </a:lnTo>
                  <a:lnTo>
                    <a:pt x="183139" y="93175"/>
                  </a:lnTo>
                  <a:lnTo>
                    <a:pt x="228924" y="116469"/>
                  </a:lnTo>
                  <a:lnTo>
                    <a:pt x="274708" y="139763"/>
                  </a:lnTo>
                  <a:lnTo>
                    <a:pt x="320493" y="163057"/>
                  </a:lnTo>
                  <a:lnTo>
                    <a:pt x="366278" y="186351"/>
                  </a:lnTo>
                  <a:lnTo>
                    <a:pt x="412063" y="209645"/>
                  </a:lnTo>
                  <a:lnTo>
                    <a:pt x="457848" y="232939"/>
                  </a:lnTo>
                  <a:lnTo>
                    <a:pt x="503633" y="256233"/>
                  </a:lnTo>
                  <a:lnTo>
                    <a:pt x="549417" y="279527"/>
                  </a:lnTo>
                  <a:lnTo>
                    <a:pt x="595202" y="302821"/>
                  </a:lnTo>
                  <a:lnTo>
                    <a:pt x="640987" y="326116"/>
                  </a:lnTo>
                  <a:lnTo>
                    <a:pt x="686772" y="349410"/>
                  </a:lnTo>
                  <a:lnTo>
                    <a:pt x="732557" y="372704"/>
                  </a:lnTo>
                  <a:lnTo>
                    <a:pt x="778342" y="395998"/>
                  </a:lnTo>
                  <a:lnTo>
                    <a:pt x="824127" y="419292"/>
                  </a:lnTo>
                  <a:lnTo>
                    <a:pt x="869912" y="442587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85916" y="3128850"/>
              <a:ext cx="711835" cy="1431925"/>
            </a:xfrm>
            <a:custGeom>
              <a:avLst/>
              <a:gdLst/>
              <a:ahLst/>
              <a:cxnLst/>
              <a:rect l="l" t="t" r="r" b="b"/>
              <a:pathLst>
                <a:path w="711835" h="1431925">
                  <a:moveTo>
                    <a:pt x="0" y="0"/>
                  </a:moveTo>
                  <a:lnTo>
                    <a:pt x="22957" y="46182"/>
                  </a:lnTo>
                  <a:lnTo>
                    <a:pt x="45915" y="92364"/>
                  </a:lnTo>
                  <a:lnTo>
                    <a:pt x="68872" y="138546"/>
                  </a:lnTo>
                  <a:lnTo>
                    <a:pt x="91830" y="184728"/>
                  </a:lnTo>
                  <a:lnTo>
                    <a:pt x="114787" y="230910"/>
                  </a:lnTo>
                  <a:lnTo>
                    <a:pt x="137745" y="277092"/>
                  </a:lnTo>
                  <a:lnTo>
                    <a:pt x="160702" y="323274"/>
                  </a:lnTo>
                  <a:lnTo>
                    <a:pt x="183660" y="369456"/>
                  </a:lnTo>
                  <a:lnTo>
                    <a:pt x="206617" y="415638"/>
                  </a:lnTo>
                  <a:lnTo>
                    <a:pt x="229575" y="461820"/>
                  </a:lnTo>
                  <a:lnTo>
                    <a:pt x="252532" y="508002"/>
                  </a:lnTo>
                  <a:lnTo>
                    <a:pt x="275490" y="554184"/>
                  </a:lnTo>
                  <a:lnTo>
                    <a:pt x="298448" y="600366"/>
                  </a:lnTo>
                  <a:lnTo>
                    <a:pt x="321405" y="646548"/>
                  </a:lnTo>
                  <a:lnTo>
                    <a:pt x="344363" y="692730"/>
                  </a:lnTo>
                  <a:lnTo>
                    <a:pt x="367320" y="738912"/>
                  </a:lnTo>
                  <a:lnTo>
                    <a:pt x="390278" y="785094"/>
                  </a:lnTo>
                  <a:lnTo>
                    <a:pt x="413235" y="831276"/>
                  </a:lnTo>
                  <a:lnTo>
                    <a:pt x="436193" y="877459"/>
                  </a:lnTo>
                  <a:lnTo>
                    <a:pt x="459150" y="923641"/>
                  </a:lnTo>
                  <a:lnTo>
                    <a:pt x="482108" y="969823"/>
                  </a:lnTo>
                  <a:lnTo>
                    <a:pt x="505066" y="1016005"/>
                  </a:lnTo>
                  <a:lnTo>
                    <a:pt x="528023" y="1062187"/>
                  </a:lnTo>
                  <a:lnTo>
                    <a:pt x="550981" y="1108369"/>
                  </a:lnTo>
                  <a:lnTo>
                    <a:pt x="573938" y="1154551"/>
                  </a:lnTo>
                  <a:lnTo>
                    <a:pt x="596896" y="1200733"/>
                  </a:lnTo>
                  <a:lnTo>
                    <a:pt x="619853" y="1246915"/>
                  </a:lnTo>
                  <a:lnTo>
                    <a:pt x="642811" y="1293097"/>
                  </a:lnTo>
                  <a:lnTo>
                    <a:pt x="665768" y="1339280"/>
                  </a:lnTo>
                  <a:lnTo>
                    <a:pt x="688726" y="1385462"/>
                  </a:lnTo>
                  <a:lnTo>
                    <a:pt x="711683" y="1431644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48887" y="2760660"/>
              <a:ext cx="719455" cy="223520"/>
            </a:xfrm>
            <a:custGeom>
              <a:avLst/>
              <a:gdLst/>
              <a:ahLst/>
              <a:cxnLst/>
              <a:rect l="l" t="t" r="r" b="b"/>
              <a:pathLst>
                <a:path w="719454" h="223519">
                  <a:moveTo>
                    <a:pt x="719323" y="0"/>
                  </a:moveTo>
                  <a:lnTo>
                    <a:pt x="671368" y="14865"/>
                  </a:lnTo>
                  <a:lnTo>
                    <a:pt x="623413" y="29731"/>
                  </a:lnTo>
                  <a:lnTo>
                    <a:pt x="575458" y="44597"/>
                  </a:lnTo>
                  <a:lnTo>
                    <a:pt x="527504" y="59463"/>
                  </a:lnTo>
                  <a:lnTo>
                    <a:pt x="479549" y="74329"/>
                  </a:lnTo>
                  <a:lnTo>
                    <a:pt x="431594" y="89196"/>
                  </a:lnTo>
                  <a:lnTo>
                    <a:pt x="383639" y="104062"/>
                  </a:lnTo>
                  <a:lnTo>
                    <a:pt x="335684" y="118928"/>
                  </a:lnTo>
                  <a:lnTo>
                    <a:pt x="287729" y="133794"/>
                  </a:lnTo>
                  <a:lnTo>
                    <a:pt x="239774" y="148660"/>
                  </a:lnTo>
                  <a:lnTo>
                    <a:pt x="191819" y="163526"/>
                  </a:lnTo>
                  <a:lnTo>
                    <a:pt x="143864" y="178392"/>
                  </a:lnTo>
                  <a:lnTo>
                    <a:pt x="95909" y="193258"/>
                  </a:lnTo>
                  <a:lnTo>
                    <a:pt x="47955" y="208124"/>
                  </a:lnTo>
                  <a:lnTo>
                    <a:pt x="0" y="222990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795" y="2895967"/>
              <a:ext cx="247972" cy="2479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38559" y="2754852"/>
              <a:ext cx="3025140" cy="787400"/>
            </a:xfrm>
            <a:custGeom>
              <a:avLst/>
              <a:gdLst/>
              <a:ahLst/>
              <a:cxnLst/>
              <a:rect l="l" t="t" r="r" b="b"/>
              <a:pathLst>
                <a:path w="3025140" h="787400">
                  <a:moveTo>
                    <a:pt x="3024854" y="0"/>
                  </a:moveTo>
                  <a:lnTo>
                    <a:pt x="2976066" y="12696"/>
                  </a:lnTo>
                  <a:lnTo>
                    <a:pt x="2927278" y="25392"/>
                  </a:lnTo>
                  <a:lnTo>
                    <a:pt x="2878490" y="38088"/>
                  </a:lnTo>
                  <a:lnTo>
                    <a:pt x="2829702" y="50785"/>
                  </a:lnTo>
                  <a:lnTo>
                    <a:pt x="2780914" y="63481"/>
                  </a:lnTo>
                  <a:lnTo>
                    <a:pt x="2732126" y="76177"/>
                  </a:lnTo>
                  <a:lnTo>
                    <a:pt x="2683338" y="88874"/>
                  </a:lnTo>
                  <a:lnTo>
                    <a:pt x="2634550" y="101570"/>
                  </a:lnTo>
                  <a:lnTo>
                    <a:pt x="2585762" y="114266"/>
                  </a:lnTo>
                  <a:lnTo>
                    <a:pt x="2536974" y="126962"/>
                  </a:lnTo>
                  <a:lnTo>
                    <a:pt x="2488186" y="139659"/>
                  </a:lnTo>
                  <a:lnTo>
                    <a:pt x="2439398" y="152355"/>
                  </a:lnTo>
                  <a:lnTo>
                    <a:pt x="2390610" y="165051"/>
                  </a:lnTo>
                  <a:lnTo>
                    <a:pt x="2341822" y="177748"/>
                  </a:lnTo>
                  <a:lnTo>
                    <a:pt x="2293034" y="190444"/>
                  </a:lnTo>
                  <a:lnTo>
                    <a:pt x="2244246" y="203140"/>
                  </a:lnTo>
                  <a:lnTo>
                    <a:pt x="2195458" y="215837"/>
                  </a:lnTo>
                  <a:lnTo>
                    <a:pt x="2146670" y="228533"/>
                  </a:lnTo>
                  <a:lnTo>
                    <a:pt x="2097882" y="241229"/>
                  </a:lnTo>
                  <a:lnTo>
                    <a:pt x="2049094" y="253925"/>
                  </a:lnTo>
                  <a:lnTo>
                    <a:pt x="2000306" y="266622"/>
                  </a:lnTo>
                  <a:lnTo>
                    <a:pt x="1951518" y="279318"/>
                  </a:lnTo>
                  <a:lnTo>
                    <a:pt x="1902730" y="292014"/>
                  </a:lnTo>
                  <a:lnTo>
                    <a:pt x="1853942" y="304711"/>
                  </a:lnTo>
                  <a:lnTo>
                    <a:pt x="1805154" y="317407"/>
                  </a:lnTo>
                  <a:lnTo>
                    <a:pt x="1756366" y="330103"/>
                  </a:lnTo>
                  <a:lnTo>
                    <a:pt x="1707578" y="342799"/>
                  </a:lnTo>
                  <a:lnTo>
                    <a:pt x="1658790" y="355496"/>
                  </a:lnTo>
                  <a:lnTo>
                    <a:pt x="1610003" y="368192"/>
                  </a:lnTo>
                  <a:lnTo>
                    <a:pt x="1561215" y="380888"/>
                  </a:lnTo>
                  <a:lnTo>
                    <a:pt x="1512427" y="393585"/>
                  </a:lnTo>
                  <a:lnTo>
                    <a:pt x="1463639" y="406281"/>
                  </a:lnTo>
                  <a:lnTo>
                    <a:pt x="1414851" y="418977"/>
                  </a:lnTo>
                  <a:lnTo>
                    <a:pt x="1366063" y="431673"/>
                  </a:lnTo>
                  <a:lnTo>
                    <a:pt x="1317275" y="444370"/>
                  </a:lnTo>
                  <a:lnTo>
                    <a:pt x="1268487" y="457066"/>
                  </a:lnTo>
                  <a:lnTo>
                    <a:pt x="1219699" y="469762"/>
                  </a:lnTo>
                  <a:lnTo>
                    <a:pt x="1170911" y="482459"/>
                  </a:lnTo>
                  <a:lnTo>
                    <a:pt x="1122123" y="495155"/>
                  </a:lnTo>
                  <a:lnTo>
                    <a:pt x="1073335" y="507851"/>
                  </a:lnTo>
                  <a:lnTo>
                    <a:pt x="1024547" y="520547"/>
                  </a:lnTo>
                  <a:lnTo>
                    <a:pt x="975759" y="533244"/>
                  </a:lnTo>
                  <a:lnTo>
                    <a:pt x="926971" y="545940"/>
                  </a:lnTo>
                  <a:lnTo>
                    <a:pt x="878183" y="558636"/>
                  </a:lnTo>
                  <a:lnTo>
                    <a:pt x="829395" y="571333"/>
                  </a:lnTo>
                  <a:lnTo>
                    <a:pt x="780607" y="584029"/>
                  </a:lnTo>
                  <a:lnTo>
                    <a:pt x="731819" y="596725"/>
                  </a:lnTo>
                  <a:lnTo>
                    <a:pt x="683031" y="609421"/>
                  </a:lnTo>
                  <a:lnTo>
                    <a:pt x="634243" y="622118"/>
                  </a:lnTo>
                  <a:lnTo>
                    <a:pt x="585455" y="634814"/>
                  </a:lnTo>
                  <a:lnTo>
                    <a:pt x="536667" y="647510"/>
                  </a:lnTo>
                  <a:lnTo>
                    <a:pt x="487879" y="660206"/>
                  </a:lnTo>
                  <a:lnTo>
                    <a:pt x="439091" y="672903"/>
                  </a:lnTo>
                  <a:lnTo>
                    <a:pt x="390303" y="685599"/>
                  </a:lnTo>
                  <a:lnTo>
                    <a:pt x="341515" y="698295"/>
                  </a:lnTo>
                  <a:lnTo>
                    <a:pt x="292727" y="710992"/>
                  </a:lnTo>
                  <a:lnTo>
                    <a:pt x="243939" y="723688"/>
                  </a:lnTo>
                  <a:lnTo>
                    <a:pt x="195151" y="736384"/>
                  </a:lnTo>
                  <a:lnTo>
                    <a:pt x="146363" y="749080"/>
                  </a:lnTo>
                  <a:lnTo>
                    <a:pt x="97575" y="761777"/>
                  </a:lnTo>
                  <a:lnTo>
                    <a:pt x="48787" y="774473"/>
                  </a:lnTo>
                  <a:lnTo>
                    <a:pt x="0" y="787169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07752" y="2724294"/>
              <a:ext cx="3148965" cy="0"/>
            </a:xfrm>
            <a:custGeom>
              <a:avLst/>
              <a:gdLst/>
              <a:ahLst/>
              <a:cxnLst/>
              <a:rect l="l" t="t" r="r" b="b"/>
              <a:pathLst>
                <a:path w="3148965">
                  <a:moveTo>
                    <a:pt x="0" y="0"/>
                  </a:moveTo>
                  <a:lnTo>
                    <a:pt x="1112862" y="0"/>
                  </a:lnTo>
                </a:path>
                <a:path w="3148965">
                  <a:moveTo>
                    <a:pt x="1456209" y="0"/>
                  </a:moveTo>
                  <a:lnTo>
                    <a:pt x="3148680" y="0"/>
                  </a:lnTo>
                </a:path>
              </a:pathLst>
            </a:custGeom>
            <a:ln w="19075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7777" y="2822749"/>
              <a:ext cx="613410" cy="861694"/>
            </a:xfrm>
            <a:custGeom>
              <a:avLst/>
              <a:gdLst/>
              <a:ahLst/>
              <a:cxnLst/>
              <a:rect l="l" t="t" r="r" b="b"/>
              <a:pathLst>
                <a:path w="613409" h="861695">
                  <a:moveTo>
                    <a:pt x="612988" y="0"/>
                  </a:moveTo>
                  <a:lnTo>
                    <a:pt x="583799" y="41013"/>
                  </a:lnTo>
                  <a:lnTo>
                    <a:pt x="554609" y="82027"/>
                  </a:lnTo>
                  <a:lnTo>
                    <a:pt x="525419" y="123041"/>
                  </a:lnTo>
                  <a:lnTo>
                    <a:pt x="496229" y="164054"/>
                  </a:lnTo>
                  <a:lnTo>
                    <a:pt x="467039" y="205068"/>
                  </a:lnTo>
                  <a:lnTo>
                    <a:pt x="437849" y="246082"/>
                  </a:lnTo>
                  <a:lnTo>
                    <a:pt x="408659" y="287096"/>
                  </a:lnTo>
                  <a:lnTo>
                    <a:pt x="379469" y="328109"/>
                  </a:lnTo>
                  <a:lnTo>
                    <a:pt x="350279" y="369123"/>
                  </a:lnTo>
                  <a:lnTo>
                    <a:pt x="321089" y="410137"/>
                  </a:lnTo>
                  <a:lnTo>
                    <a:pt x="291899" y="451151"/>
                  </a:lnTo>
                  <a:lnTo>
                    <a:pt x="262709" y="492164"/>
                  </a:lnTo>
                  <a:lnTo>
                    <a:pt x="233519" y="533178"/>
                  </a:lnTo>
                  <a:lnTo>
                    <a:pt x="204329" y="574192"/>
                  </a:lnTo>
                  <a:lnTo>
                    <a:pt x="175139" y="615206"/>
                  </a:lnTo>
                  <a:lnTo>
                    <a:pt x="145949" y="656219"/>
                  </a:lnTo>
                  <a:lnTo>
                    <a:pt x="116759" y="697233"/>
                  </a:lnTo>
                  <a:lnTo>
                    <a:pt x="87569" y="738247"/>
                  </a:lnTo>
                  <a:lnTo>
                    <a:pt x="58379" y="779261"/>
                  </a:lnTo>
                  <a:lnTo>
                    <a:pt x="29189" y="820274"/>
                  </a:lnTo>
                  <a:lnTo>
                    <a:pt x="0" y="861288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44228" y="2785704"/>
              <a:ext cx="2031364" cy="1184275"/>
            </a:xfrm>
            <a:custGeom>
              <a:avLst/>
              <a:gdLst/>
              <a:ahLst/>
              <a:cxnLst/>
              <a:rect l="l" t="t" r="r" b="b"/>
              <a:pathLst>
                <a:path w="2031365" h="1184275">
                  <a:moveTo>
                    <a:pt x="2031269" y="0"/>
                  </a:moveTo>
                  <a:lnTo>
                    <a:pt x="1987111" y="25743"/>
                  </a:lnTo>
                  <a:lnTo>
                    <a:pt x="1942953" y="51486"/>
                  </a:lnTo>
                  <a:lnTo>
                    <a:pt x="1898795" y="77229"/>
                  </a:lnTo>
                  <a:lnTo>
                    <a:pt x="1854637" y="102972"/>
                  </a:lnTo>
                  <a:lnTo>
                    <a:pt x="1810479" y="128716"/>
                  </a:lnTo>
                  <a:lnTo>
                    <a:pt x="1766320" y="154459"/>
                  </a:lnTo>
                  <a:lnTo>
                    <a:pt x="1722162" y="180202"/>
                  </a:lnTo>
                  <a:lnTo>
                    <a:pt x="1678004" y="205945"/>
                  </a:lnTo>
                  <a:lnTo>
                    <a:pt x="1633846" y="231688"/>
                  </a:lnTo>
                  <a:lnTo>
                    <a:pt x="1589688" y="257432"/>
                  </a:lnTo>
                  <a:lnTo>
                    <a:pt x="1545530" y="283175"/>
                  </a:lnTo>
                  <a:lnTo>
                    <a:pt x="1501372" y="308918"/>
                  </a:lnTo>
                  <a:lnTo>
                    <a:pt x="1457214" y="334661"/>
                  </a:lnTo>
                  <a:lnTo>
                    <a:pt x="1413056" y="360404"/>
                  </a:lnTo>
                  <a:lnTo>
                    <a:pt x="1368898" y="386148"/>
                  </a:lnTo>
                  <a:lnTo>
                    <a:pt x="1324740" y="411891"/>
                  </a:lnTo>
                  <a:lnTo>
                    <a:pt x="1280582" y="437634"/>
                  </a:lnTo>
                  <a:lnTo>
                    <a:pt x="1236424" y="463377"/>
                  </a:lnTo>
                  <a:lnTo>
                    <a:pt x="1192266" y="489120"/>
                  </a:lnTo>
                  <a:lnTo>
                    <a:pt x="1148108" y="514864"/>
                  </a:lnTo>
                  <a:lnTo>
                    <a:pt x="1103950" y="540607"/>
                  </a:lnTo>
                  <a:lnTo>
                    <a:pt x="1059792" y="566350"/>
                  </a:lnTo>
                  <a:lnTo>
                    <a:pt x="1015634" y="592093"/>
                  </a:lnTo>
                  <a:lnTo>
                    <a:pt x="971476" y="617836"/>
                  </a:lnTo>
                  <a:lnTo>
                    <a:pt x="927318" y="643580"/>
                  </a:lnTo>
                  <a:lnTo>
                    <a:pt x="883160" y="669323"/>
                  </a:lnTo>
                  <a:lnTo>
                    <a:pt x="839002" y="695066"/>
                  </a:lnTo>
                  <a:lnTo>
                    <a:pt x="794844" y="720809"/>
                  </a:lnTo>
                  <a:lnTo>
                    <a:pt x="750686" y="746552"/>
                  </a:lnTo>
                  <a:lnTo>
                    <a:pt x="706528" y="772296"/>
                  </a:lnTo>
                  <a:lnTo>
                    <a:pt x="662370" y="798039"/>
                  </a:lnTo>
                  <a:lnTo>
                    <a:pt x="618212" y="823782"/>
                  </a:lnTo>
                  <a:lnTo>
                    <a:pt x="574054" y="849525"/>
                  </a:lnTo>
                  <a:lnTo>
                    <a:pt x="529896" y="875268"/>
                  </a:lnTo>
                  <a:lnTo>
                    <a:pt x="485738" y="901012"/>
                  </a:lnTo>
                  <a:lnTo>
                    <a:pt x="441580" y="926755"/>
                  </a:lnTo>
                  <a:lnTo>
                    <a:pt x="397422" y="952498"/>
                  </a:lnTo>
                  <a:lnTo>
                    <a:pt x="353264" y="978241"/>
                  </a:lnTo>
                  <a:lnTo>
                    <a:pt x="309106" y="1003984"/>
                  </a:lnTo>
                  <a:lnTo>
                    <a:pt x="264948" y="1029727"/>
                  </a:lnTo>
                  <a:lnTo>
                    <a:pt x="220790" y="1055471"/>
                  </a:lnTo>
                  <a:lnTo>
                    <a:pt x="176632" y="1081214"/>
                  </a:lnTo>
                  <a:lnTo>
                    <a:pt x="132474" y="1106957"/>
                  </a:lnTo>
                  <a:lnTo>
                    <a:pt x="88316" y="1132700"/>
                  </a:lnTo>
                  <a:lnTo>
                    <a:pt x="44158" y="1158443"/>
                  </a:lnTo>
                  <a:lnTo>
                    <a:pt x="0" y="1184186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6851" y="2600307"/>
              <a:ext cx="247972" cy="2479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81173" y="3892816"/>
              <a:ext cx="340995" cy="696595"/>
            </a:xfrm>
            <a:custGeom>
              <a:avLst/>
              <a:gdLst/>
              <a:ahLst/>
              <a:cxnLst/>
              <a:rect l="l" t="t" r="r" b="b"/>
              <a:pathLst>
                <a:path w="340995" h="696595">
                  <a:moveTo>
                    <a:pt x="0" y="0"/>
                  </a:moveTo>
                  <a:lnTo>
                    <a:pt x="22720" y="46409"/>
                  </a:lnTo>
                  <a:lnTo>
                    <a:pt x="45441" y="92818"/>
                  </a:lnTo>
                  <a:lnTo>
                    <a:pt x="68162" y="139227"/>
                  </a:lnTo>
                  <a:lnTo>
                    <a:pt x="90884" y="185636"/>
                  </a:lnTo>
                  <a:lnTo>
                    <a:pt x="113605" y="232045"/>
                  </a:lnTo>
                  <a:lnTo>
                    <a:pt x="136326" y="278454"/>
                  </a:lnTo>
                  <a:lnTo>
                    <a:pt x="159047" y="324863"/>
                  </a:lnTo>
                  <a:lnTo>
                    <a:pt x="181768" y="371272"/>
                  </a:lnTo>
                  <a:lnTo>
                    <a:pt x="204489" y="417681"/>
                  </a:lnTo>
                  <a:lnTo>
                    <a:pt x="227210" y="464090"/>
                  </a:lnTo>
                  <a:lnTo>
                    <a:pt x="249931" y="510499"/>
                  </a:lnTo>
                  <a:lnTo>
                    <a:pt x="272652" y="556908"/>
                  </a:lnTo>
                  <a:lnTo>
                    <a:pt x="295373" y="603317"/>
                  </a:lnTo>
                  <a:lnTo>
                    <a:pt x="318095" y="649726"/>
                  </a:lnTo>
                  <a:lnTo>
                    <a:pt x="340816" y="696136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74497" y="4070975"/>
              <a:ext cx="2985135" cy="626745"/>
            </a:xfrm>
            <a:custGeom>
              <a:avLst/>
              <a:gdLst/>
              <a:ahLst/>
              <a:cxnLst/>
              <a:rect l="l" t="t" r="r" b="b"/>
              <a:pathLst>
                <a:path w="2985135" h="626745">
                  <a:moveTo>
                    <a:pt x="0" y="600036"/>
                  </a:moveTo>
                  <a:lnTo>
                    <a:pt x="50458" y="600484"/>
                  </a:lnTo>
                  <a:lnTo>
                    <a:pt x="100917" y="600931"/>
                  </a:lnTo>
                  <a:lnTo>
                    <a:pt x="151376" y="601379"/>
                  </a:lnTo>
                  <a:lnTo>
                    <a:pt x="201835" y="601827"/>
                  </a:lnTo>
                  <a:lnTo>
                    <a:pt x="252293" y="602275"/>
                  </a:lnTo>
                  <a:lnTo>
                    <a:pt x="302752" y="602723"/>
                  </a:lnTo>
                  <a:lnTo>
                    <a:pt x="353211" y="603171"/>
                  </a:lnTo>
                  <a:lnTo>
                    <a:pt x="403670" y="603619"/>
                  </a:lnTo>
                  <a:lnTo>
                    <a:pt x="454129" y="604066"/>
                  </a:lnTo>
                  <a:lnTo>
                    <a:pt x="504588" y="604514"/>
                  </a:lnTo>
                  <a:lnTo>
                    <a:pt x="555046" y="604962"/>
                  </a:lnTo>
                  <a:lnTo>
                    <a:pt x="605505" y="605410"/>
                  </a:lnTo>
                  <a:lnTo>
                    <a:pt x="655964" y="605858"/>
                  </a:lnTo>
                  <a:lnTo>
                    <a:pt x="706423" y="606306"/>
                  </a:lnTo>
                  <a:lnTo>
                    <a:pt x="756882" y="606753"/>
                  </a:lnTo>
                  <a:lnTo>
                    <a:pt x="807340" y="607201"/>
                  </a:lnTo>
                  <a:lnTo>
                    <a:pt x="857799" y="607649"/>
                  </a:lnTo>
                  <a:lnTo>
                    <a:pt x="908258" y="608097"/>
                  </a:lnTo>
                  <a:lnTo>
                    <a:pt x="958717" y="608545"/>
                  </a:lnTo>
                  <a:lnTo>
                    <a:pt x="1009176" y="608993"/>
                  </a:lnTo>
                  <a:lnTo>
                    <a:pt x="1059634" y="609441"/>
                  </a:lnTo>
                  <a:lnTo>
                    <a:pt x="1110093" y="609888"/>
                  </a:lnTo>
                  <a:lnTo>
                    <a:pt x="1160552" y="610336"/>
                  </a:lnTo>
                  <a:lnTo>
                    <a:pt x="1211011" y="610784"/>
                  </a:lnTo>
                  <a:lnTo>
                    <a:pt x="1261470" y="611232"/>
                  </a:lnTo>
                  <a:lnTo>
                    <a:pt x="1311929" y="611680"/>
                  </a:lnTo>
                  <a:lnTo>
                    <a:pt x="1362387" y="612128"/>
                  </a:lnTo>
                  <a:lnTo>
                    <a:pt x="1412846" y="612576"/>
                  </a:lnTo>
                  <a:lnTo>
                    <a:pt x="1463305" y="613023"/>
                  </a:lnTo>
                  <a:lnTo>
                    <a:pt x="1513764" y="613471"/>
                  </a:lnTo>
                  <a:lnTo>
                    <a:pt x="1564223" y="613919"/>
                  </a:lnTo>
                  <a:lnTo>
                    <a:pt x="1614681" y="614367"/>
                  </a:lnTo>
                  <a:lnTo>
                    <a:pt x="1665140" y="614815"/>
                  </a:lnTo>
                  <a:lnTo>
                    <a:pt x="1715599" y="615263"/>
                  </a:lnTo>
                  <a:lnTo>
                    <a:pt x="1766058" y="615711"/>
                  </a:lnTo>
                  <a:lnTo>
                    <a:pt x="1816517" y="616158"/>
                  </a:lnTo>
                  <a:lnTo>
                    <a:pt x="1866976" y="616606"/>
                  </a:lnTo>
                  <a:lnTo>
                    <a:pt x="1917434" y="617054"/>
                  </a:lnTo>
                  <a:lnTo>
                    <a:pt x="1967893" y="617502"/>
                  </a:lnTo>
                  <a:lnTo>
                    <a:pt x="2018352" y="617950"/>
                  </a:lnTo>
                  <a:lnTo>
                    <a:pt x="2068811" y="618398"/>
                  </a:lnTo>
                  <a:lnTo>
                    <a:pt x="2119270" y="618846"/>
                  </a:lnTo>
                  <a:lnTo>
                    <a:pt x="2169728" y="619293"/>
                  </a:lnTo>
                  <a:lnTo>
                    <a:pt x="2220187" y="619741"/>
                  </a:lnTo>
                  <a:lnTo>
                    <a:pt x="2270646" y="620189"/>
                  </a:lnTo>
                  <a:lnTo>
                    <a:pt x="2321105" y="620637"/>
                  </a:lnTo>
                  <a:lnTo>
                    <a:pt x="2371564" y="621085"/>
                  </a:lnTo>
                  <a:lnTo>
                    <a:pt x="2422023" y="621533"/>
                  </a:lnTo>
                  <a:lnTo>
                    <a:pt x="2472481" y="621981"/>
                  </a:lnTo>
                  <a:lnTo>
                    <a:pt x="2522940" y="622428"/>
                  </a:lnTo>
                  <a:lnTo>
                    <a:pt x="2573399" y="622876"/>
                  </a:lnTo>
                  <a:lnTo>
                    <a:pt x="2623858" y="623324"/>
                  </a:lnTo>
                  <a:lnTo>
                    <a:pt x="2674317" y="623772"/>
                  </a:lnTo>
                  <a:lnTo>
                    <a:pt x="2724775" y="624220"/>
                  </a:lnTo>
                  <a:lnTo>
                    <a:pt x="2775234" y="624668"/>
                  </a:lnTo>
                  <a:lnTo>
                    <a:pt x="2825693" y="625115"/>
                  </a:lnTo>
                  <a:lnTo>
                    <a:pt x="2876152" y="625563"/>
                  </a:lnTo>
                  <a:lnTo>
                    <a:pt x="2926611" y="626011"/>
                  </a:lnTo>
                  <a:lnTo>
                    <a:pt x="2977069" y="626459"/>
                  </a:lnTo>
                </a:path>
                <a:path w="2985135" h="626745">
                  <a:moveTo>
                    <a:pt x="1281216" y="0"/>
                  </a:moveTo>
                  <a:lnTo>
                    <a:pt x="1329886" y="16782"/>
                  </a:lnTo>
                  <a:lnTo>
                    <a:pt x="1378555" y="33565"/>
                  </a:lnTo>
                  <a:lnTo>
                    <a:pt x="1427225" y="50347"/>
                  </a:lnTo>
                  <a:lnTo>
                    <a:pt x="1475895" y="67130"/>
                  </a:lnTo>
                  <a:lnTo>
                    <a:pt x="1524564" y="83913"/>
                  </a:lnTo>
                  <a:lnTo>
                    <a:pt x="1573234" y="100695"/>
                  </a:lnTo>
                  <a:lnTo>
                    <a:pt x="1621903" y="117478"/>
                  </a:lnTo>
                  <a:lnTo>
                    <a:pt x="1670573" y="134260"/>
                  </a:lnTo>
                  <a:lnTo>
                    <a:pt x="1719243" y="151043"/>
                  </a:lnTo>
                  <a:lnTo>
                    <a:pt x="1767912" y="167826"/>
                  </a:lnTo>
                  <a:lnTo>
                    <a:pt x="1816582" y="184608"/>
                  </a:lnTo>
                  <a:lnTo>
                    <a:pt x="1865252" y="201391"/>
                  </a:lnTo>
                  <a:lnTo>
                    <a:pt x="1913921" y="218173"/>
                  </a:lnTo>
                  <a:lnTo>
                    <a:pt x="1962591" y="234956"/>
                  </a:lnTo>
                  <a:lnTo>
                    <a:pt x="2011261" y="251739"/>
                  </a:lnTo>
                  <a:lnTo>
                    <a:pt x="2059930" y="268521"/>
                  </a:lnTo>
                  <a:lnTo>
                    <a:pt x="2108600" y="285304"/>
                  </a:lnTo>
                  <a:lnTo>
                    <a:pt x="2157269" y="302087"/>
                  </a:lnTo>
                  <a:lnTo>
                    <a:pt x="2205939" y="318869"/>
                  </a:lnTo>
                  <a:lnTo>
                    <a:pt x="2254609" y="335652"/>
                  </a:lnTo>
                  <a:lnTo>
                    <a:pt x="2303278" y="352434"/>
                  </a:lnTo>
                  <a:lnTo>
                    <a:pt x="2351948" y="369217"/>
                  </a:lnTo>
                  <a:lnTo>
                    <a:pt x="2400618" y="386000"/>
                  </a:lnTo>
                  <a:lnTo>
                    <a:pt x="2449287" y="402782"/>
                  </a:lnTo>
                  <a:lnTo>
                    <a:pt x="2497957" y="419565"/>
                  </a:lnTo>
                  <a:lnTo>
                    <a:pt x="2546626" y="436347"/>
                  </a:lnTo>
                  <a:lnTo>
                    <a:pt x="2595296" y="453130"/>
                  </a:lnTo>
                  <a:lnTo>
                    <a:pt x="2643966" y="469913"/>
                  </a:lnTo>
                  <a:lnTo>
                    <a:pt x="2692635" y="486695"/>
                  </a:lnTo>
                  <a:lnTo>
                    <a:pt x="2741305" y="503478"/>
                  </a:lnTo>
                  <a:lnTo>
                    <a:pt x="2789974" y="520261"/>
                  </a:lnTo>
                  <a:lnTo>
                    <a:pt x="2838644" y="537043"/>
                  </a:lnTo>
                  <a:lnTo>
                    <a:pt x="2887313" y="553826"/>
                  </a:lnTo>
                  <a:lnTo>
                    <a:pt x="2935983" y="570608"/>
                  </a:lnTo>
                  <a:lnTo>
                    <a:pt x="2984653" y="587391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1654" y="4574550"/>
              <a:ext cx="247972" cy="2479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536" y="2600307"/>
              <a:ext cx="247972" cy="2479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280822" y="3623480"/>
              <a:ext cx="1146175" cy="928369"/>
            </a:xfrm>
            <a:custGeom>
              <a:avLst/>
              <a:gdLst/>
              <a:ahLst/>
              <a:cxnLst/>
              <a:rect l="l" t="t" r="r" b="b"/>
              <a:pathLst>
                <a:path w="1146175" h="928370">
                  <a:moveTo>
                    <a:pt x="209382" y="68096"/>
                  </a:moveTo>
                  <a:lnTo>
                    <a:pt x="197065" y="118681"/>
                  </a:lnTo>
                  <a:lnTo>
                    <a:pt x="184749" y="169267"/>
                  </a:lnTo>
                  <a:lnTo>
                    <a:pt x="172432" y="219853"/>
                  </a:lnTo>
                  <a:lnTo>
                    <a:pt x="160115" y="270439"/>
                  </a:lnTo>
                  <a:lnTo>
                    <a:pt x="147799" y="321025"/>
                  </a:lnTo>
                  <a:lnTo>
                    <a:pt x="135482" y="371611"/>
                  </a:lnTo>
                  <a:lnTo>
                    <a:pt x="123166" y="422197"/>
                  </a:lnTo>
                  <a:lnTo>
                    <a:pt x="110849" y="472783"/>
                  </a:lnTo>
                  <a:lnTo>
                    <a:pt x="98532" y="523369"/>
                  </a:lnTo>
                  <a:lnTo>
                    <a:pt x="86216" y="573954"/>
                  </a:lnTo>
                  <a:lnTo>
                    <a:pt x="73899" y="624540"/>
                  </a:lnTo>
                  <a:lnTo>
                    <a:pt x="61582" y="675126"/>
                  </a:lnTo>
                  <a:lnTo>
                    <a:pt x="49266" y="725712"/>
                  </a:lnTo>
                  <a:lnTo>
                    <a:pt x="36949" y="776298"/>
                  </a:lnTo>
                  <a:lnTo>
                    <a:pt x="24633" y="826884"/>
                  </a:lnTo>
                  <a:lnTo>
                    <a:pt x="12316" y="877470"/>
                  </a:lnTo>
                  <a:lnTo>
                    <a:pt x="0" y="928056"/>
                  </a:lnTo>
                </a:path>
                <a:path w="1146175" h="928370">
                  <a:moveTo>
                    <a:pt x="350478" y="0"/>
                  </a:moveTo>
                  <a:lnTo>
                    <a:pt x="397279" y="20994"/>
                  </a:lnTo>
                  <a:lnTo>
                    <a:pt x="444080" y="41989"/>
                  </a:lnTo>
                  <a:lnTo>
                    <a:pt x="490881" y="62984"/>
                  </a:lnTo>
                  <a:lnTo>
                    <a:pt x="537682" y="83979"/>
                  </a:lnTo>
                  <a:lnTo>
                    <a:pt x="584483" y="104974"/>
                  </a:lnTo>
                  <a:lnTo>
                    <a:pt x="631284" y="125968"/>
                  </a:lnTo>
                  <a:lnTo>
                    <a:pt x="678085" y="146963"/>
                  </a:lnTo>
                  <a:lnTo>
                    <a:pt x="724886" y="167958"/>
                  </a:lnTo>
                  <a:lnTo>
                    <a:pt x="771687" y="188953"/>
                  </a:lnTo>
                  <a:lnTo>
                    <a:pt x="818488" y="209948"/>
                  </a:lnTo>
                  <a:lnTo>
                    <a:pt x="865289" y="230943"/>
                  </a:lnTo>
                  <a:lnTo>
                    <a:pt x="912090" y="251937"/>
                  </a:lnTo>
                  <a:lnTo>
                    <a:pt x="958891" y="272932"/>
                  </a:lnTo>
                  <a:lnTo>
                    <a:pt x="1005692" y="293927"/>
                  </a:lnTo>
                  <a:lnTo>
                    <a:pt x="1052493" y="314922"/>
                  </a:lnTo>
                  <a:lnTo>
                    <a:pt x="1099294" y="335917"/>
                  </a:lnTo>
                  <a:lnTo>
                    <a:pt x="1146095" y="356912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5059" y="3449136"/>
              <a:ext cx="247972" cy="2479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61571" y="4085233"/>
              <a:ext cx="1068705" cy="530860"/>
            </a:xfrm>
            <a:custGeom>
              <a:avLst/>
              <a:gdLst/>
              <a:ahLst/>
              <a:cxnLst/>
              <a:rect l="l" t="t" r="r" b="b"/>
              <a:pathLst>
                <a:path w="1068704" h="530860">
                  <a:moveTo>
                    <a:pt x="1068534" y="0"/>
                  </a:moveTo>
                  <a:lnTo>
                    <a:pt x="1068534" y="0"/>
                  </a:lnTo>
                  <a:lnTo>
                    <a:pt x="46458" y="507253"/>
                  </a:lnTo>
                  <a:lnTo>
                    <a:pt x="0" y="530310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8012" y="4545938"/>
              <a:ext cx="247972" cy="2479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59883" y="3803031"/>
              <a:ext cx="1247140" cy="208279"/>
            </a:xfrm>
            <a:custGeom>
              <a:avLst/>
              <a:gdLst/>
              <a:ahLst/>
              <a:cxnLst/>
              <a:rect l="l" t="t" r="r" b="b"/>
              <a:pathLst>
                <a:path w="1247139" h="208279">
                  <a:moveTo>
                    <a:pt x="1246984" y="0"/>
                  </a:moveTo>
                  <a:lnTo>
                    <a:pt x="1197105" y="8313"/>
                  </a:lnTo>
                  <a:lnTo>
                    <a:pt x="1147226" y="16626"/>
                  </a:lnTo>
                  <a:lnTo>
                    <a:pt x="1097346" y="24939"/>
                  </a:lnTo>
                  <a:lnTo>
                    <a:pt x="1047467" y="33253"/>
                  </a:lnTo>
                  <a:lnTo>
                    <a:pt x="997588" y="41566"/>
                  </a:lnTo>
                  <a:lnTo>
                    <a:pt x="947708" y="49879"/>
                  </a:lnTo>
                  <a:lnTo>
                    <a:pt x="897829" y="58193"/>
                  </a:lnTo>
                  <a:lnTo>
                    <a:pt x="847950" y="66506"/>
                  </a:lnTo>
                  <a:lnTo>
                    <a:pt x="798070" y="74819"/>
                  </a:lnTo>
                  <a:lnTo>
                    <a:pt x="748191" y="83132"/>
                  </a:lnTo>
                  <a:lnTo>
                    <a:pt x="698311" y="91446"/>
                  </a:lnTo>
                  <a:lnTo>
                    <a:pt x="648432" y="99759"/>
                  </a:lnTo>
                  <a:lnTo>
                    <a:pt x="598553" y="108072"/>
                  </a:lnTo>
                  <a:lnTo>
                    <a:pt x="548673" y="116385"/>
                  </a:lnTo>
                  <a:lnTo>
                    <a:pt x="498794" y="124699"/>
                  </a:lnTo>
                  <a:lnTo>
                    <a:pt x="448914" y="133012"/>
                  </a:lnTo>
                  <a:lnTo>
                    <a:pt x="399035" y="141325"/>
                  </a:lnTo>
                  <a:lnTo>
                    <a:pt x="349156" y="149638"/>
                  </a:lnTo>
                  <a:lnTo>
                    <a:pt x="299276" y="157952"/>
                  </a:lnTo>
                  <a:lnTo>
                    <a:pt x="249397" y="166265"/>
                  </a:lnTo>
                  <a:lnTo>
                    <a:pt x="199517" y="174578"/>
                  </a:lnTo>
                  <a:lnTo>
                    <a:pt x="149638" y="182891"/>
                  </a:lnTo>
                  <a:lnTo>
                    <a:pt x="99758" y="191205"/>
                  </a:lnTo>
                  <a:lnTo>
                    <a:pt x="49879" y="199518"/>
                  </a:lnTo>
                  <a:lnTo>
                    <a:pt x="0" y="207831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3396" y="3658959"/>
              <a:ext cx="247972" cy="2479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561" y="3906931"/>
              <a:ext cx="247972" cy="24797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646373" y="3682803"/>
            <a:ext cx="314960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ts val="1365"/>
              </a:lnSpc>
            </a:pPr>
            <a:r>
              <a:rPr sz="1200" spc="-25" dirty="0">
                <a:latin typeface="Lucida Sans Unicode"/>
                <a:cs typeface="Lucida Sans Unicode"/>
              </a:rPr>
              <a:t>16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27583" y="2748137"/>
            <a:ext cx="257810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365"/>
              </a:lnSpc>
            </a:pPr>
            <a:r>
              <a:rPr sz="1200" spc="-50" dirty="0"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75271" y="3205933"/>
            <a:ext cx="257810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365"/>
              </a:lnSpc>
            </a:pPr>
            <a:r>
              <a:rPr sz="1200" spc="-50" dirty="0"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20615" y="3139170"/>
            <a:ext cx="343535" cy="200660"/>
          </a:xfrm>
          <a:custGeom>
            <a:avLst/>
            <a:gdLst/>
            <a:ahLst/>
            <a:cxnLst/>
            <a:rect l="l" t="t" r="r" b="b"/>
            <a:pathLst>
              <a:path w="343535" h="200660">
                <a:moveTo>
                  <a:pt x="0" y="0"/>
                </a:moveTo>
                <a:lnTo>
                  <a:pt x="343347" y="0"/>
                </a:lnTo>
                <a:lnTo>
                  <a:pt x="343347" y="200285"/>
                </a:lnTo>
                <a:lnTo>
                  <a:pt x="0" y="200285"/>
                </a:lnTo>
                <a:lnTo>
                  <a:pt x="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682994" y="3116933"/>
            <a:ext cx="219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23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00398" y="4226435"/>
            <a:ext cx="314960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60325">
              <a:lnSpc>
                <a:spcPts val="1365"/>
              </a:lnSpc>
            </a:pPr>
            <a:r>
              <a:rPr sz="1200" spc="-25" dirty="0">
                <a:latin typeface="Lucida Sans Unicode"/>
                <a:cs typeface="Lucida Sans Unicode"/>
              </a:rPr>
              <a:t>10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63390" y="4579318"/>
            <a:ext cx="324485" cy="200660"/>
          </a:xfrm>
          <a:custGeom>
            <a:avLst/>
            <a:gdLst/>
            <a:ahLst/>
            <a:cxnLst/>
            <a:rect l="l" t="t" r="r" b="b"/>
            <a:pathLst>
              <a:path w="324485" h="200660">
                <a:moveTo>
                  <a:pt x="0" y="0"/>
                </a:moveTo>
                <a:lnTo>
                  <a:pt x="324271" y="0"/>
                </a:lnTo>
                <a:lnTo>
                  <a:pt x="324271" y="200285"/>
                </a:lnTo>
                <a:lnTo>
                  <a:pt x="0" y="200285"/>
                </a:lnTo>
                <a:lnTo>
                  <a:pt x="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16231" y="4557081"/>
            <a:ext cx="219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21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40" name="object 40"/>
          <p:cNvSpPr txBox="1"/>
          <p:nvPr/>
        </p:nvSpPr>
        <p:spPr>
          <a:xfrm>
            <a:off x="5288234" y="4283659"/>
            <a:ext cx="334010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ts val="1365"/>
              </a:lnSpc>
            </a:pPr>
            <a:r>
              <a:rPr sz="1200" spc="-25" dirty="0">
                <a:latin typeface="Lucida Sans Unicode"/>
                <a:cs typeface="Lucida Sans Unicode"/>
              </a:rPr>
              <a:t>14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20615" y="2605076"/>
            <a:ext cx="343535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ts val="1365"/>
              </a:lnSpc>
            </a:pPr>
            <a:r>
              <a:rPr sz="1200" spc="-25" dirty="0">
                <a:latin typeface="Lucida Sans Unicode"/>
                <a:cs typeface="Lucida Sans Unicode"/>
              </a:rPr>
              <a:t>24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78696" y="3377605"/>
            <a:ext cx="343535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ts val="1365"/>
              </a:lnSpc>
            </a:pPr>
            <a:r>
              <a:rPr sz="1200" spc="-25" dirty="0">
                <a:latin typeface="Lucida Sans Unicode"/>
                <a:cs typeface="Lucida Sans Unicode"/>
              </a:rPr>
              <a:t>18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61049" y="3186857"/>
            <a:ext cx="343535" cy="18161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90"/>
              </a:lnSpc>
            </a:pPr>
            <a:r>
              <a:rPr sz="1200" spc="-50" dirty="0">
                <a:latin typeface="Lucida Sans Unicode"/>
                <a:cs typeface="Lucida Sans Unicode"/>
              </a:rPr>
              <a:t>9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98913" y="4140598"/>
            <a:ext cx="343535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65"/>
              </a:lnSpc>
            </a:pPr>
            <a:r>
              <a:rPr sz="1200" spc="-50" dirty="0">
                <a:latin typeface="Lucida Sans Unicode"/>
                <a:cs typeface="Lucida Sans Unicode"/>
              </a:rPr>
              <a:t>7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78696" y="3768639"/>
            <a:ext cx="343535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ts val="1365"/>
              </a:lnSpc>
            </a:pPr>
            <a:r>
              <a:rPr sz="1200" spc="-25" dirty="0">
                <a:latin typeface="Lucida Sans Unicode"/>
                <a:cs typeface="Lucida Sans Unicode"/>
              </a:rPr>
              <a:t>11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67161" y="3692340"/>
            <a:ext cx="257810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365"/>
              </a:lnSpc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66304" y="3940313"/>
            <a:ext cx="257810" cy="2006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ts val="1365"/>
              </a:lnSpc>
            </a:pPr>
            <a:r>
              <a:rPr sz="1200" spc="-50" dirty="0">
                <a:latin typeface="Lucida Sans Unicode"/>
                <a:cs typeface="Lucida Sans Unicode"/>
              </a:rPr>
              <a:t>8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Applications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92867" y="1218991"/>
            <a:ext cx="8676640" cy="467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MST</a:t>
            </a:r>
            <a:r>
              <a:rPr sz="1800" spc="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is</a:t>
            </a:r>
            <a:r>
              <a:rPr sz="180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fundamental</a:t>
            </a:r>
            <a:r>
              <a:rPr sz="180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</a:t>
            </a:r>
            <a:r>
              <a:rPr sz="180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with</a:t>
            </a:r>
            <a:r>
              <a:rPr sz="180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diverse</a:t>
            </a:r>
            <a:r>
              <a:rPr sz="1800" spc="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applications.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Dithering.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Cluster </a:t>
            </a:r>
            <a:r>
              <a:rPr sz="1800" spc="-10" dirty="0">
                <a:latin typeface="Lucida Sans Unicode"/>
                <a:cs typeface="Lucida Sans Unicode"/>
              </a:rPr>
              <a:t>analysis.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Max bottleneck </a:t>
            </a:r>
            <a:r>
              <a:rPr sz="1800" spc="-10" dirty="0">
                <a:latin typeface="Lucida Sans Unicode"/>
                <a:cs typeface="Lucida Sans Unicode"/>
              </a:rPr>
              <a:t>paths.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65" dirty="0">
                <a:latin typeface="Lucida Sans Unicode"/>
                <a:cs typeface="Lucida Sans Unicode"/>
              </a:rPr>
              <a:t>Real-</a:t>
            </a:r>
            <a:r>
              <a:rPr sz="1800" spc="-30" dirty="0">
                <a:latin typeface="Lucida Sans Unicode"/>
                <a:cs typeface="Lucida Sans Unicode"/>
              </a:rPr>
              <a:t>time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face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verification.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LDPC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codes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error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correction.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Image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registration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Renyi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entropy.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road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networks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satellite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aerial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imagery.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Reducing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data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storage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sequencing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amino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acids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protein.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Model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locality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particle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interactions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turbulent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fluid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flows.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Autoconfig protocol for Ethernet bridging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avoid cycles 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" dirty="0">
                <a:latin typeface="Lucida Sans Unicode"/>
                <a:cs typeface="Lucida Sans Unicode"/>
              </a:rPr>
              <a:t>network.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Approximation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algorithms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NP-</a:t>
            </a:r>
            <a:r>
              <a:rPr sz="1800" spc="-50" dirty="0">
                <a:latin typeface="Lucida Sans Unicode"/>
                <a:cs typeface="Lucida Sans Unicode"/>
              </a:rPr>
              <a:t>hard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problems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(e.g.,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TSP</a:t>
            </a:r>
            <a:r>
              <a:rPr sz="1800" spc="-60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Steiner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tree).</a:t>
            </a:r>
            <a:endParaRPr sz="1800">
              <a:latin typeface="Lucida Sans Unicode"/>
              <a:cs typeface="Lucida Sans Unicode"/>
            </a:endParaRPr>
          </a:p>
          <a:p>
            <a:pPr marL="2603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Network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design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(communication,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electrical,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hydraulic,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computer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spc="-10" dirty="0">
                <a:latin typeface="Lucida Sans Unicode"/>
                <a:cs typeface="Lucida Sans Unicode"/>
              </a:rPr>
              <a:t>road).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</a:t>
            </a:r>
            <a:r>
              <a:rPr spc="20" dirty="0"/>
              <a:t> </a:t>
            </a:r>
            <a:r>
              <a:rPr spc="-10" dirty="0"/>
              <a:t>cycle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867" y="1218991"/>
            <a:ext cx="8400415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Fundamental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Adding any </a:t>
            </a:r>
            <a:r>
              <a:rPr sz="1800" spc="-95" dirty="0">
                <a:latin typeface="Lucida Sans Unicode"/>
                <a:cs typeface="Lucida Sans Unicode"/>
              </a:rPr>
              <a:t>non-</a:t>
            </a:r>
            <a:r>
              <a:rPr sz="1800" spc="-10" dirty="0">
                <a:latin typeface="Lucida Sans Unicode"/>
                <a:cs typeface="Lucida Sans Unicode"/>
              </a:rPr>
              <a:t>tree</a:t>
            </a:r>
            <a:r>
              <a:rPr sz="1800" dirty="0">
                <a:latin typeface="Lucida Sans Unicode"/>
                <a:cs typeface="Lucida Sans Unicode"/>
              </a:rPr>
              <a:t> edge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a spanning tree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forms unique cycle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Deleting any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4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4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</a:t>
            </a:r>
            <a:r>
              <a:rPr sz="1800" dirty="0">
                <a:latin typeface="Times New Roman"/>
                <a:cs typeface="Times New Roman"/>
              </a:rPr>
              <a:t> { </a:t>
            </a:r>
            <a:r>
              <a:rPr sz="1800" i="1" dirty="0">
                <a:latin typeface="Times New Roman"/>
                <a:cs typeface="Times New Roman"/>
              </a:rPr>
              <a:t>e </a:t>
            </a:r>
            <a:r>
              <a:rPr sz="1800" spc="60" dirty="0">
                <a:latin typeface="Times New Roman"/>
                <a:cs typeface="Times New Roman"/>
              </a:rPr>
              <a:t>} </a:t>
            </a:r>
            <a:r>
              <a:rPr sz="1800" dirty="0">
                <a:latin typeface="Lucida Sans Unicode"/>
                <a:cs typeface="Lucida Sans Unicode"/>
              </a:rPr>
              <a:t>results 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new spanning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867" y="6655310"/>
            <a:ext cx="4870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0591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e</a:t>
            </a:r>
            <a:r>
              <a:rPr sz="1800" i="1" spc="225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Lucida Sans Unicode"/>
                <a:cs typeface="Lucida Sans Unicode"/>
              </a:rPr>
              <a:t>, then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</a:t>
            </a:r>
            <a:r>
              <a:rPr sz="1800" spc="-20" dirty="0">
                <a:latin typeface="Lucida Sans Unicode"/>
                <a:cs typeface="Lucida Sans Unicode"/>
              </a:rPr>
              <a:t>MST.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7033" y="5720433"/>
            <a:ext cx="92900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114" dirty="0">
                <a:latin typeface="Trebuchet MS"/>
                <a:cs typeface="Trebuchet MS"/>
              </a:rPr>
              <a:t>T</a:t>
            </a:r>
            <a:r>
              <a:rPr sz="1500" b="1" spc="15" dirty="0">
                <a:latin typeface="Trebuchet MS"/>
                <a:cs typeface="Trebuchet MS"/>
              </a:rPr>
              <a:t> </a:t>
            </a:r>
            <a:r>
              <a:rPr sz="1500" b="1" spc="315" dirty="0">
                <a:latin typeface="Trebuchet MS"/>
                <a:cs typeface="Trebuchet MS"/>
              </a:rPr>
              <a:t>=</a:t>
            </a:r>
            <a:r>
              <a:rPr sz="1500" b="1" spc="20" dirty="0">
                <a:latin typeface="Trebuchet MS"/>
                <a:cs typeface="Trebuchet MS"/>
              </a:rPr>
              <a:t> </a:t>
            </a:r>
            <a:r>
              <a:rPr sz="1500" b="1" dirty="0">
                <a:latin typeface="Trebuchet MS"/>
                <a:cs typeface="Trebuchet MS"/>
              </a:rPr>
              <a:t>(V,</a:t>
            </a:r>
            <a:r>
              <a:rPr sz="1500" b="1" spc="15" dirty="0">
                <a:latin typeface="Trebuchet MS"/>
                <a:cs typeface="Trebuchet MS"/>
              </a:rPr>
              <a:t> </a:t>
            </a:r>
            <a:r>
              <a:rPr sz="1500" b="1" spc="-25" dirty="0">
                <a:latin typeface="Trebuchet MS"/>
                <a:cs typeface="Trebuchet MS"/>
              </a:rPr>
              <a:t>F)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26870" y="3458674"/>
            <a:ext cx="4597400" cy="2222500"/>
            <a:chOff x="2326870" y="3458674"/>
            <a:chExt cx="4597400" cy="2222500"/>
          </a:xfrm>
        </p:grpSpPr>
        <p:sp>
          <p:nvSpPr>
            <p:cNvPr id="8" name="object 8"/>
            <p:cNvSpPr/>
            <p:nvPr/>
          </p:nvSpPr>
          <p:spPr>
            <a:xfrm>
              <a:off x="2559583" y="3933637"/>
              <a:ext cx="869950" cy="442595"/>
            </a:xfrm>
            <a:custGeom>
              <a:avLst/>
              <a:gdLst/>
              <a:ahLst/>
              <a:cxnLst/>
              <a:rect l="l" t="t" r="r" b="b"/>
              <a:pathLst>
                <a:path w="869950" h="442595">
                  <a:moveTo>
                    <a:pt x="0" y="0"/>
                  </a:moveTo>
                  <a:lnTo>
                    <a:pt x="45784" y="23293"/>
                  </a:lnTo>
                  <a:lnTo>
                    <a:pt x="91569" y="46587"/>
                  </a:lnTo>
                  <a:lnTo>
                    <a:pt x="137354" y="69881"/>
                  </a:lnTo>
                  <a:lnTo>
                    <a:pt x="183139" y="93175"/>
                  </a:lnTo>
                  <a:lnTo>
                    <a:pt x="228924" y="116469"/>
                  </a:lnTo>
                  <a:lnTo>
                    <a:pt x="274709" y="139763"/>
                  </a:lnTo>
                  <a:lnTo>
                    <a:pt x="320494" y="163057"/>
                  </a:lnTo>
                  <a:lnTo>
                    <a:pt x="366279" y="186351"/>
                  </a:lnTo>
                  <a:lnTo>
                    <a:pt x="412064" y="209646"/>
                  </a:lnTo>
                  <a:lnTo>
                    <a:pt x="457849" y="232940"/>
                  </a:lnTo>
                  <a:lnTo>
                    <a:pt x="503633" y="256234"/>
                  </a:lnTo>
                  <a:lnTo>
                    <a:pt x="549418" y="279528"/>
                  </a:lnTo>
                  <a:lnTo>
                    <a:pt x="595203" y="302822"/>
                  </a:lnTo>
                  <a:lnTo>
                    <a:pt x="640988" y="326116"/>
                  </a:lnTo>
                  <a:lnTo>
                    <a:pt x="686773" y="349410"/>
                  </a:lnTo>
                  <a:lnTo>
                    <a:pt x="732558" y="372704"/>
                  </a:lnTo>
                  <a:lnTo>
                    <a:pt x="778343" y="395998"/>
                  </a:lnTo>
                  <a:lnTo>
                    <a:pt x="824128" y="419292"/>
                  </a:lnTo>
                  <a:lnTo>
                    <a:pt x="869913" y="442586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04991" y="3987217"/>
              <a:ext cx="711835" cy="1431925"/>
            </a:xfrm>
            <a:custGeom>
              <a:avLst/>
              <a:gdLst/>
              <a:ahLst/>
              <a:cxnLst/>
              <a:rect l="l" t="t" r="r" b="b"/>
              <a:pathLst>
                <a:path w="711835" h="1431925">
                  <a:moveTo>
                    <a:pt x="0" y="0"/>
                  </a:moveTo>
                  <a:lnTo>
                    <a:pt x="22957" y="46182"/>
                  </a:lnTo>
                  <a:lnTo>
                    <a:pt x="45915" y="92364"/>
                  </a:lnTo>
                  <a:lnTo>
                    <a:pt x="68872" y="138546"/>
                  </a:lnTo>
                  <a:lnTo>
                    <a:pt x="91830" y="184728"/>
                  </a:lnTo>
                  <a:lnTo>
                    <a:pt x="114787" y="230910"/>
                  </a:lnTo>
                  <a:lnTo>
                    <a:pt x="137745" y="277092"/>
                  </a:lnTo>
                  <a:lnTo>
                    <a:pt x="160702" y="323274"/>
                  </a:lnTo>
                  <a:lnTo>
                    <a:pt x="183660" y="369456"/>
                  </a:lnTo>
                  <a:lnTo>
                    <a:pt x="206617" y="415639"/>
                  </a:lnTo>
                  <a:lnTo>
                    <a:pt x="229575" y="461821"/>
                  </a:lnTo>
                  <a:lnTo>
                    <a:pt x="252532" y="508003"/>
                  </a:lnTo>
                  <a:lnTo>
                    <a:pt x="275490" y="554185"/>
                  </a:lnTo>
                  <a:lnTo>
                    <a:pt x="298448" y="600367"/>
                  </a:lnTo>
                  <a:lnTo>
                    <a:pt x="321405" y="646549"/>
                  </a:lnTo>
                  <a:lnTo>
                    <a:pt x="344363" y="692731"/>
                  </a:lnTo>
                  <a:lnTo>
                    <a:pt x="367320" y="738913"/>
                  </a:lnTo>
                  <a:lnTo>
                    <a:pt x="390278" y="785095"/>
                  </a:lnTo>
                  <a:lnTo>
                    <a:pt x="413236" y="831277"/>
                  </a:lnTo>
                  <a:lnTo>
                    <a:pt x="436193" y="877459"/>
                  </a:lnTo>
                  <a:lnTo>
                    <a:pt x="459151" y="923642"/>
                  </a:lnTo>
                  <a:lnTo>
                    <a:pt x="482108" y="969824"/>
                  </a:lnTo>
                  <a:lnTo>
                    <a:pt x="505066" y="1016006"/>
                  </a:lnTo>
                  <a:lnTo>
                    <a:pt x="528024" y="1062188"/>
                  </a:lnTo>
                  <a:lnTo>
                    <a:pt x="550981" y="1108370"/>
                  </a:lnTo>
                  <a:lnTo>
                    <a:pt x="573939" y="1154552"/>
                  </a:lnTo>
                  <a:lnTo>
                    <a:pt x="596896" y="1200734"/>
                  </a:lnTo>
                  <a:lnTo>
                    <a:pt x="619854" y="1246916"/>
                  </a:lnTo>
                  <a:lnTo>
                    <a:pt x="642812" y="1293098"/>
                  </a:lnTo>
                  <a:lnTo>
                    <a:pt x="665769" y="1339281"/>
                  </a:lnTo>
                  <a:lnTo>
                    <a:pt x="688727" y="1385463"/>
                  </a:lnTo>
                  <a:lnTo>
                    <a:pt x="711684" y="1431645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7962" y="3619026"/>
              <a:ext cx="719455" cy="223520"/>
            </a:xfrm>
            <a:custGeom>
              <a:avLst/>
              <a:gdLst/>
              <a:ahLst/>
              <a:cxnLst/>
              <a:rect l="l" t="t" r="r" b="b"/>
              <a:pathLst>
                <a:path w="719454" h="223520">
                  <a:moveTo>
                    <a:pt x="719323" y="0"/>
                  </a:moveTo>
                  <a:lnTo>
                    <a:pt x="671368" y="14866"/>
                  </a:lnTo>
                  <a:lnTo>
                    <a:pt x="623413" y="29732"/>
                  </a:lnTo>
                  <a:lnTo>
                    <a:pt x="575458" y="44598"/>
                  </a:lnTo>
                  <a:lnTo>
                    <a:pt x="527504" y="59464"/>
                  </a:lnTo>
                  <a:lnTo>
                    <a:pt x="479549" y="74330"/>
                  </a:lnTo>
                  <a:lnTo>
                    <a:pt x="431594" y="89196"/>
                  </a:lnTo>
                  <a:lnTo>
                    <a:pt x="383639" y="104062"/>
                  </a:lnTo>
                  <a:lnTo>
                    <a:pt x="335684" y="118928"/>
                  </a:lnTo>
                  <a:lnTo>
                    <a:pt x="287729" y="133794"/>
                  </a:lnTo>
                  <a:lnTo>
                    <a:pt x="239774" y="148660"/>
                  </a:lnTo>
                  <a:lnTo>
                    <a:pt x="191819" y="163526"/>
                  </a:lnTo>
                  <a:lnTo>
                    <a:pt x="143864" y="178392"/>
                  </a:lnTo>
                  <a:lnTo>
                    <a:pt x="95909" y="193258"/>
                  </a:lnTo>
                  <a:lnTo>
                    <a:pt x="47955" y="208125"/>
                  </a:lnTo>
                  <a:lnTo>
                    <a:pt x="0" y="222991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6870" y="3754333"/>
              <a:ext cx="247972" cy="2479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57633" y="3613218"/>
              <a:ext cx="3025140" cy="787400"/>
            </a:xfrm>
            <a:custGeom>
              <a:avLst/>
              <a:gdLst/>
              <a:ahLst/>
              <a:cxnLst/>
              <a:rect l="l" t="t" r="r" b="b"/>
              <a:pathLst>
                <a:path w="3025140" h="787400">
                  <a:moveTo>
                    <a:pt x="3024853" y="0"/>
                  </a:moveTo>
                  <a:lnTo>
                    <a:pt x="2976065" y="12696"/>
                  </a:lnTo>
                  <a:lnTo>
                    <a:pt x="2927277" y="25392"/>
                  </a:lnTo>
                  <a:lnTo>
                    <a:pt x="2878489" y="38088"/>
                  </a:lnTo>
                  <a:lnTo>
                    <a:pt x="2829701" y="50785"/>
                  </a:lnTo>
                  <a:lnTo>
                    <a:pt x="2780913" y="63481"/>
                  </a:lnTo>
                  <a:lnTo>
                    <a:pt x="2732125" y="76177"/>
                  </a:lnTo>
                  <a:lnTo>
                    <a:pt x="2683337" y="88873"/>
                  </a:lnTo>
                  <a:lnTo>
                    <a:pt x="2634549" y="101570"/>
                  </a:lnTo>
                  <a:lnTo>
                    <a:pt x="2585761" y="114266"/>
                  </a:lnTo>
                  <a:lnTo>
                    <a:pt x="2536973" y="126962"/>
                  </a:lnTo>
                  <a:lnTo>
                    <a:pt x="2488185" y="139658"/>
                  </a:lnTo>
                  <a:lnTo>
                    <a:pt x="2439398" y="152355"/>
                  </a:lnTo>
                  <a:lnTo>
                    <a:pt x="2390610" y="165051"/>
                  </a:lnTo>
                  <a:lnTo>
                    <a:pt x="2341822" y="177747"/>
                  </a:lnTo>
                  <a:lnTo>
                    <a:pt x="2293034" y="190443"/>
                  </a:lnTo>
                  <a:lnTo>
                    <a:pt x="2244246" y="203140"/>
                  </a:lnTo>
                  <a:lnTo>
                    <a:pt x="2195458" y="215836"/>
                  </a:lnTo>
                  <a:lnTo>
                    <a:pt x="2146670" y="228532"/>
                  </a:lnTo>
                  <a:lnTo>
                    <a:pt x="2097882" y="241229"/>
                  </a:lnTo>
                  <a:lnTo>
                    <a:pt x="2049094" y="253925"/>
                  </a:lnTo>
                  <a:lnTo>
                    <a:pt x="2000306" y="266621"/>
                  </a:lnTo>
                  <a:lnTo>
                    <a:pt x="1951518" y="279317"/>
                  </a:lnTo>
                  <a:lnTo>
                    <a:pt x="1902730" y="292014"/>
                  </a:lnTo>
                  <a:lnTo>
                    <a:pt x="1853942" y="304710"/>
                  </a:lnTo>
                  <a:lnTo>
                    <a:pt x="1805154" y="317406"/>
                  </a:lnTo>
                  <a:lnTo>
                    <a:pt x="1756366" y="330102"/>
                  </a:lnTo>
                  <a:lnTo>
                    <a:pt x="1707578" y="342799"/>
                  </a:lnTo>
                  <a:lnTo>
                    <a:pt x="1658790" y="355495"/>
                  </a:lnTo>
                  <a:lnTo>
                    <a:pt x="1610002" y="368191"/>
                  </a:lnTo>
                  <a:lnTo>
                    <a:pt x="1561214" y="380888"/>
                  </a:lnTo>
                  <a:lnTo>
                    <a:pt x="1512426" y="393584"/>
                  </a:lnTo>
                  <a:lnTo>
                    <a:pt x="1463638" y="406280"/>
                  </a:lnTo>
                  <a:lnTo>
                    <a:pt x="1414851" y="418976"/>
                  </a:lnTo>
                  <a:lnTo>
                    <a:pt x="1366063" y="431673"/>
                  </a:lnTo>
                  <a:lnTo>
                    <a:pt x="1317275" y="444369"/>
                  </a:lnTo>
                  <a:lnTo>
                    <a:pt x="1268487" y="457065"/>
                  </a:lnTo>
                  <a:lnTo>
                    <a:pt x="1219699" y="469761"/>
                  </a:lnTo>
                  <a:lnTo>
                    <a:pt x="1170911" y="482458"/>
                  </a:lnTo>
                  <a:lnTo>
                    <a:pt x="1122123" y="495154"/>
                  </a:lnTo>
                  <a:lnTo>
                    <a:pt x="1073335" y="507850"/>
                  </a:lnTo>
                  <a:lnTo>
                    <a:pt x="1024547" y="520547"/>
                  </a:lnTo>
                  <a:lnTo>
                    <a:pt x="975759" y="533243"/>
                  </a:lnTo>
                  <a:lnTo>
                    <a:pt x="926971" y="545939"/>
                  </a:lnTo>
                  <a:lnTo>
                    <a:pt x="878183" y="558635"/>
                  </a:lnTo>
                  <a:lnTo>
                    <a:pt x="829395" y="571332"/>
                  </a:lnTo>
                  <a:lnTo>
                    <a:pt x="780607" y="584028"/>
                  </a:lnTo>
                  <a:lnTo>
                    <a:pt x="731819" y="596724"/>
                  </a:lnTo>
                  <a:lnTo>
                    <a:pt x="683031" y="609420"/>
                  </a:lnTo>
                  <a:lnTo>
                    <a:pt x="634243" y="622117"/>
                  </a:lnTo>
                  <a:lnTo>
                    <a:pt x="585455" y="634813"/>
                  </a:lnTo>
                  <a:lnTo>
                    <a:pt x="536667" y="647509"/>
                  </a:lnTo>
                  <a:lnTo>
                    <a:pt x="487879" y="660206"/>
                  </a:lnTo>
                  <a:lnTo>
                    <a:pt x="439091" y="672902"/>
                  </a:lnTo>
                  <a:lnTo>
                    <a:pt x="390303" y="685598"/>
                  </a:lnTo>
                  <a:lnTo>
                    <a:pt x="341515" y="698294"/>
                  </a:lnTo>
                  <a:lnTo>
                    <a:pt x="292727" y="710991"/>
                  </a:lnTo>
                  <a:lnTo>
                    <a:pt x="243939" y="723687"/>
                  </a:lnTo>
                  <a:lnTo>
                    <a:pt x="195151" y="736383"/>
                  </a:lnTo>
                  <a:lnTo>
                    <a:pt x="146363" y="749079"/>
                  </a:lnTo>
                  <a:lnTo>
                    <a:pt x="97575" y="761776"/>
                  </a:lnTo>
                  <a:lnTo>
                    <a:pt x="48787" y="774472"/>
                  </a:lnTo>
                  <a:lnTo>
                    <a:pt x="0" y="787168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6828" y="3582660"/>
              <a:ext cx="3148965" cy="0"/>
            </a:xfrm>
            <a:custGeom>
              <a:avLst/>
              <a:gdLst/>
              <a:ahLst/>
              <a:cxnLst/>
              <a:rect l="l" t="t" r="r" b="b"/>
              <a:pathLst>
                <a:path w="3148965">
                  <a:moveTo>
                    <a:pt x="0" y="0"/>
                  </a:moveTo>
                  <a:lnTo>
                    <a:pt x="50785" y="0"/>
                  </a:lnTo>
                  <a:lnTo>
                    <a:pt x="101570" y="0"/>
                  </a:lnTo>
                  <a:lnTo>
                    <a:pt x="152355" y="0"/>
                  </a:lnTo>
                  <a:lnTo>
                    <a:pt x="203140" y="0"/>
                  </a:lnTo>
                  <a:lnTo>
                    <a:pt x="253925" y="0"/>
                  </a:lnTo>
                  <a:lnTo>
                    <a:pt x="304710" y="0"/>
                  </a:lnTo>
                  <a:lnTo>
                    <a:pt x="355496" y="0"/>
                  </a:lnTo>
                  <a:lnTo>
                    <a:pt x="406281" y="0"/>
                  </a:lnTo>
                  <a:lnTo>
                    <a:pt x="457066" y="0"/>
                  </a:lnTo>
                  <a:lnTo>
                    <a:pt x="507851" y="0"/>
                  </a:lnTo>
                  <a:lnTo>
                    <a:pt x="558636" y="0"/>
                  </a:lnTo>
                  <a:lnTo>
                    <a:pt x="609421" y="0"/>
                  </a:lnTo>
                  <a:lnTo>
                    <a:pt x="660206" y="0"/>
                  </a:lnTo>
                  <a:lnTo>
                    <a:pt x="710992" y="0"/>
                  </a:lnTo>
                  <a:lnTo>
                    <a:pt x="761777" y="0"/>
                  </a:lnTo>
                  <a:lnTo>
                    <a:pt x="812562" y="0"/>
                  </a:lnTo>
                  <a:lnTo>
                    <a:pt x="863347" y="0"/>
                  </a:lnTo>
                  <a:lnTo>
                    <a:pt x="914132" y="0"/>
                  </a:lnTo>
                  <a:lnTo>
                    <a:pt x="964917" y="0"/>
                  </a:lnTo>
                  <a:lnTo>
                    <a:pt x="1015702" y="0"/>
                  </a:lnTo>
                  <a:lnTo>
                    <a:pt x="1066488" y="0"/>
                  </a:lnTo>
                  <a:lnTo>
                    <a:pt x="1117273" y="0"/>
                  </a:lnTo>
                  <a:lnTo>
                    <a:pt x="1168058" y="0"/>
                  </a:lnTo>
                  <a:lnTo>
                    <a:pt x="1218843" y="0"/>
                  </a:lnTo>
                  <a:lnTo>
                    <a:pt x="1269628" y="0"/>
                  </a:lnTo>
                  <a:lnTo>
                    <a:pt x="1320413" y="0"/>
                  </a:lnTo>
                  <a:lnTo>
                    <a:pt x="1371199" y="0"/>
                  </a:lnTo>
                  <a:lnTo>
                    <a:pt x="1421984" y="0"/>
                  </a:lnTo>
                  <a:lnTo>
                    <a:pt x="1472769" y="0"/>
                  </a:lnTo>
                  <a:lnTo>
                    <a:pt x="1523554" y="0"/>
                  </a:lnTo>
                  <a:lnTo>
                    <a:pt x="1574339" y="0"/>
                  </a:lnTo>
                  <a:lnTo>
                    <a:pt x="1625124" y="0"/>
                  </a:lnTo>
                  <a:lnTo>
                    <a:pt x="1675909" y="0"/>
                  </a:lnTo>
                  <a:lnTo>
                    <a:pt x="1726695" y="0"/>
                  </a:lnTo>
                  <a:lnTo>
                    <a:pt x="1777480" y="0"/>
                  </a:lnTo>
                  <a:lnTo>
                    <a:pt x="1828265" y="0"/>
                  </a:lnTo>
                  <a:lnTo>
                    <a:pt x="1879050" y="0"/>
                  </a:lnTo>
                  <a:lnTo>
                    <a:pt x="1929835" y="0"/>
                  </a:lnTo>
                  <a:lnTo>
                    <a:pt x="1980620" y="0"/>
                  </a:lnTo>
                  <a:lnTo>
                    <a:pt x="2031405" y="0"/>
                  </a:lnTo>
                  <a:lnTo>
                    <a:pt x="2082191" y="0"/>
                  </a:lnTo>
                  <a:lnTo>
                    <a:pt x="2132976" y="0"/>
                  </a:lnTo>
                  <a:lnTo>
                    <a:pt x="2183761" y="0"/>
                  </a:lnTo>
                  <a:lnTo>
                    <a:pt x="2234546" y="0"/>
                  </a:lnTo>
                  <a:lnTo>
                    <a:pt x="2285331" y="0"/>
                  </a:lnTo>
                  <a:lnTo>
                    <a:pt x="2336116" y="0"/>
                  </a:lnTo>
                  <a:lnTo>
                    <a:pt x="2386901" y="0"/>
                  </a:lnTo>
                  <a:lnTo>
                    <a:pt x="2437687" y="0"/>
                  </a:lnTo>
                  <a:lnTo>
                    <a:pt x="2488472" y="0"/>
                  </a:lnTo>
                  <a:lnTo>
                    <a:pt x="2539257" y="0"/>
                  </a:lnTo>
                  <a:lnTo>
                    <a:pt x="2590042" y="0"/>
                  </a:lnTo>
                  <a:lnTo>
                    <a:pt x="2640827" y="0"/>
                  </a:lnTo>
                  <a:lnTo>
                    <a:pt x="2691612" y="0"/>
                  </a:lnTo>
                  <a:lnTo>
                    <a:pt x="2742398" y="0"/>
                  </a:lnTo>
                  <a:lnTo>
                    <a:pt x="2793183" y="0"/>
                  </a:lnTo>
                  <a:lnTo>
                    <a:pt x="2843968" y="0"/>
                  </a:lnTo>
                  <a:lnTo>
                    <a:pt x="2894753" y="0"/>
                  </a:lnTo>
                  <a:lnTo>
                    <a:pt x="2945538" y="0"/>
                  </a:lnTo>
                  <a:lnTo>
                    <a:pt x="2996323" y="0"/>
                  </a:lnTo>
                  <a:lnTo>
                    <a:pt x="3047108" y="0"/>
                  </a:lnTo>
                  <a:lnTo>
                    <a:pt x="3097894" y="0"/>
                  </a:lnTo>
                  <a:lnTo>
                    <a:pt x="3148679" y="0"/>
                  </a:lnTo>
                </a:path>
              </a:pathLst>
            </a:custGeom>
            <a:ln w="38149">
              <a:solidFill>
                <a:srgbClr val="8D312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16852" y="3681115"/>
              <a:ext cx="613410" cy="861694"/>
            </a:xfrm>
            <a:custGeom>
              <a:avLst/>
              <a:gdLst/>
              <a:ahLst/>
              <a:cxnLst/>
              <a:rect l="l" t="t" r="r" b="b"/>
              <a:pathLst>
                <a:path w="613409" h="861695">
                  <a:moveTo>
                    <a:pt x="612988" y="0"/>
                  </a:moveTo>
                  <a:lnTo>
                    <a:pt x="583799" y="41013"/>
                  </a:lnTo>
                  <a:lnTo>
                    <a:pt x="554609" y="82027"/>
                  </a:lnTo>
                  <a:lnTo>
                    <a:pt x="525419" y="123041"/>
                  </a:lnTo>
                  <a:lnTo>
                    <a:pt x="496229" y="164054"/>
                  </a:lnTo>
                  <a:lnTo>
                    <a:pt x="467039" y="205068"/>
                  </a:lnTo>
                  <a:lnTo>
                    <a:pt x="437849" y="246082"/>
                  </a:lnTo>
                  <a:lnTo>
                    <a:pt x="408659" y="287096"/>
                  </a:lnTo>
                  <a:lnTo>
                    <a:pt x="379469" y="328109"/>
                  </a:lnTo>
                  <a:lnTo>
                    <a:pt x="350279" y="369123"/>
                  </a:lnTo>
                  <a:lnTo>
                    <a:pt x="321089" y="410137"/>
                  </a:lnTo>
                  <a:lnTo>
                    <a:pt x="291899" y="451151"/>
                  </a:lnTo>
                  <a:lnTo>
                    <a:pt x="262709" y="492164"/>
                  </a:lnTo>
                  <a:lnTo>
                    <a:pt x="233519" y="533178"/>
                  </a:lnTo>
                  <a:lnTo>
                    <a:pt x="204329" y="574192"/>
                  </a:lnTo>
                  <a:lnTo>
                    <a:pt x="175139" y="615206"/>
                  </a:lnTo>
                  <a:lnTo>
                    <a:pt x="145949" y="656219"/>
                  </a:lnTo>
                  <a:lnTo>
                    <a:pt x="116759" y="697233"/>
                  </a:lnTo>
                  <a:lnTo>
                    <a:pt x="87569" y="738247"/>
                  </a:lnTo>
                  <a:lnTo>
                    <a:pt x="58379" y="779261"/>
                  </a:lnTo>
                  <a:lnTo>
                    <a:pt x="29189" y="820274"/>
                  </a:lnTo>
                  <a:lnTo>
                    <a:pt x="0" y="861288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63303" y="3644071"/>
              <a:ext cx="2031364" cy="1184275"/>
            </a:xfrm>
            <a:custGeom>
              <a:avLst/>
              <a:gdLst/>
              <a:ahLst/>
              <a:cxnLst/>
              <a:rect l="l" t="t" r="r" b="b"/>
              <a:pathLst>
                <a:path w="2031365" h="1184275">
                  <a:moveTo>
                    <a:pt x="2031269" y="0"/>
                  </a:moveTo>
                  <a:lnTo>
                    <a:pt x="1987111" y="25743"/>
                  </a:lnTo>
                  <a:lnTo>
                    <a:pt x="1942953" y="51486"/>
                  </a:lnTo>
                  <a:lnTo>
                    <a:pt x="1898795" y="77229"/>
                  </a:lnTo>
                  <a:lnTo>
                    <a:pt x="1854637" y="102972"/>
                  </a:lnTo>
                  <a:lnTo>
                    <a:pt x="1810479" y="128716"/>
                  </a:lnTo>
                  <a:lnTo>
                    <a:pt x="1766320" y="154459"/>
                  </a:lnTo>
                  <a:lnTo>
                    <a:pt x="1722162" y="180202"/>
                  </a:lnTo>
                  <a:lnTo>
                    <a:pt x="1678004" y="205945"/>
                  </a:lnTo>
                  <a:lnTo>
                    <a:pt x="1633846" y="231688"/>
                  </a:lnTo>
                  <a:lnTo>
                    <a:pt x="1589688" y="257432"/>
                  </a:lnTo>
                  <a:lnTo>
                    <a:pt x="1545530" y="283175"/>
                  </a:lnTo>
                  <a:lnTo>
                    <a:pt x="1501372" y="308918"/>
                  </a:lnTo>
                  <a:lnTo>
                    <a:pt x="1457214" y="334661"/>
                  </a:lnTo>
                  <a:lnTo>
                    <a:pt x="1413056" y="360404"/>
                  </a:lnTo>
                  <a:lnTo>
                    <a:pt x="1368898" y="386148"/>
                  </a:lnTo>
                  <a:lnTo>
                    <a:pt x="1324740" y="411891"/>
                  </a:lnTo>
                  <a:lnTo>
                    <a:pt x="1280582" y="437634"/>
                  </a:lnTo>
                  <a:lnTo>
                    <a:pt x="1236424" y="463377"/>
                  </a:lnTo>
                  <a:lnTo>
                    <a:pt x="1192266" y="489120"/>
                  </a:lnTo>
                  <a:lnTo>
                    <a:pt x="1148108" y="514864"/>
                  </a:lnTo>
                  <a:lnTo>
                    <a:pt x="1103950" y="540607"/>
                  </a:lnTo>
                  <a:lnTo>
                    <a:pt x="1059792" y="566350"/>
                  </a:lnTo>
                  <a:lnTo>
                    <a:pt x="1015634" y="592093"/>
                  </a:lnTo>
                  <a:lnTo>
                    <a:pt x="971475" y="617836"/>
                  </a:lnTo>
                  <a:lnTo>
                    <a:pt x="927317" y="643580"/>
                  </a:lnTo>
                  <a:lnTo>
                    <a:pt x="883159" y="669323"/>
                  </a:lnTo>
                  <a:lnTo>
                    <a:pt x="839001" y="695066"/>
                  </a:lnTo>
                  <a:lnTo>
                    <a:pt x="794843" y="720809"/>
                  </a:lnTo>
                  <a:lnTo>
                    <a:pt x="750685" y="746552"/>
                  </a:lnTo>
                  <a:lnTo>
                    <a:pt x="706527" y="772296"/>
                  </a:lnTo>
                  <a:lnTo>
                    <a:pt x="662369" y="798039"/>
                  </a:lnTo>
                  <a:lnTo>
                    <a:pt x="618211" y="823782"/>
                  </a:lnTo>
                  <a:lnTo>
                    <a:pt x="574053" y="849525"/>
                  </a:lnTo>
                  <a:lnTo>
                    <a:pt x="529895" y="875268"/>
                  </a:lnTo>
                  <a:lnTo>
                    <a:pt x="485737" y="901012"/>
                  </a:lnTo>
                  <a:lnTo>
                    <a:pt x="441579" y="926755"/>
                  </a:lnTo>
                  <a:lnTo>
                    <a:pt x="397421" y="952498"/>
                  </a:lnTo>
                  <a:lnTo>
                    <a:pt x="353263" y="978241"/>
                  </a:lnTo>
                  <a:lnTo>
                    <a:pt x="309105" y="1003984"/>
                  </a:lnTo>
                  <a:lnTo>
                    <a:pt x="264947" y="1029727"/>
                  </a:lnTo>
                  <a:lnTo>
                    <a:pt x="220789" y="1055471"/>
                  </a:lnTo>
                  <a:lnTo>
                    <a:pt x="176631" y="1081214"/>
                  </a:lnTo>
                  <a:lnTo>
                    <a:pt x="132473" y="1106957"/>
                  </a:lnTo>
                  <a:lnTo>
                    <a:pt x="88315" y="1132700"/>
                  </a:lnTo>
                  <a:lnTo>
                    <a:pt x="44157" y="1158443"/>
                  </a:lnTo>
                  <a:lnTo>
                    <a:pt x="0" y="1184186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926" y="3458674"/>
              <a:ext cx="247972" cy="2479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00248" y="4751182"/>
              <a:ext cx="340995" cy="696595"/>
            </a:xfrm>
            <a:custGeom>
              <a:avLst/>
              <a:gdLst/>
              <a:ahLst/>
              <a:cxnLst/>
              <a:rect l="l" t="t" r="r" b="b"/>
              <a:pathLst>
                <a:path w="340995" h="696595">
                  <a:moveTo>
                    <a:pt x="0" y="0"/>
                  </a:moveTo>
                  <a:lnTo>
                    <a:pt x="22721" y="46409"/>
                  </a:lnTo>
                  <a:lnTo>
                    <a:pt x="45442" y="92818"/>
                  </a:lnTo>
                  <a:lnTo>
                    <a:pt x="68163" y="139227"/>
                  </a:lnTo>
                  <a:lnTo>
                    <a:pt x="90884" y="185636"/>
                  </a:lnTo>
                  <a:lnTo>
                    <a:pt x="113605" y="232045"/>
                  </a:lnTo>
                  <a:lnTo>
                    <a:pt x="136326" y="278455"/>
                  </a:lnTo>
                  <a:lnTo>
                    <a:pt x="159047" y="324864"/>
                  </a:lnTo>
                  <a:lnTo>
                    <a:pt x="181768" y="371273"/>
                  </a:lnTo>
                  <a:lnTo>
                    <a:pt x="204489" y="417682"/>
                  </a:lnTo>
                  <a:lnTo>
                    <a:pt x="227211" y="464091"/>
                  </a:lnTo>
                  <a:lnTo>
                    <a:pt x="249932" y="510500"/>
                  </a:lnTo>
                  <a:lnTo>
                    <a:pt x="272653" y="556909"/>
                  </a:lnTo>
                  <a:lnTo>
                    <a:pt x="295374" y="603318"/>
                  </a:lnTo>
                  <a:lnTo>
                    <a:pt x="318095" y="649727"/>
                  </a:lnTo>
                  <a:lnTo>
                    <a:pt x="340817" y="696136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3571" y="4929341"/>
              <a:ext cx="2985135" cy="626745"/>
            </a:xfrm>
            <a:custGeom>
              <a:avLst/>
              <a:gdLst/>
              <a:ahLst/>
              <a:cxnLst/>
              <a:rect l="l" t="t" r="r" b="b"/>
              <a:pathLst>
                <a:path w="2985135" h="626745">
                  <a:moveTo>
                    <a:pt x="0" y="600037"/>
                  </a:moveTo>
                  <a:lnTo>
                    <a:pt x="50458" y="600484"/>
                  </a:lnTo>
                  <a:lnTo>
                    <a:pt x="100917" y="600932"/>
                  </a:lnTo>
                  <a:lnTo>
                    <a:pt x="151376" y="601380"/>
                  </a:lnTo>
                  <a:lnTo>
                    <a:pt x="201835" y="601828"/>
                  </a:lnTo>
                  <a:lnTo>
                    <a:pt x="252294" y="602276"/>
                  </a:lnTo>
                  <a:lnTo>
                    <a:pt x="302752" y="602723"/>
                  </a:lnTo>
                  <a:lnTo>
                    <a:pt x="353211" y="603171"/>
                  </a:lnTo>
                  <a:lnTo>
                    <a:pt x="403670" y="603619"/>
                  </a:lnTo>
                  <a:lnTo>
                    <a:pt x="454129" y="604067"/>
                  </a:lnTo>
                  <a:lnTo>
                    <a:pt x="504588" y="604515"/>
                  </a:lnTo>
                  <a:lnTo>
                    <a:pt x="555046" y="604963"/>
                  </a:lnTo>
                  <a:lnTo>
                    <a:pt x="605505" y="605410"/>
                  </a:lnTo>
                  <a:lnTo>
                    <a:pt x="655964" y="605858"/>
                  </a:lnTo>
                  <a:lnTo>
                    <a:pt x="706423" y="606306"/>
                  </a:lnTo>
                  <a:lnTo>
                    <a:pt x="756882" y="606754"/>
                  </a:lnTo>
                  <a:lnTo>
                    <a:pt x="807341" y="607202"/>
                  </a:lnTo>
                  <a:lnTo>
                    <a:pt x="857799" y="607650"/>
                  </a:lnTo>
                  <a:lnTo>
                    <a:pt x="908258" y="608097"/>
                  </a:lnTo>
                  <a:lnTo>
                    <a:pt x="958717" y="608545"/>
                  </a:lnTo>
                  <a:lnTo>
                    <a:pt x="1009176" y="608993"/>
                  </a:lnTo>
                  <a:lnTo>
                    <a:pt x="1059635" y="609441"/>
                  </a:lnTo>
                  <a:lnTo>
                    <a:pt x="1110094" y="609889"/>
                  </a:lnTo>
                  <a:lnTo>
                    <a:pt x="1160552" y="610337"/>
                  </a:lnTo>
                  <a:lnTo>
                    <a:pt x="1211011" y="610784"/>
                  </a:lnTo>
                  <a:lnTo>
                    <a:pt x="1261470" y="611232"/>
                  </a:lnTo>
                  <a:lnTo>
                    <a:pt x="1311929" y="611680"/>
                  </a:lnTo>
                  <a:lnTo>
                    <a:pt x="1362388" y="612128"/>
                  </a:lnTo>
                  <a:lnTo>
                    <a:pt x="1412847" y="612576"/>
                  </a:lnTo>
                  <a:lnTo>
                    <a:pt x="1463305" y="613024"/>
                  </a:lnTo>
                  <a:lnTo>
                    <a:pt x="1513764" y="613472"/>
                  </a:lnTo>
                  <a:lnTo>
                    <a:pt x="1564223" y="613919"/>
                  </a:lnTo>
                  <a:lnTo>
                    <a:pt x="1614682" y="614367"/>
                  </a:lnTo>
                  <a:lnTo>
                    <a:pt x="1665141" y="614815"/>
                  </a:lnTo>
                  <a:lnTo>
                    <a:pt x="1715600" y="615263"/>
                  </a:lnTo>
                  <a:lnTo>
                    <a:pt x="1766059" y="615711"/>
                  </a:lnTo>
                  <a:lnTo>
                    <a:pt x="1816517" y="616159"/>
                  </a:lnTo>
                  <a:lnTo>
                    <a:pt x="1866976" y="616607"/>
                  </a:lnTo>
                  <a:lnTo>
                    <a:pt x="1917435" y="617054"/>
                  </a:lnTo>
                  <a:lnTo>
                    <a:pt x="1967894" y="617502"/>
                  </a:lnTo>
                  <a:lnTo>
                    <a:pt x="2018353" y="617950"/>
                  </a:lnTo>
                  <a:lnTo>
                    <a:pt x="2068812" y="618398"/>
                  </a:lnTo>
                  <a:lnTo>
                    <a:pt x="2119270" y="618846"/>
                  </a:lnTo>
                  <a:lnTo>
                    <a:pt x="2169729" y="619294"/>
                  </a:lnTo>
                  <a:lnTo>
                    <a:pt x="2220188" y="619742"/>
                  </a:lnTo>
                  <a:lnTo>
                    <a:pt x="2270647" y="620190"/>
                  </a:lnTo>
                  <a:lnTo>
                    <a:pt x="2321106" y="620637"/>
                  </a:lnTo>
                  <a:lnTo>
                    <a:pt x="2371565" y="621085"/>
                  </a:lnTo>
                  <a:lnTo>
                    <a:pt x="2422023" y="621533"/>
                  </a:lnTo>
                  <a:lnTo>
                    <a:pt x="2472482" y="621981"/>
                  </a:lnTo>
                  <a:lnTo>
                    <a:pt x="2522941" y="622429"/>
                  </a:lnTo>
                  <a:lnTo>
                    <a:pt x="2573400" y="622877"/>
                  </a:lnTo>
                  <a:lnTo>
                    <a:pt x="2623859" y="623325"/>
                  </a:lnTo>
                  <a:lnTo>
                    <a:pt x="2674317" y="623773"/>
                  </a:lnTo>
                  <a:lnTo>
                    <a:pt x="2724776" y="624221"/>
                  </a:lnTo>
                  <a:lnTo>
                    <a:pt x="2775235" y="624668"/>
                  </a:lnTo>
                  <a:lnTo>
                    <a:pt x="2825694" y="625116"/>
                  </a:lnTo>
                  <a:lnTo>
                    <a:pt x="2876153" y="625564"/>
                  </a:lnTo>
                  <a:lnTo>
                    <a:pt x="2926612" y="626012"/>
                  </a:lnTo>
                  <a:lnTo>
                    <a:pt x="2977070" y="626460"/>
                  </a:lnTo>
                </a:path>
                <a:path w="2985135" h="626745">
                  <a:moveTo>
                    <a:pt x="1281216" y="0"/>
                  </a:moveTo>
                  <a:lnTo>
                    <a:pt x="1329886" y="16782"/>
                  </a:lnTo>
                  <a:lnTo>
                    <a:pt x="1378555" y="33565"/>
                  </a:lnTo>
                  <a:lnTo>
                    <a:pt x="1427225" y="50347"/>
                  </a:lnTo>
                  <a:lnTo>
                    <a:pt x="1475895" y="67130"/>
                  </a:lnTo>
                  <a:lnTo>
                    <a:pt x="1524564" y="83913"/>
                  </a:lnTo>
                  <a:lnTo>
                    <a:pt x="1573234" y="100695"/>
                  </a:lnTo>
                  <a:lnTo>
                    <a:pt x="1621903" y="117478"/>
                  </a:lnTo>
                  <a:lnTo>
                    <a:pt x="1670573" y="134260"/>
                  </a:lnTo>
                  <a:lnTo>
                    <a:pt x="1719243" y="151043"/>
                  </a:lnTo>
                  <a:lnTo>
                    <a:pt x="1767912" y="167826"/>
                  </a:lnTo>
                  <a:lnTo>
                    <a:pt x="1816582" y="184608"/>
                  </a:lnTo>
                  <a:lnTo>
                    <a:pt x="1865252" y="201391"/>
                  </a:lnTo>
                  <a:lnTo>
                    <a:pt x="1913921" y="218173"/>
                  </a:lnTo>
                  <a:lnTo>
                    <a:pt x="1962591" y="234956"/>
                  </a:lnTo>
                  <a:lnTo>
                    <a:pt x="2011261" y="251739"/>
                  </a:lnTo>
                  <a:lnTo>
                    <a:pt x="2059930" y="268521"/>
                  </a:lnTo>
                  <a:lnTo>
                    <a:pt x="2108600" y="285304"/>
                  </a:lnTo>
                  <a:lnTo>
                    <a:pt x="2157269" y="302087"/>
                  </a:lnTo>
                  <a:lnTo>
                    <a:pt x="2205939" y="318869"/>
                  </a:lnTo>
                  <a:lnTo>
                    <a:pt x="2254609" y="335652"/>
                  </a:lnTo>
                  <a:lnTo>
                    <a:pt x="2303278" y="352434"/>
                  </a:lnTo>
                  <a:lnTo>
                    <a:pt x="2351948" y="369217"/>
                  </a:lnTo>
                  <a:lnTo>
                    <a:pt x="2400618" y="386000"/>
                  </a:lnTo>
                  <a:lnTo>
                    <a:pt x="2449287" y="402782"/>
                  </a:lnTo>
                  <a:lnTo>
                    <a:pt x="2497957" y="419565"/>
                  </a:lnTo>
                  <a:lnTo>
                    <a:pt x="2546626" y="436347"/>
                  </a:lnTo>
                  <a:lnTo>
                    <a:pt x="2595296" y="453130"/>
                  </a:lnTo>
                  <a:lnTo>
                    <a:pt x="2643966" y="469913"/>
                  </a:lnTo>
                  <a:lnTo>
                    <a:pt x="2692635" y="486695"/>
                  </a:lnTo>
                  <a:lnTo>
                    <a:pt x="2741305" y="503478"/>
                  </a:lnTo>
                  <a:lnTo>
                    <a:pt x="2789974" y="520261"/>
                  </a:lnTo>
                  <a:lnTo>
                    <a:pt x="2838644" y="537043"/>
                  </a:lnTo>
                  <a:lnTo>
                    <a:pt x="2887313" y="553826"/>
                  </a:lnTo>
                  <a:lnTo>
                    <a:pt x="2935983" y="570608"/>
                  </a:lnTo>
                  <a:lnTo>
                    <a:pt x="2984653" y="587391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0729" y="5432916"/>
              <a:ext cx="247972" cy="2479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0610" y="3458674"/>
              <a:ext cx="247972" cy="2479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299897" y="4481846"/>
              <a:ext cx="1146175" cy="928369"/>
            </a:xfrm>
            <a:custGeom>
              <a:avLst/>
              <a:gdLst/>
              <a:ahLst/>
              <a:cxnLst/>
              <a:rect l="l" t="t" r="r" b="b"/>
              <a:pathLst>
                <a:path w="1146175" h="928370">
                  <a:moveTo>
                    <a:pt x="209382" y="68096"/>
                  </a:moveTo>
                  <a:lnTo>
                    <a:pt x="197065" y="118682"/>
                  </a:lnTo>
                  <a:lnTo>
                    <a:pt x="184749" y="169268"/>
                  </a:lnTo>
                  <a:lnTo>
                    <a:pt x="172432" y="219854"/>
                  </a:lnTo>
                  <a:lnTo>
                    <a:pt x="160116" y="270440"/>
                  </a:lnTo>
                  <a:lnTo>
                    <a:pt x="147799" y="321026"/>
                  </a:lnTo>
                  <a:lnTo>
                    <a:pt x="135482" y="371612"/>
                  </a:lnTo>
                  <a:lnTo>
                    <a:pt x="123166" y="422197"/>
                  </a:lnTo>
                  <a:lnTo>
                    <a:pt x="110849" y="472783"/>
                  </a:lnTo>
                  <a:lnTo>
                    <a:pt x="98533" y="523369"/>
                  </a:lnTo>
                  <a:lnTo>
                    <a:pt x="86216" y="573955"/>
                  </a:lnTo>
                  <a:lnTo>
                    <a:pt x="73899" y="624541"/>
                  </a:lnTo>
                  <a:lnTo>
                    <a:pt x="61583" y="675127"/>
                  </a:lnTo>
                  <a:lnTo>
                    <a:pt x="49266" y="725713"/>
                  </a:lnTo>
                  <a:lnTo>
                    <a:pt x="36950" y="776298"/>
                  </a:lnTo>
                  <a:lnTo>
                    <a:pt x="24633" y="826884"/>
                  </a:lnTo>
                  <a:lnTo>
                    <a:pt x="12316" y="877470"/>
                  </a:lnTo>
                  <a:lnTo>
                    <a:pt x="0" y="928056"/>
                  </a:lnTo>
                </a:path>
                <a:path w="1146175" h="928370">
                  <a:moveTo>
                    <a:pt x="350478" y="0"/>
                  </a:moveTo>
                  <a:lnTo>
                    <a:pt x="397279" y="20994"/>
                  </a:lnTo>
                  <a:lnTo>
                    <a:pt x="444080" y="41989"/>
                  </a:lnTo>
                  <a:lnTo>
                    <a:pt x="490881" y="62984"/>
                  </a:lnTo>
                  <a:lnTo>
                    <a:pt x="537682" y="83979"/>
                  </a:lnTo>
                  <a:lnTo>
                    <a:pt x="584483" y="104974"/>
                  </a:lnTo>
                  <a:lnTo>
                    <a:pt x="631284" y="125969"/>
                  </a:lnTo>
                  <a:lnTo>
                    <a:pt x="678085" y="146963"/>
                  </a:lnTo>
                  <a:lnTo>
                    <a:pt x="724886" y="167958"/>
                  </a:lnTo>
                  <a:lnTo>
                    <a:pt x="771687" y="188953"/>
                  </a:lnTo>
                  <a:lnTo>
                    <a:pt x="818488" y="209948"/>
                  </a:lnTo>
                  <a:lnTo>
                    <a:pt x="865289" y="230943"/>
                  </a:lnTo>
                  <a:lnTo>
                    <a:pt x="912090" y="251938"/>
                  </a:lnTo>
                  <a:lnTo>
                    <a:pt x="958891" y="272933"/>
                  </a:lnTo>
                  <a:lnTo>
                    <a:pt x="1005692" y="293928"/>
                  </a:lnTo>
                  <a:lnTo>
                    <a:pt x="1052493" y="314922"/>
                  </a:lnTo>
                  <a:lnTo>
                    <a:pt x="1099294" y="335917"/>
                  </a:lnTo>
                  <a:lnTo>
                    <a:pt x="1146095" y="356912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4134" y="4307503"/>
              <a:ext cx="247972" cy="2479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0646" y="4943600"/>
              <a:ext cx="1068705" cy="530860"/>
            </a:xfrm>
            <a:custGeom>
              <a:avLst/>
              <a:gdLst/>
              <a:ahLst/>
              <a:cxnLst/>
              <a:rect l="l" t="t" r="r" b="b"/>
              <a:pathLst>
                <a:path w="1068704" h="530860">
                  <a:moveTo>
                    <a:pt x="1068535" y="0"/>
                  </a:moveTo>
                  <a:lnTo>
                    <a:pt x="1022077" y="23056"/>
                  </a:lnTo>
                  <a:lnTo>
                    <a:pt x="975619" y="46113"/>
                  </a:lnTo>
                  <a:lnTo>
                    <a:pt x="929160" y="69170"/>
                  </a:lnTo>
                  <a:lnTo>
                    <a:pt x="882702" y="92227"/>
                  </a:lnTo>
                  <a:lnTo>
                    <a:pt x="836244" y="115284"/>
                  </a:lnTo>
                  <a:lnTo>
                    <a:pt x="789786" y="138341"/>
                  </a:lnTo>
                  <a:lnTo>
                    <a:pt x="743328" y="161398"/>
                  </a:lnTo>
                  <a:lnTo>
                    <a:pt x="696870" y="184455"/>
                  </a:lnTo>
                  <a:lnTo>
                    <a:pt x="650412" y="207512"/>
                  </a:lnTo>
                  <a:lnTo>
                    <a:pt x="603954" y="230569"/>
                  </a:lnTo>
                  <a:lnTo>
                    <a:pt x="557496" y="253626"/>
                  </a:lnTo>
                  <a:lnTo>
                    <a:pt x="511038" y="276682"/>
                  </a:lnTo>
                  <a:lnTo>
                    <a:pt x="464580" y="299739"/>
                  </a:lnTo>
                  <a:lnTo>
                    <a:pt x="418122" y="322796"/>
                  </a:lnTo>
                  <a:lnTo>
                    <a:pt x="371664" y="345853"/>
                  </a:lnTo>
                  <a:lnTo>
                    <a:pt x="325206" y="368910"/>
                  </a:lnTo>
                  <a:lnTo>
                    <a:pt x="278748" y="391967"/>
                  </a:lnTo>
                  <a:lnTo>
                    <a:pt x="232290" y="415024"/>
                  </a:lnTo>
                  <a:lnTo>
                    <a:pt x="185832" y="438080"/>
                  </a:lnTo>
                  <a:lnTo>
                    <a:pt x="139374" y="461137"/>
                  </a:lnTo>
                  <a:lnTo>
                    <a:pt x="92916" y="484194"/>
                  </a:lnTo>
                  <a:lnTo>
                    <a:pt x="46458" y="507251"/>
                  </a:lnTo>
                  <a:lnTo>
                    <a:pt x="0" y="530308"/>
                  </a:lnTo>
                </a:path>
              </a:pathLst>
            </a:custGeom>
            <a:ln w="1907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7087" y="5404304"/>
              <a:ext cx="247972" cy="2479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78958" y="4661398"/>
              <a:ext cx="1247140" cy="208279"/>
            </a:xfrm>
            <a:custGeom>
              <a:avLst/>
              <a:gdLst/>
              <a:ahLst/>
              <a:cxnLst/>
              <a:rect l="l" t="t" r="r" b="b"/>
              <a:pathLst>
                <a:path w="1247139" h="208279">
                  <a:moveTo>
                    <a:pt x="1246984" y="0"/>
                  </a:moveTo>
                  <a:lnTo>
                    <a:pt x="1197105" y="8313"/>
                  </a:lnTo>
                  <a:lnTo>
                    <a:pt x="1147226" y="16626"/>
                  </a:lnTo>
                  <a:lnTo>
                    <a:pt x="1097346" y="24939"/>
                  </a:lnTo>
                  <a:lnTo>
                    <a:pt x="1047467" y="33253"/>
                  </a:lnTo>
                  <a:lnTo>
                    <a:pt x="997587" y="41566"/>
                  </a:lnTo>
                  <a:lnTo>
                    <a:pt x="947708" y="49879"/>
                  </a:lnTo>
                  <a:lnTo>
                    <a:pt x="897828" y="58193"/>
                  </a:lnTo>
                  <a:lnTo>
                    <a:pt x="847949" y="66506"/>
                  </a:lnTo>
                  <a:lnTo>
                    <a:pt x="798070" y="74819"/>
                  </a:lnTo>
                  <a:lnTo>
                    <a:pt x="748190" y="83132"/>
                  </a:lnTo>
                  <a:lnTo>
                    <a:pt x="698311" y="91446"/>
                  </a:lnTo>
                  <a:lnTo>
                    <a:pt x="648431" y="99759"/>
                  </a:lnTo>
                  <a:lnTo>
                    <a:pt x="598552" y="108072"/>
                  </a:lnTo>
                  <a:lnTo>
                    <a:pt x="548673" y="116385"/>
                  </a:lnTo>
                  <a:lnTo>
                    <a:pt x="498793" y="124699"/>
                  </a:lnTo>
                  <a:lnTo>
                    <a:pt x="448914" y="133012"/>
                  </a:lnTo>
                  <a:lnTo>
                    <a:pt x="399034" y="141325"/>
                  </a:lnTo>
                  <a:lnTo>
                    <a:pt x="349155" y="149638"/>
                  </a:lnTo>
                  <a:lnTo>
                    <a:pt x="299276" y="157952"/>
                  </a:lnTo>
                  <a:lnTo>
                    <a:pt x="249396" y="166265"/>
                  </a:lnTo>
                  <a:lnTo>
                    <a:pt x="199517" y="174578"/>
                  </a:lnTo>
                  <a:lnTo>
                    <a:pt x="149638" y="182891"/>
                  </a:lnTo>
                  <a:lnTo>
                    <a:pt x="99758" y="191205"/>
                  </a:lnTo>
                  <a:lnTo>
                    <a:pt x="49879" y="199518"/>
                  </a:lnTo>
                  <a:lnTo>
                    <a:pt x="0" y="207831"/>
                  </a:lnTo>
                </a:path>
              </a:pathLst>
            </a:custGeom>
            <a:ln w="76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2471" y="4517325"/>
              <a:ext cx="247972" cy="2479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636" y="4765298"/>
              <a:ext cx="247972" cy="24797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996608" y="3259995"/>
            <a:ext cx="12636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0" dirty="0">
                <a:solidFill>
                  <a:srgbClr val="8D3124"/>
                </a:solidFill>
                <a:latin typeface="Trebuchet MS"/>
                <a:cs typeface="Trebuchet MS"/>
              </a:rPr>
              <a:t>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29" name="object 29"/>
          <p:cNvSpPr txBox="1"/>
          <p:nvPr/>
        </p:nvSpPr>
        <p:spPr>
          <a:xfrm>
            <a:off x="4236361" y="4394945"/>
            <a:ext cx="971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0" dirty="0">
                <a:solidFill>
                  <a:srgbClr val="8D3124"/>
                </a:solidFill>
                <a:latin typeface="Trebuchet MS"/>
                <a:cs typeface="Trebuchet MS"/>
              </a:rPr>
              <a:t>f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Fundamental</a:t>
            </a:r>
            <a:r>
              <a:rPr spc="20" dirty="0"/>
              <a:t> </a:t>
            </a:r>
            <a:r>
              <a:rPr spc="-35" dirty="0"/>
              <a:t>cutset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218991"/>
            <a:ext cx="2284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Fundamental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cutset.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1347631"/>
            <a:ext cx="768985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Deleting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spanning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divide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into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components.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cutset.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2168916"/>
            <a:ext cx="736473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Adding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 {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} </a:t>
            </a:r>
            <a:r>
              <a:rPr sz="1800" dirty="0">
                <a:latin typeface="Lucida Sans Unicode"/>
                <a:cs typeface="Lucida Sans Unicode"/>
              </a:rPr>
              <a:t>results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new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spanning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67" y="6655310"/>
            <a:ext cx="4870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0591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e</a:t>
            </a:r>
            <a:r>
              <a:rPr sz="1800" i="1" spc="225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Lucida Sans Unicode"/>
                <a:cs typeface="Lucida Sans Unicode"/>
              </a:rPr>
              <a:t>, then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</a:t>
            </a:r>
            <a:r>
              <a:rPr sz="1800" spc="-20" dirty="0">
                <a:latin typeface="Lucida Sans Unicode"/>
                <a:cs typeface="Lucida Sans Unicode"/>
              </a:rPr>
              <a:t>MST.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7033" y="5720433"/>
            <a:ext cx="92900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114" dirty="0">
                <a:latin typeface="Trebuchet MS"/>
                <a:cs typeface="Trebuchet MS"/>
              </a:rPr>
              <a:t>T</a:t>
            </a:r>
            <a:r>
              <a:rPr sz="1500" b="1" spc="15" dirty="0">
                <a:latin typeface="Trebuchet MS"/>
                <a:cs typeface="Trebuchet MS"/>
              </a:rPr>
              <a:t> </a:t>
            </a:r>
            <a:r>
              <a:rPr sz="1500" b="1" spc="315" dirty="0">
                <a:latin typeface="Trebuchet MS"/>
                <a:cs typeface="Trebuchet MS"/>
              </a:rPr>
              <a:t>=</a:t>
            </a:r>
            <a:r>
              <a:rPr sz="1500" b="1" spc="20" dirty="0">
                <a:latin typeface="Trebuchet MS"/>
                <a:cs typeface="Trebuchet MS"/>
              </a:rPr>
              <a:t> </a:t>
            </a:r>
            <a:r>
              <a:rPr sz="1500" b="1" dirty="0">
                <a:latin typeface="Trebuchet MS"/>
                <a:cs typeface="Trebuchet MS"/>
              </a:rPr>
              <a:t>(V,</a:t>
            </a:r>
            <a:r>
              <a:rPr sz="1500" b="1" spc="15" dirty="0">
                <a:latin typeface="Trebuchet MS"/>
                <a:cs typeface="Trebuchet MS"/>
              </a:rPr>
              <a:t> </a:t>
            </a:r>
            <a:r>
              <a:rPr sz="1500" b="1" spc="-25" dirty="0">
                <a:latin typeface="Trebuchet MS"/>
                <a:cs typeface="Trebuchet MS"/>
              </a:rPr>
              <a:t>F)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3899" y="3131333"/>
            <a:ext cx="4719999" cy="272201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996608" y="3259995"/>
            <a:ext cx="12636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0" dirty="0">
                <a:solidFill>
                  <a:srgbClr val="8D3124"/>
                </a:solidFill>
                <a:latin typeface="Trebuchet MS"/>
                <a:cs typeface="Trebuchet MS"/>
              </a:rPr>
              <a:t>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4236361" y="4394945"/>
            <a:ext cx="971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0" dirty="0">
                <a:solidFill>
                  <a:srgbClr val="8D3124"/>
                </a:solidFill>
                <a:latin typeface="Trebuchet MS"/>
                <a:cs typeface="Trebuchet MS"/>
              </a:rPr>
              <a:t>f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The</a:t>
            </a:r>
            <a:r>
              <a:rPr dirty="0"/>
              <a:t> </a:t>
            </a:r>
            <a:r>
              <a:rPr spc="55" dirty="0"/>
              <a:t>greedy</a:t>
            </a:r>
            <a:r>
              <a:rPr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1767" y="1218991"/>
            <a:ext cx="7477759" cy="250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Red 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rule.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Select 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uncolored edge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 weight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color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red.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ts val="1980"/>
              </a:lnSpc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Blue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rule.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Select 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uncolored edge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 weight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color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blue.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4118361"/>
            <a:ext cx="2030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19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7819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7819"/>
                </a:solidFill>
                <a:latin typeface="Lucida Sans Unicode"/>
                <a:cs typeface="Lucida Sans Unicode"/>
              </a:rPr>
              <a:t>algorithm.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4247001"/>
            <a:ext cx="7846059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Apply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red 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 rules </a:t>
            </a:r>
            <a:r>
              <a:rPr sz="1800" spc="-35" dirty="0">
                <a:latin typeface="Lucida Sans Unicode"/>
                <a:cs typeface="Lucida Sans Unicode"/>
              </a:rPr>
              <a:t>(non-</a:t>
            </a:r>
            <a:r>
              <a:rPr sz="1800" spc="-25" dirty="0">
                <a:latin typeface="Lucida Sans Unicode"/>
                <a:cs typeface="Lucida Sans Unicode"/>
              </a:rPr>
              <a:t>deterministically!)</a:t>
            </a:r>
            <a:r>
              <a:rPr sz="1800" dirty="0">
                <a:latin typeface="Lucida Sans Unicode"/>
                <a:cs typeface="Lucida Sans Unicode"/>
              </a:rPr>
              <a:t> until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 </a:t>
            </a:r>
            <a:r>
              <a:rPr sz="1800" spc="-10" dirty="0">
                <a:latin typeface="Lucida Sans Unicode"/>
                <a:cs typeface="Lucida Sans Unicode"/>
              </a:rPr>
              <a:t>edges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colored.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MST.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5068287"/>
            <a:ext cx="551434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14427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Note:</a:t>
            </a:r>
            <a:r>
              <a:rPr sz="1800" dirty="0">
                <a:latin typeface="Lucida Sans Unicode"/>
                <a:cs typeface="Lucida Sans Unicode"/>
              </a:rPr>
              <a:t>	can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stop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blue.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</a:tabLst>
            </a:pPr>
            <a:r>
              <a:rPr spc="60" dirty="0"/>
              <a:t>Greedy</a:t>
            </a:r>
            <a:r>
              <a:rPr spc="105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75" dirty="0"/>
              <a:t>proof</a:t>
            </a:r>
            <a:r>
              <a:rPr spc="95" dirty="0"/>
              <a:t> </a:t>
            </a:r>
            <a:r>
              <a:rPr spc="60" dirty="0"/>
              <a:t>of</a:t>
            </a:r>
            <a:r>
              <a:rPr spc="95" dirty="0"/>
              <a:t> </a:t>
            </a:r>
            <a:r>
              <a:rPr spc="-20" dirty="0"/>
              <a:t>correctness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8023859" cy="1837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87960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Color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invariant.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10" dirty="0">
                <a:latin typeface="Lucida Sans Unicode"/>
                <a:cs typeface="Lucida Sans Unicode"/>
              </a:rPr>
              <a:t> edges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4400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number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of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iterations]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292860" algn="l"/>
                <a:tab pos="3377565" algn="l"/>
                <a:tab pos="3748404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Base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case.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 edges </a:t>
            </a:r>
            <a:r>
              <a:rPr sz="1800" spc="-10" dirty="0">
                <a:latin typeface="Lucida Sans Unicode"/>
                <a:cs typeface="Lucida Sans Unicode"/>
              </a:rPr>
              <a:t>colored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MST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invariant.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</a:tabLst>
            </a:pPr>
            <a:r>
              <a:rPr spc="60" dirty="0"/>
              <a:t>Greedy</a:t>
            </a:r>
            <a:r>
              <a:rPr spc="105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75" dirty="0"/>
              <a:t>proof</a:t>
            </a:r>
            <a:r>
              <a:rPr spc="95" dirty="0"/>
              <a:t> </a:t>
            </a:r>
            <a:r>
              <a:rPr spc="60" dirty="0"/>
              <a:t>of</a:t>
            </a:r>
            <a:r>
              <a:rPr spc="95" dirty="0"/>
              <a:t> </a:t>
            </a:r>
            <a:r>
              <a:rPr spc="-20" dirty="0"/>
              <a:t>correctness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067" y="1131247"/>
            <a:ext cx="8244205" cy="4012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148590">
              <a:lnSpc>
                <a:spcPct val="132100"/>
              </a:lnSpc>
              <a:spcBef>
                <a:spcPts val="100"/>
              </a:spcBef>
              <a:tabLst>
                <a:tab pos="195580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Color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invariant.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10" dirty="0">
                <a:latin typeface="Lucida Sans Unicode"/>
                <a:cs typeface="Lucida Sans Unicode"/>
              </a:rPr>
              <a:t> edges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88900">
              <a:lnSpc>
                <a:spcPct val="100000"/>
              </a:lnSpc>
              <a:spcBef>
                <a:spcPts val="690"/>
              </a:spcBef>
              <a:tabLst>
                <a:tab pos="5162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number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of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iterations]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88900">
              <a:lnSpc>
                <a:spcPts val="1980"/>
              </a:lnSpc>
              <a:tabLst>
                <a:tab pos="310134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Induction step (blue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rule).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invariant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true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blue</a:t>
            </a:r>
            <a:r>
              <a:rPr sz="1800" spc="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rule.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chosen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colored</a:t>
            </a:r>
            <a:r>
              <a:rPr sz="1800" spc="-10" dirty="0">
                <a:latin typeface="Lucida Sans Unicode"/>
                <a:cs typeface="Lucida Sans Unicode"/>
              </a:rPr>
              <a:t> blue.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still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10" dirty="0">
                <a:latin typeface="Lucida Sans Unicode"/>
                <a:cs typeface="Lucida Sans Unicode"/>
              </a:rPr>
              <a:t> invariant.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Otherwise,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fundamental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adding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</a:t>
            </a:r>
            <a:r>
              <a:rPr sz="1800" spc="-25" dirty="0">
                <a:latin typeface="Times New Roman"/>
                <a:cs typeface="Times New Roman"/>
              </a:rPr>
              <a:t>*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another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D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uncolored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e</a:t>
            </a:r>
            <a:r>
              <a:rPr sz="1800" i="1" spc="652" baseline="-6944" dirty="0">
                <a:latin typeface="Times New Roman"/>
                <a:cs typeface="Times New Roman"/>
              </a:rPr>
              <a:t> </a:t>
            </a:r>
            <a:r>
              <a:rPr sz="1800" spc="215" dirty="0">
                <a:latin typeface="Times New Roman"/>
                <a:cs typeface="Times New Roman"/>
              </a:rPr>
              <a:t>≥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f</a:t>
            </a:r>
            <a:r>
              <a:rPr sz="1800" i="1" spc="187" baseline="-6944" dirty="0">
                <a:latin typeface="Times New Roman"/>
                <a:cs typeface="Times New Roman"/>
              </a:rPr>
              <a:t>  </a:t>
            </a:r>
            <a:r>
              <a:rPr sz="1800" spc="-10" dirty="0">
                <a:latin typeface="Lucida Sans Unicode"/>
                <a:cs typeface="Lucida Sans Unicode"/>
              </a:rPr>
              <a:t>since</a:t>
            </a:r>
            <a:endParaRPr sz="1800">
              <a:latin typeface="Lucida Sans Unicode"/>
              <a:cs typeface="Lucida Sans Unicode"/>
            </a:endParaRPr>
          </a:p>
          <a:p>
            <a:pPr marL="536575">
              <a:lnSpc>
                <a:spcPct val="100000"/>
              </a:lnSpc>
              <a:spcBef>
                <a:spcPts val="480"/>
              </a:spcBef>
              <a:tabLst>
                <a:tab pos="775335" algn="l"/>
                <a:tab pos="1541145" algn="l"/>
                <a:tab pos="1911350" algn="l"/>
              </a:tabLst>
            </a:pPr>
            <a:r>
              <a:rPr sz="2700" spc="-75" baseline="1543" dirty="0">
                <a:latin typeface="Yu Gothic UI"/>
                <a:cs typeface="Yu Gothic UI"/>
              </a:rPr>
              <a:t>-</a:t>
            </a:r>
            <a:r>
              <a:rPr sz="2700" baseline="1543" dirty="0">
                <a:latin typeface="Yu Gothic UI"/>
                <a:cs typeface="Yu Gothic UI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</a:t>
            </a:r>
            <a:r>
              <a:rPr sz="1800" spc="-25" dirty="0">
                <a:latin typeface="Times New Roman"/>
                <a:cs typeface="Times New Roman"/>
              </a:rPr>
              <a:t>*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e </a:t>
            </a:r>
            <a:r>
              <a:rPr sz="1800" dirty="0">
                <a:latin typeface="Lucida Sans Unicode"/>
                <a:cs typeface="Lucida Sans Unicode"/>
              </a:rPr>
              <a:t>not </a:t>
            </a:r>
            <a:r>
              <a:rPr sz="1800" spc="-25" dirty="0">
                <a:latin typeface="Lucida Sans Unicode"/>
                <a:cs typeface="Lucida Sans Unicode"/>
              </a:rPr>
              <a:t>red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8125" y="5205625"/>
            <a:ext cx="4096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76225" algn="l"/>
                <a:tab pos="1402080" algn="l"/>
                <a:tab pos="1772920" algn="l"/>
              </a:tabLst>
            </a:pPr>
            <a:r>
              <a:rPr sz="2700" spc="-75" baseline="1543" dirty="0">
                <a:latin typeface="Yu Gothic UI"/>
                <a:cs typeface="Yu Gothic UI"/>
              </a:rPr>
              <a:t>-</a:t>
            </a:r>
            <a:r>
              <a:rPr sz="2700" baseline="1543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blue </a:t>
            </a:r>
            <a:r>
              <a:rPr sz="1800" spc="-20" dirty="0">
                <a:latin typeface="Lucida Sans Unicode"/>
                <a:cs typeface="Lucida Sans Unicode"/>
              </a:rPr>
              <a:t>rule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e</a:t>
            </a:r>
            <a:r>
              <a:rPr sz="1800" i="1" spc="667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≥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i="1" spc="-37" baseline="-6944" dirty="0">
                <a:latin typeface="Times New Roman"/>
                <a:cs typeface="Times New Roman"/>
              </a:rPr>
              <a:t>f</a:t>
            </a:r>
            <a:endParaRPr sz="1800" baseline="-6944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5430708"/>
            <a:ext cx="479107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Thus,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* </a:t>
            </a:r>
            <a:r>
              <a:rPr sz="1800" dirty="0">
                <a:latin typeface="Symbol"/>
                <a:cs typeface="Symbol"/>
              </a:rPr>
              <a:t></a:t>
            </a:r>
            <a:r>
              <a:rPr sz="1800" spc="-5" dirty="0">
                <a:latin typeface="Times New Roman"/>
                <a:cs typeface="Times New Roman"/>
              </a:rPr>
              <a:t> { </a:t>
            </a:r>
            <a:r>
              <a:rPr sz="1800" i="1" dirty="0">
                <a:latin typeface="Times New Roman"/>
                <a:cs typeface="Times New Roman"/>
              </a:rPr>
              <a:t>f </a:t>
            </a:r>
            <a:r>
              <a:rPr sz="1800" spc="-25" dirty="0">
                <a:latin typeface="Times New Roman"/>
                <a:cs typeface="Times New Roman"/>
              </a:rPr>
              <a:t>} – {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}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invariant.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35257" y="5624406"/>
            <a:ext cx="3339465" cy="1624330"/>
            <a:chOff x="5835257" y="5624406"/>
            <a:chExt cx="3339465" cy="1624330"/>
          </a:xfrm>
        </p:grpSpPr>
        <p:sp>
          <p:nvSpPr>
            <p:cNvPr id="8" name="object 8"/>
            <p:cNvSpPr/>
            <p:nvPr/>
          </p:nvSpPr>
          <p:spPr>
            <a:xfrm>
              <a:off x="5835257" y="5624406"/>
              <a:ext cx="1246505" cy="1624330"/>
            </a:xfrm>
            <a:custGeom>
              <a:avLst/>
              <a:gdLst/>
              <a:ahLst/>
              <a:cxnLst/>
              <a:rect l="l" t="t" r="r" b="b"/>
              <a:pathLst>
                <a:path w="1246504" h="1624329">
                  <a:moveTo>
                    <a:pt x="623110" y="0"/>
                  </a:moveTo>
                  <a:lnTo>
                    <a:pt x="583265" y="1651"/>
                  </a:lnTo>
                  <a:lnTo>
                    <a:pt x="543551" y="6607"/>
                  </a:lnTo>
                  <a:lnTo>
                    <a:pt x="504100" y="14867"/>
                  </a:lnTo>
                  <a:lnTo>
                    <a:pt x="465042" y="26430"/>
                  </a:lnTo>
                  <a:lnTo>
                    <a:pt x="426510" y="41297"/>
                  </a:lnTo>
                  <a:lnTo>
                    <a:pt x="388633" y="59469"/>
                  </a:lnTo>
                  <a:lnTo>
                    <a:pt x="351544" y="80944"/>
                  </a:lnTo>
                  <a:lnTo>
                    <a:pt x="315374" y="105722"/>
                  </a:lnTo>
                  <a:lnTo>
                    <a:pt x="280253" y="133805"/>
                  </a:lnTo>
                  <a:lnTo>
                    <a:pt x="246314" y="165191"/>
                  </a:lnTo>
                  <a:lnTo>
                    <a:pt x="213687" y="199882"/>
                  </a:lnTo>
                  <a:lnTo>
                    <a:pt x="182504" y="237876"/>
                  </a:lnTo>
                  <a:lnTo>
                    <a:pt x="155506" y="275325"/>
                  </a:lnTo>
                  <a:lnTo>
                    <a:pt x="130669" y="314388"/>
                  </a:lnTo>
                  <a:lnTo>
                    <a:pt x="107990" y="354931"/>
                  </a:lnTo>
                  <a:lnTo>
                    <a:pt x="87472" y="396819"/>
                  </a:lnTo>
                  <a:lnTo>
                    <a:pt x="69114" y="439919"/>
                  </a:lnTo>
                  <a:lnTo>
                    <a:pt x="52915" y="484095"/>
                  </a:lnTo>
                  <a:lnTo>
                    <a:pt x="38876" y="529213"/>
                  </a:lnTo>
                  <a:lnTo>
                    <a:pt x="26997" y="575137"/>
                  </a:lnTo>
                  <a:lnTo>
                    <a:pt x="17278" y="621735"/>
                  </a:lnTo>
                  <a:lnTo>
                    <a:pt x="9719" y="668871"/>
                  </a:lnTo>
                  <a:lnTo>
                    <a:pt x="4319" y="716411"/>
                  </a:lnTo>
                  <a:lnTo>
                    <a:pt x="1079" y="764219"/>
                  </a:lnTo>
                  <a:lnTo>
                    <a:pt x="0" y="812162"/>
                  </a:lnTo>
                  <a:lnTo>
                    <a:pt x="1079" y="860105"/>
                  </a:lnTo>
                  <a:lnTo>
                    <a:pt x="4319" y="907914"/>
                  </a:lnTo>
                  <a:lnTo>
                    <a:pt x="9719" y="955453"/>
                  </a:lnTo>
                  <a:lnTo>
                    <a:pt x="17278" y="1002589"/>
                  </a:lnTo>
                  <a:lnTo>
                    <a:pt x="26997" y="1049187"/>
                  </a:lnTo>
                  <a:lnTo>
                    <a:pt x="38876" y="1095112"/>
                  </a:lnTo>
                  <a:lnTo>
                    <a:pt x="52915" y="1140229"/>
                  </a:lnTo>
                  <a:lnTo>
                    <a:pt x="69114" y="1184405"/>
                  </a:lnTo>
                  <a:lnTo>
                    <a:pt x="87472" y="1227505"/>
                  </a:lnTo>
                  <a:lnTo>
                    <a:pt x="107990" y="1269393"/>
                  </a:lnTo>
                  <a:lnTo>
                    <a:pt x="130669" y="1309936"/>
                  </a:lnTo>
                  <a:lnTo>
                    <a:pt x="155506" y="1348999"/>
                  </a:lnTo>
                  <a:lnTo>
                    <a:pt x="182504" y="1386448"/>
                  </a:lnTo>
                  <a:lnTo>
                    <a:pt x="213687" y="1424442"/>
                  </a:lnTo>
                  <a:lnTo>
                    <a:pt x="246314" y="1459133"/>
                  </a:lnTo>
                  <a:lnTo>
                    <a:pt x="280253" y="1490519"/>
                  </a:lnTo>
                  <a:lnTo>
                    <a:pt x="315374" y="1518602"/>
                  </a:lnTo>
                  <a:lnTo>
                    <a:pt x="351544" y="1543381"/>
                  </a:lnTo>
                  <a:lnTo>
                    <a:pt x="388633" y="1564856"/>
                  </a:lnTo>
                  <a:lnTo>
                    <a:pt x="426510" y="1583027"/>
                  </a:lnTo>
                  <a:lnTo>
                    <a:pt x="465042" y="1597894"/>
                  </a:lnTo>
                  <a:lnTo>
                    <a:pt x="504100" y="1609458"/>
                  </a:lnTo>
                  <a:lnTo>
                    <a:pt x="543551" y="1617717"/>
                  </a:lnTo>
                  <a:lnTo>
                    <a:pt x="583265" y="1622673"/>
                  </a:lnTo>
                  <a:lnTo>
                    <a:pt x="623110" y="1624325"/>
                  </a:lnTo>
                  <a:lnTo>
                    <a:pt x="662955" y="1622673"/>
                  </a:lnTo>
                  <a:lnTo>
                    <a:pt x="702669" y="1617717"/>
                  </a:lnTo>
                  <a:lnTo>
                    <a:pt x="742121" y="1609458"/>
                  </a:lnTo>
                  <a:lnTo>
                    <a:pt x="781178" y="1597894"/>
                  </a:lnTo>
                  <a:lnTo>
                    <a:pt x="819711" y="1583027"/>
                  </a:lnTo>
                  <a:lnTo>
                    <a:pt x="857588" y="1564856"/>
                  </a:lnTo>
                  <a:lnTo>
                    <a:pt x="894677" y="1543381"/>
                  </a:lnTo>
                  <a:lnTo>
                    <a:pt x="930847" y="1518602"/>
                  </a:lnTo>
                  <a:lnTo>
                    <a:pt x="965967" y="1490519"/>
                  </a:lnTo>
                  <a:lnTo>
                    <a:pt x="999907" y="1459133"/>
                  </a:lnTo>
                  <a:lnTo>
                    <a:pt x="1032533" y="1424442"/>
                  </a:lnTo>
                  <a:lnTo>
                    <a:pt x="1063717" y="1386448"/>
                  </a:lnTo>
                  <a:lnTo>
                    <a:pt x="1090714" y="1348999"/>
                  </a:lnTo>
                  <a:lnTo>
                    <a:pt x="1115552" y="1309936"/>
                  </a:lnTo>
                  <a:lnTo>
                    <a:pt x="1138230" y="1269393"/>
                  </a:lnTo>
                  <a:lnTo>
                    <a:pt x="1158748" y="1227505"/>
                  </a:lnTo>
                  <a:lnTo>
                    <a:pt x="1177106" y="1184405"/>
                  </a:lnTo>
                  <a:lnTo>
                    <a:pt x="1193305" y="1140229"/>
                  </a:lnTo>
                  <a:lnTo>
                    <a:pt x="1207344" y="1095112"/>
                  </a:lnTo>
                  <a:lnTo>
                    <a:pt x="1219223" y="1049187"/>
                  </a:lnTo>
                  <a:lnTo>
                    <a:pt x="1228942" y="1002589"/>
                  </a:lnTo>
                  <a:lnTo>
                    <a:pt x="1236501" y="955453"/>
                  </a:lnTo>
                  <a:lnTo>
                    <a:pt x="1241901" y="907914"/>
                  </a:lnTo>
                  <a:lnTo>
                    <a:pt x="1245140" y="860105"/>
                  </a:lnTo>
                  <a:lnTo>
                    <a:pt x="1246220" y="812162"/>
                  </a:lnTo>
                  <a:lnTo>
                    <a:pt x="1245140" y="764219"/>
                  </a:lnTo>
                  <a:lnTo>
                    <a:pt x="1241901" y="716411"/>
                  </a:lnTo>
                  <a:lnTo>
                    <a:pt x="1236501" y="668871"/>
                  </a:lnTo>
                  <a:lnTo>
                    <a:pt x="1228942" y="621735"/>
                  </a:lnTo>
                  <a:lnTo>
                    <a:pt x="1219223" y="575137"/>
                  </a:lnTo>
                  <a:lnTo>
                    <a:pt x="1207344" y="529213"/>
                  </a:lnTo>
                  <a:lnTo>
                    <a:pt x="1193305" y="484095"/>
                  </a:lnTo>
                  <a:lnTo>
                    <a:pt x="1177106" y="439919"/>
                  </a:lnTo>
                  <a:lnTo>
                    <a:pt x="1158748" y="396819"/>
                  </a:lnTo>
                  <a:lnTo>
                    <a:pt x="1138230" y="354931"/>
                  </a:lnTo>
                  <a:lnTo>
                    <a:pt x="1115552" y="314388"/>
                  </a:lnTo>
                  <a:lnTo>
                    <a:pt x="1090714" y="275325"/>
                  </a:lnTo>
                  <a:lnTo>
                    <a:pt x="1063717" y="237876"/>
                  </a:lnTo>
                  <a:lnTo>
                    <a:pt x="1032533" y="199882"/>
                  </a:lnTo>
                  <a:lnTo>
                    <a:pt x="999907" y="165191"/>
                  </a:lnTo>
                  <a:lnTo>
                    <a:pt x="965967" y="133805"/>
                  </a:lnTo>
                  <a:lnTo>
                    <a:pt x="930847" y="105722"/>
                  </a:lnTo>
                  <a:lnTo>
                    <a:pt x="894677" y="80944"/>
                  </a:lnTo>
                  <a:lnTo>
                    <a:pt x="857588" y="59469"/>
                  </a:lnTo>
                  <a:lnTo>
                    <a:pt x="819711" y="41297"/>
                  </a:lnTo>
                  <a:lnTo>
                    <a:pt x="781178" y="26430"/>
                  </a:lnTo>
                  <a:lnTo>
                    <a:pt x="742121" y="14867"/>
                  </a:lnTo>
                  <a:lnTo>
                    <a:pt x="702669" y="6607"/>
                  </a:lnTo>
                  <a:lnTo>
                    <a:pt x="662955" y="1651"/>
                  </a:lnTo>
                  <a:lnTo>
                    <a:pt x="623110" y="0"/>
                  </a:lnTo>
                  <a:close/>
                </a:path>
              </a:pathLst>
            </a:custGeom>
            <a:solidFill>
              <a:srgbClr val="91B4DB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59567" y="5950407"/>
              <a:ext cx="3095625" cy="1004569"/>
            </a:xfrm>
            <a:custGeom>
              <a:avLst/>
              <a:gdLst/>
              <a:ahLst/>
              <a:cxnLst/>
              <a:rect l="l" t="t" r="r" b="b"/>
              <a:pathLst>
                <a:path w="3095625" h="1004570">
                  <a:moveTo>
                    <a:pt x="45049" y="125425"/>
                  </a:moveTo>
                  <a:lnTo>
                    <a:pt x="93038" y="111489"/>
                  </a:lnTo>
                  <a:lnTo>
                    <a:pt x="141027" y="97553"/>
                  </a:lnTo>
                  <a:lnTo>
                    <a:pt x="189015" y="83617"/>
                  </a:lnTo>
                  <a:lnTo>
                    <a:pt x="237003" y="69680"/>
                  </a:lnTo>
                  <a:lnTo>
                    <a:pt x="284991" y="55744"/>
                  </a:lnTo>
                  <a:lnTo>
                    <a:pt x="332979" y="41808"/>
                  </a:lnTo>
                  <a:lnTo>
                    <a:pt x="380967" y="27872"/>
                  </a:lnTo>
                  <a:lnTo>
                    <a:pt x="428955" y="13936"/>
                  </a:lnTo>
                  <a:lnTo>
                    <a:pt x="476943" y="0"/>
                  </a:lnTo>
                </a:path>
                <a:path w="3095625" h="1004570">
                  <a:moveTo>
                    <a:pt x="44036" y="186807"/>
                  </a:moveTo>
                  <a:lnTo>
                    <a:pt x="90893" y="204166"/>
                  </a:lnTo>
                  <a:lnTo>
                    <a:pt x="137750" y="221525"/>
                  </a:lnTo>
                  <a:lnTo>
                    <a:pt x="184608" y="238884"/>
                  </a:lnTo>
                  <a:lnTo>
                    <a:pt x="231465" y="256243"/>
                  </a:lnTo>
                  <a:lnTo>
                    <a:pt x="278322" y="273601"/>
                  </a:lnTo>
                  <a:lnTo>
                    <a:pt x="325180" y="290960"/>
                  </a:lnTo>
                  <a:lnTo>
                    <a:pt x="372037" y="308319"/>
                  </a:lnTo>
                  <a:lnTo>
                    <a:pt x="418894" y="325678"/>
                  </a:lnTo>
                  <a:lnTo>
                    <a:pt x="465751" y="343036"/>
                  </a:lnTo>
                  <a:lnTo>
                    <a:pt x="512608" y="360395"/>
                  </a:lnTo>
                  <a:lnTo>
                    <a:pt x="559465" y="377754"/>
                  </a:lnTo>
                </a:path>
                <a:path w="3095625" h="1004570">
                  <a:moveTo>
                    <a:pt x="435552" y="998708"/>
                  </a:moveTo>
                  <a:lnTo>
                    <a:pt x="409931" y="953912"/>
                  </a:lnTo>
                  <a:lnTo>
                    <a:pt x="384310" y="909117"/>
                  </a:lnTo>
                  <a:lnTo>
                    <a:pt x="358689" y="864321"/>
                  </a:lnTo>
                  <a:lnTo>
                    <a:pt x="333068" y="819525"/>
                  </a:lnTo>
                  <a:lnTo>
                    <a:pt x="307448" y="774730"/>
                  </a:lnTo>
                  <a:lnTo>
                    <a:pt x="281827" y="729934"/>
                  </a:lnTo>
                  <a:lnTo>
                    <a:pt x="256206" y="685139"/>
                  </a:lnTo>
                  <a:lnTo>
                    <a:pt x="230586" y="640343"/>
                  </a:lnTo>
                  <a:lnTo>
                    <a:pt x="204965" y="595548"/>
                  </a:lnTo>
                  <a:lnTo>
                    <a:pt x="179344" y="550753"/>
                  </a:lnTo>
                  <a:lnTo>
                    <a:pt x="153724" y="505957"/>
                  </a:lnTo>
                  <a:lnTo>
                    <a:pt x="128103" y="461162"/>
                  </a:lnTo>
                  <a:lnTo>
                    <a:pt x="102482" y="416366"/>
                  </a:lnTo>
                  <a:lnTo>
                    <a:pt x="76862" y="371571"/>
                  </a:lnTo>
                  <a:lnTo>
                    <a:pt x="51241" y="326776"/>
                  </a:lnTo>
                  <a:lnTo>
                    <a:pt x="25620" y="281980"/>
                  </a:lnTo>
                  <a:lnTo>
                    <a:pt x="0" y="237185"/>
                  </a:lnTo>
                </a:path>
                <a:path w="3095625" h="1004570">
                  <a:moveTo>
                    <a:pt x="3048559" y="47245"/>
                  </a:moveTo>
                  <a:lnTo>
                    <a:pt x="3015997" y="85386"/>
                  </a:lnTo>
                  <a:lnTo>
                    <a:pt x="2983434" y="123528"/>
                  </a:lnTo>
                  <a:lnTo>
                    <a:pt x="2950872" y="161669"/>
                  </a:lnTo>
                  <a:lnTo>
                    <a:pt x="2918310" y="199810"/>
                  </a:lnTo>
                  <a:lnTo>
                    <a:pt x="2885748" y="237952"/>
                  </a:lnTo>
                  <a:lnTo>
                    <a:pt x="2853186" y="276093"/>
                  </a:lnTo>
                  <a:lnTo>
                    <a:pt x="2820624" y="314235"/>
                  </a:lnTo>
                  <a:lnTo>
                    <a:pt x="2788062" y="352376"/>
                  </a:lnTo>
                  <a:lnTo>
                    <a:pt x="2755499" y="390517"/>
                  </a:lnTo>
                  <a:lnTo>
                    <a:pt x="2722937" y="428659"/>
                  </a:lnTo>
                  <a:lnTo>
                    <a:pt x="2690375" y="466800"/>
                  </a:lnTo>
                </a:path>
                <a:path w="3095625" h="1004570">
                  <a:moveTo>
                    <a:pt x="1764979" y="676655"/>
                  </a:moveTo>
                  <a:lnTo>
                    <a:pt x="1816077" y="668606"/>
                  </a:lnTo>
                  <a:lnTo>
                    <a:pt x="1867176" y="660557"/>
                  </a:lnTo>
                  <a:lnTo>
                    <a:pt x="1918274" y="652508"/>
                  </a:lnTo>
                  <a:lnTo>
                    <a:pt x="1969372" y="644459"/>
                  </a:lnTo>
                  <a:lnTo>
                    <a:pt x="2020470" y="636410"/>
                  </a:lnTo>
                  <a:lnTo>
                    <a:pt x="2071569" y="628361"/>
                  </a:lnTo>
                  <a:lnTo>
                    <a:pt x="2122667" y="620312"/>
                  </a:lnTo>
                  <a:lnTo>
                    <a:pt x="2173765" y="612263"/>
                  </a:lnTo>
                  <a:lnTo>
                    <a:pt x="2224863" y="604214"/>
                  </a:lnTo>
                  <a:lnTo>
                    <a:pt x="2275961" y="596164"/>
                  </a:lnTo>
                  <a:lnTo>
                    <a:pt x="2327060" y="588115"/>
                  </a:lnTo>
                  <a:lnTo>
                    <a:pt x="2378158" y="580066"/>
                  </a:lnTo>
                  <a:lnTo>
                    <a:pt x="2429256" y="572017"/>
                  </a:lnTo>
                  <a:lnTo>
                    <a:pt x="2480354" y="563968"/>
                  </a:lnTo>
                  <a:lnTo>
                    <a:pt x="2531452" y="555919"/>
                  </a:lnTo>
                </a:path>
                <a:path w="3095625" h="1004570">
                  <a:moveTo>
                    <a:pt x="3095223" y="68677"/>
                  </a:moveTo>
                  <a:lnTo>
                    <a:pt x="3086558" y="117927"/>
                  </a:lnTo>
                  <a:lnTo>
                    <a:pt x="3077893" y="167176"/>
                  </a:lnTo>
                  <a:lnTo>
                    <a:pt x="3069228" y="216425"/>
                  </a:lnTo>
                  <a:lnTo>
                    <a:pt x="3060563" y="265675"/>
                  </a:lnTo>
                  <a:lnTo>
                    <a:pt x="3051898" y="314924"/>
                  </a:lnTo>
                  <a:lnTo>
                    <a:pt x="3043233" y="364173"/>
                  </a:lnTo>
                  <a:lnTo>
                    <a:pt x="3034568" y="413423"/>
                  </a:lnTo>
                  <a:lnTo>
                    <a:pt x="3025903" y="462672"/>
                  </a:lnTo>
                  <a:lnTo>
                    <a:pt x="3017238" y="511921"/>
                  </a:lnTo>
                  <a:lnTo>
                    <a:pt x="3008573" y="561171"/>
                  </a:lnTo>
                  <a:lnTo>
                    <a:pt x="2999908" y="610420"/>
                  </a:lnTo>
                  <a:lnTo>
                    <a:pt x="2991243" y="659670"/>
                  </a:lnTo>
                  <a:lnTo>
                    <a:pt x="2982579" y="708919"/>
                  </a:lnTo>
                  <a:lnTo>
                    <a:pt x="2973914" y="758168"/>
                  </a:lnTo>
                  <a:lnTo>
                    <a:pt x="2965249" y="807418"/>
                  </a:lnTo>
                  <a:lnTo>
                    <a:pt x="2956585" y="856667"/>
                  </a:lnTo>
                  <a:lnTo>
                    <a:pt x="2947920" y="905916"/>
                  </a:lnTo>
                  <a:lnTo>
                    <a:pt x="2939255" y="955166"/>
                  </a:lnTo>
                  <a:lnTo>
                    <a:pt x="2930591" y="1004415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2377" y="7042294"/>
              <a:ext cx="2270760" cy="0"/>
            </a:xfrm>
            <a:custGeom>
              <a:avLst/>
              <a:gdLst/>
              <a:ahLst/>
              <a:cxnLst/>
              <a:rect l="l" t="t" r="r" b="b"/>
              <a:pathLst>
                <a:path w="2270759">
                  <a:moveTo>
                    <a:pt x="0" y="0"/>
                  </a:moveTo>
                  <a:lnTo>
                    <a:pt x="602372" y="0"/>
                  </a:lnTo>
                </a:path>
                <a:path w="2270759">
                  <a:moveTo>
                    <a:pt x="793120" y="0"/>
                  </a:moveTo>
                  <a:lnTo>
                    <a:pt x="2270353" y="0"/>
                  </a:lnTo>
                </a:path>
              </a:pathLst>
            </a:custGeom>
            <a:ln w="537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29164" y="5923245"/>
              <a:ext cx="2345055" cy="0"/>
            </a:xfrm>
            <a:custGeom>
              <a:avLst/>
              <a:gdLst/>
              <a:ahLst/>
              <a:cxnLst/>
              <a:rect l="l" t="t" r="r" b="b"/>
              <a:pathLst>
                <a:path w="2345054">
                  <a:moveTo>
                    <a:pt x="0" y="0"/>
                  </a:moveTo>
                  <a:lnTo>
                    <a:pt x="488804" y="0"/>
                  </a:lnTo>
                </a:path>
                <a:path w="2345054">
                  <a:moveTo>
                    <a:pt x="755851" y="0"/>
                  </a:moveTo>
                  <a:lnTo>
                    <a:pt x="2344767" y="0"/>
                  </a:lnTo>
                </a:path>
              </a:pathLst>
            </a:custGeom>
            <a:ln w="19075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17968" y="5834865"/>
              <a:ext cx="267335" cy="181610"/>
            </a:xfrm>
            <a:custGeom>
              <a:avLst/>
              <a:gdLst/>
              <a:ahLst/>
              <a:cxnLst/>
              <a:rect l="l" t="t" r="r" b="b"/>
              <a:pathLst>
                <a:path w="267334" h="181610">
                  <a:moveTo>
                    <a:pt x="0" y="0"/>
                  </a:moveTo>
                  <a:lnTo>
                    <a:pt x="267046" y="0"/>
                  </a:lnTo>
                  <a:lnTo>
                    <a:pt x="267046" y="181211"/>
                  </a:lnTo>
                  <a:lnTo>
                    <a:pt x="0" y="181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03789" y="5774478"/>
            <a:ext cx="9588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f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6754" y="5330035"/>
            <a:ext cx="24574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55" dirty="0">
                <a:latin typeface="Trebuchet MS"/>
                <a:cs typeface="Trebuchet MS"/>
              </a:rPr>
              <a:t>T*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12218" y="5824294"/>
            <a:ext cx="3358515" cy="1325880"/>
            <a:chOff x="5912218" y="5824294"/>
            <a:chExt cx="3358515" cy="1325880"/>
          </a:xfrm>
        </p:grpSpPr>
        <p:sp>
          <p:nvSpPr>
            <p:cNvPr id="16" name="object 16"/>
            <p:cNvSpPr/>
            <p:nvPr/>
          </p:nvSpPr>
          <p:spPr>
            <a:xfrm>
              <a:off x="7224750" y="6940568"/>
              <a:ext cx="191135" cy="181610"/>
            </a:xfrm>
            <a:custGeom>
              <a:avLst/>
              <a:gdLst/>
              <a:ahLst/>
              <a:cxnLst/>
              <a:rect l="l" t="t" r="r" b="b"/>
              <a:pathLst>
                <a:path w="191134" h="181609">
                  <a:moveTo>
                    <a:pt x="0" y="0"/>
                  </a:moveTo>
                  <a:lnTo>
                    <a:pt x="190747" y="0"/>
                  </a:lnTo>
                  <a:lnTo>
                    <a:pt x="190747" y="181210"/>
                  </a:lnTo>
                  <a:lnTo>
                    <a:pt x="0" y="181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2218" y="6004021"/>
              <a:ext cx="197900" cy="1979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1090" y="5824294"/>
              <a:ext cx="197900" cy="1979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2476" y="6263438"/>
              <a:ext cx="197900" cy="1979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4618" y="6934872"/>
              <a:ext cx="197901" cy="1979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2702" y="5824294"/>
              <a:ext cx="197900" cy="1979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4324" y="6951827"/>
              <a:ext cx="197901" cy="1979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7779" y="6392300"/>
              <a:ext cx="197900" cy="197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9799" y="6543203"/>
              <a:ext cx="197900" cy="1979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254301" y="6892389"/>
            <a:ext cx="132080" cy="2520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</a:tabLst>
            </a:pPr>
            <a:r>
              <a:rPr spc="60" dirty="0"/>
              <a:t>Greedy</a:t>
            </a:r>
            <a:r>
              <a:rPr spc="105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75" dirty="0"/>
              <a:t>proof</a:t>
            </a:r>
            <a:r>
              <a:rPr spc="95" dirty="0"/>
              <a:t> </a:t>
            </a:r>
            <a:r>
              <a:rPr spc="60" dirty="0"/>
              <a:t>of</a:t>
            </a:r>
            <a:r>
              <a:rPr spc="95" dirty="0"/>
              <a:t> </a:t>
            </a:r>
            <a:r>
              <a:rPr spc="-20" dirty="0"/>
              <a:t>correctness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067" y="1131247"/>
            <a:ext cx="8176259" cy="4012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81280">
              <a:lnSpc>
                <a:spcPct val="132100"/>
              </a:lnSpc>
              <a:spcBef>
                <a:spcPts val="100"/>
              </a:spcBef>
              <a:tabLst>
                <a:tab pos="195580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Color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invariant.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10" dirty="0">
                <a:latin typeface="Lucida Sans Unicode"/>
                <a:cs typeface="Lucida Sans Unicode"/>
              </a:rPr>
              <a:t> edges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88900">
              <a:lnSpc>
                <a:spcPct val="100000"/>
              </a:lnSpc>
              <a:spcBef>
                <a:spcPts val="690"/>
              </a:spcBef>
              <a:tabLst>
                <a:tab pos="5162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number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of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iterations]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88900">
              <a:lnSpc>
                <a:spcPts val="1980"/>
              </a:lnSpc>
              <a:tabLst>
                <a:tab pos="2981960" algn="l"/>
              </a:tabLst>
            </a:pP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Induction</a:t>
            </a:r>
            <a:r>
              <a:rPr sz="18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step</a:t>
            </a:r>
            <a:r>
              <a:rPr sz="18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(red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rule).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 invariant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true before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red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rule.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 chosen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cycle, and let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 edge colored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red.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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still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10" dirty="0">
                <a:latin typeface="Lucida Sans Unicode"/>
                <a:cs typeface="Lucida Sans Unicode"/>
              </a:rPr>
              <a:t> invariant.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Otherwise,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fundamental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deleting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</a:t>
            </a:r>
            <a:r>
              <a:rPr sz="1800" spc="-25" dirty="0">
                <a:latin typeface="Times New Roman"/>
                <a:cs typeface="Times New Roman"/>
              </a:rPr>
              <a:t>*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another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uncolored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e</a:t>
            </a:r>
            <a:r>
              <a:rPr sz="1800" i="1" spc="652" baseline="-6944" dirty="0">
                <a:latin typeface="Times New Roman"/>
                <a:cs typeface="Times New Roman"/>
              </a:rPr>
              <a:t> </a:t>
            </a:r>
            <a:r>
              <a:rPr sz="1800" spc="215" dirty="0">
                <a:latin typeface="Times New Roman"/>
                <a:cs typeface="Times New Roman"/>
              </a:rPr>
              <a:t>≥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f</a:t>
            </a:r>
            <a:r>
              <a:rPr sz="1800" i="1" spc="187" baseline="-6944" dirty="0">
                <a:latin typeface="Times New Roman"/>
                <a:cs typeface="Times New Roman"/>
              </a:rPr>
              <a:t>  </a:t>
            </a:r>
            <a:r>
              <a:rPr sz="1800" spc="-10" dirty="0">
                <a:latin typeface="Lucida Sans Unicode"/>
                <a:cs typeface="Lucida Sans Unicode"/>
              </a:rPr>
              <a:t>since</a:t>
            </a:r>
            <a:endParaRPr sz="1800">
              <a:latin typeface="Lucida Sans Unicode"/>
              <a:cs typeface="Lucida Sans Unicode"/>
            </a:endParaRPr>
          </a:p>
          <a:p>
            <a:pPr marL="536575">
              <a:lnSpc>
                <a:spcPct val="100000"/>
              </a:lnSpc>
              <a:spcBef>
                <a:spcPts val="480"/>
              </a:spcBef>
              <a:tabLst>
                <a:tab pos="775335" algn="l"/>
                <a:tab pos="1560195" algn="l"/>
                <a:tab pos="1930400" algn="l"/>
              </a:tabLst>
            </a:pPr>
            <a:r>
              <a:rPr sz="2700" spc="-75" baseline="1543" dirty="0">
                <a:latin typeface="Yu Gothic UI"/>
                <a:cs typeface="Yu Gothic UI"/>
              </a:rPr>
              <a:t>-</a:t>
            </a:r>
            <a:r>
              <a:rPr sz="2700" baseline="1543" dirty="0">
                <a:latin typeface="Yu Gothic UI"/>
                <a:cs typeface="Yu Gothic UI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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</a:t>
            </a:r>
            <a:r>
              <a:rPr sz="1800" spc="-25" dirty="0">
                <a:latin typeface="Times New Roman"/>
                <a:cs typeface="Times New Roman"/>
              </a:rPr>
              <a:t>*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 </a:t>
            </a:r>
            <a:r>
              <a:rPr sz="1800" spc="-20" dirty="0">
                <a:latin typeface="Lucida Sans Unicode"/>
                <a:cs typeface="Lucida Sans Unicode"/>
              </a:rPr>
              <a:t>blue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8125" y="5205625"/>
            <a:ext cx="383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76225" algn="l"/>
                <a:tab pos="1283335" algn="l"/>
                <a:tab pos="1653539" algn="l"/>
              </a:tabLst>
            </a:pPr>
            <a:r>
              <a:rPr sz="2700" spc="-75" baseline="1543" dirty="0">
                <a:latin typeface="Yu Gothic UI"/>
                <a:cs typeface="Yu Gothic UI"/>
              </a:rPr>
              <a:t>-</a:t>
            </a:r>
            <a:r>
              <a:rPr sz="2700" baseline="1543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rule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e</a:t>
            </a:r>
            <a:r>
              <a:rPr sz="1800" i="1" spc="644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≥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i="1" spc="-37" baseline="-6944" dirty="0">
                <a:latin typeface="Times New Roman"/>
                <a:cs typeface="Times New Roman"/>
              </a:rPr>
              <a:t>f</a:t>
            </a:r>
            <a:endParaRPr sz="1800" baseline="-6944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5430708"/>
            <a:ext cx="497903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Thus,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* </a:t>
            </a:r>
            <a:r>
              <a:rPr sz="1800" dirty="0">
                <a:latin typeface="Symbol"/>
                <a:cs typeface="Symbol"/>
              </a:rPr>
              <a:t></a:t>
            </a:r>
            <a:r>
              <a:rPr sz="1800" dirty="0">
                <a:latin typeface="Times New Roman"/>
                <a:cs typeface="Times New Roman"/>
              </a:rPr>
              <a:t> {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} – {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} </a:t>
            </a:r>
            <a:r>
              <a:rPr sz="1800" dirty="0">
                <a:latin typeface="Lucida Sans Unicode"/>
                <a:cs typeface="Lucida Sans Unicode"/>
              </a:rPr>
              <a:t>satisfies invariant.</a:t>
            </a:r>
            <a:r>
              <a:rPr sz="1800" spc="-30" dirty="0">
                <a:latin typeface="Lucida Sans Unicode"/>
                <a:cs typeface="Lucida Sans Unicode"/>
              </a:rPr>
              <a:t> ▪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35257" y="5624406"/>
            <a:ext cx="3339465" cy="1624330"/>
            <a:chOff x="5835257" y="5624406"/>
            <a:chExt cx="3339465" cy="1624330"/>
          </a:xfrm>
        </p:grpSpPr>
        <p:sp>
          <p:nvSpPr>
            <p:cNvPr id="8" name="object 8"/>
            <p:cNvSpPr/>
            <p:nvPr/>
          </p:nvSpPr>
          <p:spPr>
            <a:xfrm>
              <a:off x="5835257" y="5624406"/>
              <a:ext cx="1246505" cy="1624330"/>
            </a:xfrm>
            <a:custGeom>
              <a:avLst/>
              <a:gdLst/>
              <a:ahLst/>
              <a:cxnLst/>
              <a:rect l="l" t="t" r="r" b="b"/>
              <a:pathLst>
                <a:path w="1246504" h="1624329">
                  <a:moveTo>
                    <a:pt x="623110" y="0"/>
                  </a:moveTo>
                  <a:lnTo>
                    <a:pt x="583265" y="1651"/>
                  </a:lnTo>
                  <a:lnTo>
                    <a:pt x="543551" y="6607"/>
                  </a:lnTo>
                  <a:lnTo>
                    <a:pt x="504100" y="14867"/>
                  </a:lnTo>
                  <a:lnTo>
                    <a:pt x="465042" y="26430"/>
                  </a:lnTo>
                  <a:lnTo>
                    <a:pt x="426510" y="41297"/>
                  </a:lnTo>
                  <a:lnTo>
                    <a:pt x="388633" y="59469"/>
                  </a:lnTo>
                  <a:lnTo>
                    <a:pt x="351544" y="80944"/>
                  </a:lnTo>
                  <a:lnTo>
                    <a:pt x="315374" y="105722"/>
                  </a:lnTo>
                  <a:lnTo>
                    <a:pt x="280253" y="133805"/>
                  </a:lnTo>
                  <a:lnTo>
                    <a:pt x="246314" y="165191"/>
                  </a:lnTo>
                  <a:lnTo>
                    <a:pt x="213687" y="199882"/>
                  </a:lnTo>
                  <a:lnTo>
                    <a:pt x="182504" y="237876"/>
                  </a:lnTo>
                  <a:lnTo>
                    <a:pt x="155506" y="275325"/>
                  </a:lnTo>
                  <a:lnTo>
                    <a:pt x="130669" y="314388"/>
                  </a:lnTo>
                  <a:lnTo>
                    <a:pt x="107990" y="354931"/>
                  </a:lnTo>
                  <a:lnTo>
                    <a:pt x="87472" y="396819"/>
                  </a:lnTo>
                  <a:lnTo>
                    <a:pt x="69114" y="439919"/>
                  </a:lnTo>
                  <a:lnTo>
                    <a:pt x="52915" y="484095"/>
                  </a:lnTo>
                  <a:lnTo>
                    <a:pt x="38876" y="529213"/>
                  </a:lnTo>
                  <a:lnTo>
                    <a:pt x="26997" y="575137"/>
                  </a:lnTo>
                  <a:lnTo>
                    <a:pt x="17278" y="621735"/>
                  </a:lnTo>
                  <a:lnTo>
                    <a:pt x="9719" y="668871"/>
                  </a:lnTo>
                  <a:lnTo>
                    <a:pt x="4319" y="716411"/>
                  </a:lnTo>
                  <a:lnTo>
                    <a:pt x="1079" y="764219"/>
                  </a:lnTo>
                  <a:lnTo>
                    <a:pt x="0" y="812162"/>
                  </a:lnTo>
                  <a:lnTo>
                    <a:pt x="1079" y="860105"/>
                  </a:lnTo>
                  <a:lnTo>
                    <a:pt x="4319" y="907914"/>
                  </a:lnTo>
                  <a:lnTo>
                    <a:pt x="9719" y="955453"/>
                  </a:lnTo>
                  <a:lnTo>
                    <a:pt x="17278" y="1002589"/>
                  </a:lnTo>
                  <a:lnTo>
                    <a:pt x="26997" y="1049187"/>
                  </a:lnTo>
                  <a:lnTo>
                    <a:pt x="38876" y="1095112"/>
                  </a:lnTo>
                  <a:lnTo>
                    <a:pt x="52915" y="1140229"/>
                  </a:lnTo>
                  <a:lnTo>
                    <a:pt x="69114" y="1184405"/>
                  </a:lnTo>
                  <a:lnTo>
                    <a:pt x="87472" y="1227505"/>
                  </a:lnTo>
                  <a:lnTo>
                    <a:pt x="107990" y="1269393"/>
                  </a:lnTo>
                  <a:lnTo>
                    <a:pt x="130669" y="1309936"/>
                  </a:lnTo>
                  <a:lnTo>
                    <a:pt x="155506" y="1348999"/>
                  </a:lnTo>
                  <a:lnTo>
                    <a:pt x="182504" y="1386448"/>
                  </a:lnTo>
                  <a:lnTo>
                    <a:pt x="213687" y="1424442"/>
                  </a:lnTo>
                  <a:lnTo>
                    <a:pt x="246314" y="1459133"/>
                  </a:lnTo>
                  <a:lnTo>
                    <a:pt x="280253" y="1490519"/>
                  </a:lnTo>
                  <a:lnTo>
                    <a:pt x="315374" y="1518602"/>
                  </a:lnTo>
                  <a:lnTo>
                    <a:pt x="351544" y="1543381"/>
                  </a:lnTo>
                  <a:lnTo>
                    <a:pt x="388633" y="1564856"/>
                  </a:lnTo>
                  <a:lnTo>
                    <a:pt x="426510" y="1583027"/>
                  </a:lnTo>
                  <a:lnTo>
                    <a:pt x="465042" y="1597894"/>
                  </a:lnTo>
                  <a:lnTo>
                    <a:pt x="504100" y="1609458"/>
                  </a:lnTo>
                  <a:lnTo>
                    <a:pt x="543551" y="1617717"/>
                  </a:lnTo>
                  <a:lnTo>
                    <a:pt x="583265" y="1622673"/>
                  </a:lnTo>
                  <a:lnTo>
                    <a:pt x="623110" y="1624325"/>
                  </a:lnTo>
                  <a:lnTo>
                    <a:pt x="662955" y="1622673"/>
                  </a:lnTo>
                  <a:lnTo>
                    <a:pt x="702669" y="1617717"/>
                  </a:lnTo>
                  <a:lnTo>
                    <a:pt x="742121" y="1609458"/>
                  </a:lnTo>
                  <a:lnTo>
                    <a:pt x="781178" y="1597894"/>
                  </a:lnTo>
                  <a:lnTo>
                    <a:pt x="819711" y="1583027"/>
                  </a:lnTo>
                  <a:lnTo>
                    <a:pt x="857588" y="1564856"/>
                  </a:lnTo>
                  <a:lnTo>
                    <a:pt x="894677" y="1543381"/>
                  </a:lnTo>
                  <a:lnTo>
                    <a:pt x="930847" y="1518602"/>
                  </a:lnTo>
                  <a:lnTo>
                    <a:pt x="965967" y="1490519"/>
                  </a:lnTo>
                  <a:lnTo>
                    <a:pt x="999907" y="1459133"/>
                  </a:lnTo>
                  <a:lnTo>
                    <a:pt x="1032533" y="1424442"/>
                  </a:lnTo>
                  <a:lnTo>
                    <a:pt x="1063717" y="1386448"/>
                  </a:lnTo>
                  <a:lnTo>
                    <a:pt x="1090714" y="1348999"/>
                  </a:lnTo>
                  <a:lnTo>
                    <a:pt x="1115552" y="1309936"/>
                  </a:lnTo>
                  <a:lnTo>
                    <a:pt x="1138230" y="1269393"/>
                  </a:lnTo>
                  <a:lnTo>
                    <a:pt x="1158748" y="1227505"/>
                  </a:lnTo>
                  <a:lnTo>
                    <a:pt x="1177106" y="1184405"/>
                  </a:lnTo>
                  <a:lnTo>
                    <a:pt x="1193305" y="1140229"/>
                  </a:lnTo>
                  <a:lnTo>
                    <a:pt x="1207344" y="1095112"/>
                  </a:lnTo>
                  <a:lnTo>
                    <a:pt x="1219223" y="1049187"/>
                  </a:lnTo>
                  <a:lnTo>
                    <a:pt x="1228942" y="1002589"/>
                  </a:lnTo>
                  <a:lnTo>
                    <a:pt x="1236501" y="955453"/>
                  </a:lnTo>
                  <a:lnTo>
                    <a:pt x="1241901" y="907914"/>
                  </a:lnTo>
                  <a:lnTo>
                    <a:pt x="1245140" y="860105"/>
                  </a:lnTo>
                  <a:lnTo>
                    <a:pt x="1246220" y="812162"/>
                  </a:lnTo>
                  <a:lnTo>
                    <a:pt x="1245140" y="764219"/>
                  </a:lnTo>
                  <a:lnTo>
                    <a:pt x="1241901" y="716411"/>
                  </a:lnTo>
                  <a:lnTo>
                    <a:pt x="1236501" y="668871"/>
                  </a:lnTo>
                  <a:lnTo>
                    <a:pt x="1228942" y="621735"/>
                  </a:lnTo>
                  <a:lnTo>
                    <a:pt x="1219223" y="575137"/>
                  </a:lnTo>
                  <a:lnTo>
                    <a:pt x="1207344" y="529213"/>
                  </a:lnTo>
                  <a:lnTo>
                    <a:pt x="1193305" y="484095"/>
                  </a:lnTo>
                  <a:lnTo>
                    <a:pt x="1177106" y="439919"/>
                  </a:lnTo>
                  <a:lnTo>
                    <a:pt x="1158748" y="396819"/>
                  </a:lnTo>
                  <a:lnTo>
                    <a:pt x="1138230" y="354931"/>
                  </a:lnTo>
                  <a:lnTo>
                    <a:pt x="1115552" y="314388"/>
                  </a:lnTo>
                  <a:lnTo>
                    <a:pt x="1090714" y="275325"/>
                  </a:lnTo>
                  <a:lnTo>
                    <a:pt x="1063717" y="237876"/>
                  </a:lnTo>
                  <a:lnTo>
                    <a:pt x="1032533" y="199882"/>
                  </a:lnTo>
                  <a:lnTo>
                    <a:pt x="999907" y="165191"/>
                  </a:lnTo>
                  <a:lnTo>
                    <a:pt x="965967" y="133805"/>
                  </a:lnTo>
                  <a:lnTo>
                    <a:pt x="930847" y="105722"/>
                  </a:lnTo>
                  <a:lnTo>
                    <a:pt x="894677" y="80944"/>
                  </a:lnTo>
                  <a:lnTo>
                    <a:pt x="857588" y="59469"/>
                  </a:lnTo>
                  <a:lnTo>
                    <a:pt x="819711" y="41297"/>
                  </a:lnTo>
                  <a:lnTo>
                    <a:pt x="781178" y="26430"/>
                  </a:lnTo>
                  <a:lnTo>
                    <a:pt x="742121" y="14867"/>
                  </a:lnTo>
                  <a:lnTo>
                    <a:pt x="702669" y="6607"/>
                  </a:lnTo>
                  <a:lnTo>
                    <a:pt x="662955" y="1651"/>
                  </a:lnTo>
                  <a:lnTo>
                    <a:pt x="623110" y="0"/>
                  </a:lnTo>
                  <a:close/>
                </a:path>
              </a:pathLst>
            </a:custGeom>
            <a:solidFill>
              <a:srgbClr val="91B4DB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59567" y="5950407"/>
              <a:ext cx="3095625" cy="1004569"/>
            </a:xfrm>
            <a:custGeom>
              <a:avLst/>
              <a:gdLst/>
              <a:ahLst/>
              <a:cxnLst/>
              <a:rect l="l" t="t" r="r" b="b"/>
              <a:pathLst>
                <a:path w="3095625" h="1004570">
                  <a:moveTo>
                    <a:pt x="45049" y="125425"/>
                  </a:moveTo>
                  <a:lnTo>
                    <a:pt x="93038" y="111489"/>
                  </a:lnTo>
                  <a:lnTo>
                    <a:pt x="141027" y="97553"/>
                  </a:lnTo>
                  <a:lnTo>
                    <a:pt x="189015" y="83617"/>
                  </a:lnTo>
                  <a:lnTo>
                    <a:pt x="237003" y="69680"/>
                  </a:lnTo>
                  <a:lnTo>
                    <a:pt x="284991" y="55744"/>
                  </a:lnTo>
                  <a:lnTo>
                    <a:pt x="332979" y="41808"/>
                  </a:lnTo>
                  <a:lnTo>
                    <a:pt x="380967" y="27872"/>
                  </a:lnTo>
                  <a:lnTo>
                    <a:pt x="428955" y="13936"/>
                  </a:lnTo>
                  <a:lnTo>
                    <a:pt x="476943" y="0"/>
                  </a:lnTo>
                </a:path>
                <a:path w="3095625" h="1004570">
                  <a:moveTo>
                    <a:pt x="44036" y="186807"/>
                  </a:moveTo>
                  <a:lnTo>
                    <a:pt x="90893" y="204166"/>
                  </a:lnTo>
                  <a:lnTo>
                    <a:pt x="137750" y="221525"/>
                  </a:lnTo>
                  <a:lnTo>
                    <a:pt x="184608" y="238884"/>
                  </a:lnTo>
                  <a:lnTo>
                    <a:pt x="231465" y="256243"/>
                  </a:lnTo>
                  <a:lnTo>
                    <a:pt x="278322" y="273601"/>
                  </a:lnTo>
                  <a:lnTo>
                    <a:pt x="325180" y="290960"/>
                  </a:lnTo>
                  <a:lnTo>
                    <a:pt x="372037" y="308319"/>
                  </a:lnTo>
                  <a:lnTo>
                    <a:pt x="418894" y="325678"/>
                  </a:lnTo>
                  <a:lnTo>
                    <a:pt x="465751" y="343036"/>
                  </a:lnTo>
                  <a:lnTo>
                    <a:pt x="512608" y="360395"/>
                  </a:lnTo>
                  <a:lnTo>
                    <a:pt x="559465" y="377754"/>
                  </a:lnTo>
                </a:path>
                <a:path w="3095625" h="1004570">
                  <a:moveTo>
                    <a:pt x="435552" y="998708"/>
                  </a:moveTo>
                  <a:lnTo>
                    <a:pt x="409931" y="953912"/>
                  </a:lnTo>
                  <a:lnTo>
                    <a:pt x="384310" y="909117"/>
                  </a:lnTo>
                  <a:lnTo>
                    <a:pt x="358689" y="864321"/>
                  </a:lnTo>
                  <a:lnTo>
                    <a:pt x="333068" y="819525"/>
                  </a:lnTo>
                  <a:lnTo>
                    <a:pt x="307448" y="774730"/>
                  </a:lnTo>
                  <a:lnTo>
                    <a:pt x="281827" y="729934"/>
                  </a:lnTo>
                  <a:lnTo>
                    <a:pt x="256206" y="685139"/>
                  </a:lnTo>
                  <a:lnTo>
                    <a:pt x="230586" y="640343"/>
                  </a:lnTo>
                  <a:lnTo>
                    <a:pt x="204965" y="595548"/>
                  </a:lnTo>
                  <a:lnTo>
                    <a:pt x="179344" y="550753"/>
                  </a:lnTo>
                  <a:lnTo>
                    <a:pt x="153724" y="505957"/>
                  </a:lnTo>
                  <a:lnTo>
                    <a:pt x="128103" y="461162"/>
                  </a:lnTo>
                  <a:lnTo>
                    <a:pt x="102482" y="416366"/>
                  </a:lnTo>
                  <a:lnTo>
                    <a:pt x="76862" y="371571"/>
                  </a:lnTo>
                  <a:lnTo>
                    <a:pt x="51241" y="326776"/>
                  </a:lnTo>
                  <a:lnTo>
                    <a:pt x="25620" y="281980"/>
                  </a:lnTo>
                  <a:lnTo>
                    <a:pt x="0" y="237185"/>
                  </a:lnTo>
                </a:path>
                <a:path w="3095625" h="1004570">
                  <a:moveTo>
                    <a:pt x="3048559" y="47245"/>
                  </a:moveTo>
                  <a:lnTo>
                    <a:pt x="3015997" y="85386"/>
                  </a:lnTo>
                  <a:lnTo>
                    <a:pt x="2983434" y="123528"/>
                  </a:lnTo>
                  <a:lnTo>
                    <a:pt x="2950872" y="161669"/>
                  </a:lnTo>
                  <a:lnTo>
                    <a:pt x="2918310" y="199810"/>
                  </a:lnTo>
                  <a:lnTo>
                    <a:pt x="2885748" y="237952"/>
                  </a:lnTo>
                  <a:lnTo>
                    <a:pt x="2853186" y="276093"/>
                  </a:lnTo>
                  <a:lnTo>
                    <a:pt x="2820624" y="314235"/>
                  </a:lnTo>
                  <a:lnTo>
                    <a:pt x="2788062" y="352376"/>
                  </a:lnTo>
                  <a:lnTo>
                    <a:pt x="2755499" y="390517"/>
                  </a:lnTo>
                  <a:lnTo>
                    <a:pt x="2722937" y="428659"/>
                  </a:lnTo>
                  <a:lnTo>
                    <a:pt x="2690375" y="466800"/>
                  </a:lnTo>
                </a:path>
                <a:path w="3095625" h="1004570">
                  <a:moveTo>
                    <a:pt x="1764979" y="676655"/>
                  </a:moveTo>
                  <a:lnTo>
                    <a:pt x="1816077" y="668606"/>
                  </a:lnTo>
                  <a:lnTo>
                    <a:pt x="1867176" y="660557"/>
                  </a:lnTo>
                  <a:lnTo>
                    <a:pt x="1918274" y="652508"/>
                  </a:lnTo>
                  <a:lnTo>
                    <a:pt x="1969372" y="644459"/>
                  </a:lnTo>
                  <a:lnTo>
                    <a:pt x="2020470" y="636410"/>
                  </a:lnTo>
                  <a:lnTo>
                    <a:pt x="2071569" y="628361"/>
                  </a:lnTo>
                  <a:lnTo>
                    <a:pt x="2122667" y="620312"/>
                  </a:lnTo>
                  <a:lnTo>
                    <a:pt x="2173765" y="612263"/>
                  </a:lnTo>
                  <a:lnTo>
                    <a:pt x="2224863" y="604214"/>
                  </a:lnTo>
                  <a:lnTo>
                    <a:pt x="2275961" y="596164"/>
                  </a:lnTo>
                  <a:lnTo>
                    <a:pt x="2327060" y="588115"/>
                  </a:lnTo>
                  <a:lnTo>
                    <a:pt x="2378158" y="580066"/>
                  </a:lnTo>
                  <a:lnTo>
                    <a:pt x="2429256" y="572017"/>
                  </a:lnTo>
                  <a:lnTo>
                    <a:pt x="2480354" y="563968"/>
                  </a:lnTo>
                  <a:lnTo>
                    <a:pt x="2531452" y="555919"/>
                  </a:lnTo>
                </a:path>
                <a:path w="3095625" h="1004570">
                  <a:moveTo>
                    <a:pt x="3095223" y="68677"/>
                  </a:moveTo>
                  <a:lnTo>
                    <a:pt x="3086558" y="117927"/>
                  </a:lnTo>
                  <a:lnTo>
                    <a:pt x="3077893" y="167176"/>
                  </a:lnTo>
                  <a:lnTo>
                    <a:pt x="3069228" y="216425"/>
                  </a:lnTo>
                  <a:lnTo>
                    <a:pt x="3060563" y="265675"/>
                  </a:lnTo>
                  <a:lnTo>
                    <a:pt x="3051898" y="314924"/>
                  </a:lnTo>
                  <a:lnTo>
                    <a:pt x="3043233" y="364173"/>
                  </a:lnTo>
                  <a:lnTo>
                    <a:pt x="3034568" y="413423"/>
                  </a:lnTo>
                  <a:lnTo>
                    <a:pt x="3025903" y="462672"/>
                  </a:lnTo>
                  <a:lnTo>
                    <a:pt x="3017238" y="511921"/>
                  </a:lnTo>
                  <a:lnTo>
                    <a:pt x="3008573" y="561171"/>
                  </a:lnTo>
                  <a:lnTo>
                    <a:pt x="2999908" y="610420"/>
                  </a:lnTo>
                  <a:lnTo>
                    <a:pt x="2991243" y="659670"/>
                  </a:lnTo>
                  <a:lnTo>
                    <a:pt x="2982579" y="708919"/>
                  </a:lnTo>
                  <a:lnTo>
                    <a:pt x="2973914" y="758168"/>
                  </a:lnTo>
                  <a:lnTo>
                    <a:pt x="2965249" y="807418"/>
                  </a:lnTo>
                  <a:lnTo>
                    <a:pt x="2956585" y="856667"/>
                  </a:lnTo>
                  <a:lnTo>
                    <a:pt x="2947920" y="905916"/>
                  </a:lnTo>
                  <a:lnTo>
                    <a:pt x="2939255" y="955166"/>
                  </a:lnTo>
                  <a:lnTo>
                    <a:pt x="2930591" y="1004415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2377" y="7042294"/>
              <a:ext cx="2270760" cy="0"/>
            </a:xfrm>
            <a:custGeom>
              <a:avLst/>
              <a:gdLst/>
              <a:ahLst/>
              <a:cxnLst/>
              <a:rect l="l" t="t" r="r" b="b"/>
              <a:pathLst>
                <a:path w="2270759">
                  <a:moveTo>
                    <a:pt x="0" y="0"/>
                  </a:moveTo>
                  <a:lnTo>
                    <a:pt x="602372" y="0"/>
                  </a:lnTo>
                </a:path>
                <a:path w="2270759">
                  <a:moveTo>
                    <a:pt x="793120" y="0"/>
                  </a:moveTo>
                  <a:lnTo>
                    <a:pt x="2270353" y="0"/>
                  </a:lnTo>
                </a:path>
              </a:pathLst>
            </a:custGeom>
            <a:ln w="537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29164" y="5923245"/>
              <a:ext cx="2345055" cy="0"/>
            </a:xfrm>
            <a:custGeom>
              <a:avLst/>
              <a:gdLst/>
              <a:ahLst/>
              <a:cxnLst/>
              <a:rect l="l" t="t" r="r" b="b"/>
              <a:pathLst>
                <a:path w="2345054">
                  <a:moveTo>
                    <a:pt x="0" y="0"/>
                  </a:moveTo>
                  <a:lnTo>
                    <a:pt x="488804" y="0"/>
                  </a:lnTo>
                </a:path>
                <a:path w="2345054">
                  <a:moveTo>
                    <a:pt x="755851" y="0"/>
                  </a:moveTo>
                  <a:lnTo>
                    <a:pt x="2344767" y="0"/>
                  </a:lnTo>
                </a:path>
              </a:pathLst>
            </a:custGeom>
            <a:ln w="19075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17968" y="5834865"/>
              <a:ext cx="267335" cy="181610"/>
            </a:xfrm>
            <a:custGeom>
              <a:avLst/>
              <a:gdLst/>
              <a:ahLst/>
              <a:cxnLst/>
              <a:rect l="l" t="t" r="r" b="b"/>
              <a:pathLst>
                <a:path w="267334" h="181610">
                  <a:moveTo>
                    <a:pt x="0" y="0"/>
                  </a:moveTo>
                  <a:lnTo>
                    <a:pt x="267046" y="0"/>
                  </a:lnTo>
                  <a:lnTo>
                    <a:pt x="267046" y="181211"/>
                  </a:lnTo>
                  <a:lnTo>
                    <a:pt x="0" y="181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03789" y="5774478"/>
            <a:ext cx="9588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f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6754" y="5330035"/>
            <a:ext cx="24574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55" dirty="0">
                <a:latin typeface="Trebuchet MS"/>
                <a:cs typeface="Trebuchet MS"/>
              </a:rPr>
              <a:t>T*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12218" y="5824294"/>
            <a:ext cx="3358515" cy="1325880"/>
            <a:chOff x="5912218" y="5824294"/>
            <a:chExt cx="3358515" cy="1325880"/>
          </a:xfrm>
        </p:grpSpPr>
        <p:sp>
          <p:nvSpPr>
            <p:cNvPr id="16" name="object 16"/>
            <p:cNvSpPr/>
            <p:nvPr/>
          </p:nvSpPr>
          <p:spPr>
            <a:xfrm>
              <a:off x="7224750" y="6940568"/>
              <a:ext cx="191135" cy="181610"/>
            </a:xfrm>
            <a:custGeom>
              <a:avLst/>
              <a:gdLst/>
              <a:ahLst/>
              <a:cxnLst/>
              <a:rect l="l" t="t" r="r" b="b"/>
              <a:pathLst>
                <a:path w="191134" h="181609">
                  <a:moveTo>
                    <a:pt x="0" y="0"/>
                  </a:moveTo>
                  <a:lnTo>
                    <a:pt x="190747" y="0"/>
                  </a:lnTo>
                  <a:lnTo>
                    <a:pt x="190747" y="181210"/>
                  </a:lnTo>
                  <a:lnTo>
                    <a:pt x="0" y="181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2218" y="6004021"/>
              <a:ext cx="197900" cy="1979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1090" y="5824294"/>
              <a:ext cx="197900" cy="1979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2476" y="6263438"/>
              <a:ext cx="197900" cy="1979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4618" y="6934872"/>
              <a:ext cx="197901" cy="1979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2702" y="5824294"/>
              <a:ext cx="197900" cy="1979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4324" y="6951827"/>
              <a:ext cx="197901" cy="1979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7779" y="6392300"/>
              <a:ext cx="197900" cy="197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9799" y="6543203"/>
              <a:ext cx="197900" cy="1979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254301" y="6892389"/>
            <a:ext cx="132080" cy="2520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</a:tabLst>
            </a:pPr>
            <a:r>
              <a:rPr spc="60" dirty="0"/>
              <a:t>Greedy</a:t>
            </a:r>
            <a:r>
              <a:rPr spc="105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75" dirty="0"/>
              <a:t>proof</a:t>
            </a:r>
            <a:r>
              <a:rPr spc="95" dirty="0"/>
              <a:t> </a:t>
            </a:r>
            <a:r>
              <a:rPr spc="60" dirty="0"/>
              <a:t>of</a:t>
            </a:r>
            <a:r>
              <a:rPr spc="95" dirty="0"/>
              <a:t> </a:t>
            </a:r>
            <a:r>
              <a:rPr spc="-20" dirty="0"/>
              <a:t>correctness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2567" y="1131247"/>
            <a:ext cx="7791450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32100"/>
              </a:lnSpc>
              <a:spcBef>
                <a:spcPts val="100"/>
              </a:spcBef>
              <a:tabLst>
                <a:tab pos="452755" algn="l"/>
                <a:tab pos="12274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 greedy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 terminates.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 edges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</a:t>
            </a:r>
            <a:r>
              <a:rPr sz="1800" spc="-35" dirty="0">
                <a:latin typeface="Lucida Sans Unicode"/>
                <a:cs typeface="Lucida Sans Unicode"/>
              </a:rPr>
              <a:t>MST.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need to show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 either 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 or blue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rule (or both)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applies.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06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left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uncolored.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2168916"/>
            <a:ext cx="323215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 form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forest.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2434894"/>
            <a:ext cx="7207884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  <a:tabLst>
                <a:tab pos="136715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both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endpoints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tree.</a:t>
            </a:r>
            <a:endParaRPr sz="1800">
              <a:latin typeface="Lucida Sans Unicode"/>
              <a:cs typeface="Lucida Sans Unicode"/>
            </a:endParaRPr>
          </a:p>
          <a:p>
            <a:pPr marL="448945">
              <a:lnSpc>
                <a:spcPct val="100000"/>
              </a:lnSpc>
              <a:spcBef>
                <a:spcPts val="484"/>
              </a:spcBef>
              <a:tabLst>
                <a:tab pos="819150" algn="l"/>
              </a:tabLst>
            </a:pP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apply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forest.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03573" y="6540861"/>
            <a:ext cx="6165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latin typeface="Trebuchet MS"/>
                <a:cs typeface="Trebuchet MS"/>
              </a:rPr>
              <a:t>Case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1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41319" y="4727148"/>
            <a:ext cx="4711700" cy="1517015"/>
            <a:chOff x="2441319" y="4727148"/>
            <a:chExt cx="4711700" cy="1517015"/>
          </a:xfrm>
        </p:grpSpPr>
        <p:sp>
          <p:nvSpPr>
            <p:cNvPr id="9" name="object 9"/>
            <p:cNvSpPr/>
            <p:nvPr/>
          </p:nvSpPr>
          <p:spPr>
            <a:xfrm>
              <a:off x="4177307" y="4851135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3140" y="4975445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300103"/>
                  </a:lnTo>
                </a:path>
                <a:path h="1021079">
                  <a:moveTo>
                    <a:pt x="0" y="614837"/>
                  </a:moveTo>
                  <a:lnTo>
                    <a:pt x="0" y="1020585"/>
                  </a:lnTo>
                </a:path>
              </a:pathLst>
            </a:custGeom>
            <a:ln w="19075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89472" y="4851135"/>
              <a:ext cx="2758440" cy="1189355"/>
            </a:xfrm>
            <a:custGeom>
              <a:avLst/>
              <a:gdLst/>
              <a:ahLst/>
              <a:cxnLst/>
              <a:rect l="l" t="t" r="r" b="b"/>
              <a:pathLst>
                <a:path w="2758440" h="1189354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  <a:path w="2758440" h="1189354">
                  <a:moveTo>
                    <a:pt x="1457401" y="79912"/>
                  </a:moveTo>
                  <a:lnTo>
                    <a:pt x="1495656" y="112528"/>
                  </a:lnTo>
                  <a:lnTo>
                    <a:pt x="1533911" y="145143"/>
                  </a:lnTo>
                  <a:lnTo>
                    <a:pt x="1572167" y="177758"/>
                  </a:lnTo>
                  <a:lnTo>
                    <a:pt x="1610422" y="210373"/>
                  </a:lnTo>
                  <a:lnTo>
                    <a:pt x="1648678" y="242989"/>
                  </a:lnTo>
                  <a:lnTo>
                    <a:pt x="1686933" y="275604"/>
                  </a:lnTo>
                  <a:lnTo>
                    <a:pt x="1725189" y="308219"/>
                  </a:lnTo>
                  <a:lnTo>
                    <a:pt x="1763444" y="340834"/>
                  </a:lnTo>
                  <a:lnTo>
                    <a:pt x="1801700" y="373449"/>
                  </a:lnTo>
                  <a:lnTo>
                    <a:pt x="1839955" y="406065"/>
                  </a:lnTo>
                  <a:lnTo>
                    <a:pt x="1878211" y="438680"/>
                  </a:lnTo>
                  <a:lnTo>
                    <a:pt x="1916466" y="471295"/>
                  </a:lnTo>
                  <a:lnTo>
                    <a:pt x="1954721" y="503910"/>
                  </a:lnTo>
                  <a:lnTo>
                    <a:pt x="1992977" y="536526"/>
                  </a:lnTo>
                  <a:lnTo>
                    <a:pt x="2031232" y="569141"/>
                  </a:lnTo>
                  <a:lnTo>
                    <a:pt x="2069488" y="601756"/>
                  </a:lnTo>
                  <a:lnTo>
                    <a:pt x="2107743" y="634371"/>
                  </a:lnTo>
                  <a:lnTo>
                    <a:pt x="2145999" y="666987"/>
                  </a:lnTo>
                  <a:lnTo>
                    <a:pt x="2184254" y="699602"/>
                  </a:lnTo>
                  <a:lnTo>
                    <a:pt x="2222510" y="732217"/>
                  </a:lnTo>
                  <a:lnTo>
                    <a:pt x="2260765" y="764832"/>
                  </a:lnTo>
                  <a:lnTo>
                    <a:pt x="2299021" y="797448"/>
                  </a:lnTo>
                  <a:lnTo>
                    <a:pt x="2337276" y="830063"/>
                  </a:lnTo>
                  <a:lnTo>
                    <a:pt x="2375532" y="862678"/>
                  </a:lnTo>
                  <a:lnTo>
                    <a:pt x="2413787" y="895293"/>
                  </a:lnTo>
                  <a:lnTo>
                    <a:pt x="2452043" y="927909"/>
                  </a:lnTo>
                  <a:lnTo>
                    <a:pt x="2490298" y="960524"/>
                  </a:lnTo>
                  <a:lnTo>
                    <a:pt x="2528554" y="993139"/>
                  </a:lnTo>
                  <a:lnTo>
                    <a:pt x="2566809" y="1025755"/>
                  </a:lnTo>
                  <a:lnTo>
                    <a:pt x="2605065" y="1058370"/>
                  </a:lnTo>
                  <a:lnTo>
                    <a:pt x="2643320" y="1090985"/>
                  </a:lnTo>
                  <a:lnTo>
                    <a:pt x="2681576" y="1123600"/>
                  </a:lnTo>
                  <a:lnTo>
                    <a:pt x="2719831" y="1156216"/>
                  </a:lnTo>
                  <a:lnTo>
                    <a:pt x="2758087" y="1188831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9154" y="4727148"/>
              <a:ext cx="247972" cy="247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34392" y="4931048"/>
              <a:ext cx="1301115" cy="1109345"/>
            </a:xfrm>
            <a:custGeom>
              <a:avLst/>
              <a:gdLst/>
              <a:ahLst/>
              <a:cxnLst/>
              <a:rect l="l" t="t" r="r" b="b"/>
              <a:pathLst>
                <a:path w="1301115" h="1109345">
                  <a:moveTo>
                    <a:pt x="1300684" y="0"/>
                  </a:moveTo>
                  <a:lnTo>
                    <a:pt x="1262428" y="32615"/>
                  </a:lnTo>
                  <a:lnTo>
                    <a:pt x="1224173" y="65230"/>
                  </a:lnTo>
                  <a:lnTo>
                    <a:pt x="1185918" y="97845"/>
                  </a:lnTo>
                  <a:lnTo>
                    <a:pt x="1147662" y="130460"/>
                  </a:lnTo>
                  <a:lnTo>
                    <a:pt x="1109407" y="163076"/>
                  </a:lnTo>
                  <a:lnTo>
                    <a:pt x="1071151" y="195691"/>
                  </a:lnTo>
                  <a:lnTo>
                    <a:pt x="1032896" y="228306"/>
                  </a:lnTo>
                  <a:lnTo>
                    <a:pt x="994641" y="260921"/>
                  </a:lnTo>
                  <a:lnTo>
                    <a:pt x="956385" y="293537"/>
                  </a:lnTo>
                  <a:lnTo>
                    <a:pt x="918130" y="326152"/>
                  </a:lnTo>
                  <a:lnTo>
                    <a:pt x="879874" y="358767"/>
                  </a:lnTo>
                  <a:lnTo>
                    <a:pt x="841619" y="391382"/>
                  </a:lnTo>
                  <a:lnTo>
                    <a:pt x="803363" y="423997"/>
                  </a:lnTo>
                  <a:lnTo>
                    <a:pt x="765108" y="456613"/>
                  </a:lnTo>
                  <a:lnTo>
                    <a:pt x="726853" y="489228"/>
                  </a:lnTo>
                  <a:lnTo>
                    <a:pt x="688597" y="521843"/>
                  </a:lnTo>
                  <a:lnTo>
                    <a:pt x="650342" y="554458"/>
                  </a:lnTo>
                  <a:lnTo>
                    <a:pt x="612086" y="587074"/>
                  </a:lnTo>
                  <a:lnTo>
                    <a:pt x="573831" y="619689"/>
                  </a:lnTo>
                  <a:lnTo>
                    <a:pt x="535575" y="652304"/>
                  </a:lnTo>
                  <a:lnTo>
                    <a:pt x="497320" y="684919"/>
                  </a:lnTo>
                  <a:lnTo>
                    <a:pt x="459064" y="717535"/>
                  </a:lnTo>
                  <a:lnTo>
                    <a:pt x="420809" y="750150"/>
                  </a:lnTo>
                  <a:lnTo>
                    <a:pt x="382554" y="782765"/>
                  </a:lnTo>
                  <a:lnTo>
                    <a:pt x="344298" y="815381"/>
                  </a:lnTo>
                  <a:lnTo>
                    <a:pt x="306043" y="847996"/>
                  </a:lnTo>
                  <a:lnTo>
                    <a:pt x="267787" y="880611"/>
                  </a:lnTo>
                  <a:lnTo>
                    <a:pt x="229532" y="913226"/>
                  </a:lnTo>
                  <a:lnTo>
                    <a:pt x="191276" y="945842"/>
                  </a:lnTo>
                  <a:lnTo>
                    <a:pt x="153021" y="978457"/>
                  </a:lnTo>
                  <a:lnTo>
                    <a:pt x="114766" y="1011072"/>
                  </a:lnTo>
                  <a:lnTo>
                    <a:pt x="76510" y="1043688"/>
                  </a:lnTo>
                  <a:lnTo>
                    <a:pt x="38255" y="1076303"/>
                  </a:lnTo>
                  <a:lnTo>
                    <a:pt x="0" y="1108918"/>
                  </a:lnTo>
                </a:path>
              </a:pathLst>
            </a:custGeom>
            <a:ln w="5722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4464" y="4851135"/>
              <a:ext cx="1364615" cy="1144905"/>
            </a:xfrm>
            <a:custGeom>
              <a:avLst/>
              <a:gdLst/>
              <a:ahLst/>
              <a:cxnLst/>
              <a:rect l="l" t="t" r="r" b="b"/>
              <a:pathLst>
                <a:path w="1364615" h="1144904">
                  <a:moveTo>
                    <a:pt x="0" y="0"/>
                  </a:moveTo>
                  <a:lnTo>
                    <a:pt x="0" y="0"/>
                  </a:lnTo>
                  <a:lnTo>
                    <a:pt x="1188504" y="0"/>
                  </a:lnTo>
                  <a:lnTo>
                    <a:pt x="1240179" y="0"/>
                  </a:lnTo>
                </a:path>
                <a:path w="1364615" h="1144904">
                  <a:moveTo>
                    <a:pt x="1364345" y="124310"/>
                  </a:moveTo>
                  <a:lnTo>
                    <a:pt x="1364345" y="175339"/>
                  </a:lnTo>
                  <a:lnTo>
                    <a:pt x="1364345" y="226369"/>
                  </a:lnTo>
                  <a:lnTo>
                    <a:pt x="1364345" y="277398"/>
                  </a:lnTo>
                  <a:lnTo>
                    <a:pt x="1364345" y="328427"/>
                  </a:lnTo>
                  <a:lnTo>
                    <a:pt x="1364344" y="379456"/>
                  </a:lnTo>
                  <a:lnTo>
                    <a:pt x="1364344" y="430486"/>
                  </a:lnTo>
                  <a:lnTo>
                    <a:pt x="1364344" y="481515"/>
                  </a:lnTo>
                  <a:lnTo>
                    <a:pt x="1364344" y="532544"/>
                  </a:lnTo>
                  <a:lnTo>
                    <a:pt x="1364344" y="583573"/>
                  </a:lnTo>
                  <a:lnTo>
                    <a:pt x="1364344" y="634603"/>
                  </a:lnTo>
                  <a:lnTo>
                    <a:pt x="1364344" y="685632"/>
                  </a:lnTo>
                  <a:lnTo>
                    <a:pt x="1364344" y="736661"/>
                  </a:lnTo>
                  <a:lnTo>
                    <a:pt x="1364344" y="787690"/>
                  </a:lnTo>
                  <a:lnTo>
                    <a:pt x="1364344" y="838720"/>
                  </a:lnTo>
                  <a:lnTo>
                    <a:pt x="1364344" y="889749"/>
                  </a:lnTo>
                  <a:lnTo>
                    <a:pt x="1364344" y="940778"/>
                  </a:lnTo>
                  <a:lnTo>
                    <a:pt x="1364344" y="991807"/>
                  </a:lnTo>
                  <a:lnTo>
                    <a:pt x="1364344" y="1042837"/>
                  </a:lnTo>
                  <a:lnTo>
                    <a:pt x="1364344" y="1093866"/>
                  </a:lnTo>
                  <a:lnTo>
                    <a:pt x="1364344" y="1144895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4824" y="4727148"/>
              <a:ext cx="247972" cy="2479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40974" y="4975445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51029"/>
                  </a:lnTo>
                  <a:lnTo>
                    <a:pt x="0" y="102058"/>
                  </a:lnTo>
                  <a:lnTo>
                    <a:pt x="0" y="153087"/>
                  </a:lnTo>
                  <a:lnTo>
                    <a:pt x="0" y="204117"/>
                  </a:lnTo>
                  <a:lnTo>
                    <a:pt x="0" y="255146"/>
                  </a:lnTo>
                  <a:lnTo>
                    <a:pt x="0" y="306175"/>
                  </a:lnTo>
                  <a:lnTo>
                    <a:pt x="0" y="357205"/>
                  </a:lnTo>
                  <a:lnTo>
                    <a:pt x="0" y="408234"/>
                  </a:lnTo>
                  <a:lnTo>
                    <a:pt x="0" y="459263"/>
                  </a:lnTo>
                  <a:lnTo>
                    <a:pt x="0" y="510292"/>
                  </a:lnTo>
                  <a:lnTo>
                    <a:pt x="0" y="561322"/>
                  </a:lnTo>
                  <a:lnTo>
                    <a:pt x="0" y="612351"/>
                  </a:lnTo>
                  <a:lnTo>
                    <a:pt x="0" y="663380"/>
                  </a:lnTo>
                  <a:lnTo>
                    <a:pt x="0" y="714409"/>
                  </a:lnTo>
                  <a:lnTo>
                    <a:pt x="0" y="765439"/>
                  </a:lnTo>
                  <a:lnTo>
                    <a:pt x="0" y="816468"/>
                  </a:lnTo>
                  <a:lnTo>
                    <a:pt x="0" y="867497"/>
                  </a:lnTo>
                  <a:lnTo>
                    <a:pt x="0" y="918526"/>
                  </a:lnTo>
                  <a:lnTo>
                    <a:pt x="0" y="969555"/>
                  </a:lnTo>
                  <a:lnTo>
                    <a:pt x="0" y="102058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989" y="4727148"/>
              <a:ext cx="247972" cy="2479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176630" y="6119609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0" y="0"/>
                  </a:moveTo>
                  <a:lnTo>
                    <a:pt x="0" y="0"/>
                  </a:lnTo>
                  <a:lnTo>
                    <a:pt x="1188504" y="0"/>
                  </a:lnTo>
                  <a:lnTo>
                    <a:pt x="1240179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59039" y="4931048"/>
              <a:ext cx="1301115" cy="1188720"/>
            </a:xfrm>
            <a:custGeom>
              <a:avLst/>
              <a:gdLst/>
              <a:ahLst/>
              <a:cxnLst/>
              <a:rect l="l" t="t" r="r" b="b"/>
              <a:pathLst>
                <a:path w="1301114" h="1188720">
                  <a:moveTo>
                    <a:pt x="1270610" y="1188561"/>
                  </a:moveTo>
                  <a:lnTo>
                    <a:pt x="1270610" y="1188561"/>
                  </a:lnTo>
                  <a:lnTo>
                    <a:pt x="82107" y="1188561"/>
                  </a:lnTo>
                  <a:lnTo>
                    <a:pt x="30432" y="1188561"/>
                  </a:lnTo>
                </a:path>
                <a:path w="1301114" h="1188720">
                  <a:moveTo>
                    <a:pt x="0" y="0"/>
                  </a:moveTo>
                  <a:lnTo>
                    <a:pt x="38255" y="32615"/>
                  </a:lnTo>
                  <a:lnTo>
                    <a:pt x="76510" y="65230"/>
                  </a:lnTo>
                  <a:lnTo>
                    <a:pt x="114766" y="97845"/>
                  </a:lnTo>
                  <a:lnTo>
                    <a:pt x="153021" y="130460"/>
                  </a:lnTo>
                  <a:lnTo>
                    <a:pt x="191276" y="163076"/>
                  </a:lnTo>
                  <a:lnTo>
                    <a:pt x="229532" y="195691"/>
                  </a:lnTo>
                  <a:lnTo>
                    <a:pt x="267787" y="228306"/>
                  </a:lnTo>
                  <a:lnTo>
                    <a:pt x="306043" y="260921"/>
                  </a:lnTo>
                  <a:lnTo>
                    <a:pt x="344298" y="293537"/>
                  </a:lnTo>
                  <a:lnTo>
                    <a:pt x="382553" y="326152"/>
                  </a:lnTo>
                  <a:lnTo>
                    <a:pt x="420809" y="358767"/>
                  </a:lnTo>
                  <a:lnTo>
                    <a:pt x="459064" y="391382"/>
                  </a:lnTo>
                  <a:lnTo>
                    <a:pt x="497320" y="423997"/>
                  </a:lnTo>
                  <a:lnTo>
                    <a:pt x="535575" y="456613"/>
                  </a:lnTo>
                  <a:lnTo>
                    <a:pt x="573831" y="489228"/>
                  </a:lnTo>
                  <a:lnTo>
                    <a:pt x="612086" y="521843"/>
                  </a:lnTo>
                  <a:lnTo>
                    <a:pt x="650341" y="554458"/>
                  </a:lnTo>
                  <a:lnTo>
                    <a:pt x="688597" y="587074"/>
                  </a:lnTo>
                  <a:lnTo>
                    <a:pt x="726852" y="619689"/>
                  </a:lnTo>
                  <a:lnTo>
                    <a:pt x="765108" y="652304"/>
                  </a:lnTo>
                  <a:lnTo>
                    <a:pt x="803363" y="684919"/>
                  </a:lnTo>
                  <a:lnTo>
                    <a:pt x="841619" y="717535"/>
                  </a:lnTo>
                  <a:lnTo>
                    <a:pt x="879874" y="750150"/>
                  </a:lnTo>
                  <a:lnTo>
                    <a:pt x="918130" y="782765"/>
                  </a:lnTo>
                  <a:lnTo>
                    <a:pt x="956385" y="815381"/>
                  </a:lnTo>
                  <a:lnTo>
                    <a:pt x="994641" y="847996"/>
                  </a:lnTo>
                  <a:lnTo>
                    <a:pt x="1032896" y="880611"/>
                  </a:lnTo>
                  <a:lnTo>
                    <a:pt x="1071152" y="913226"/>
                  </a:lnTo>
                  <a:lnTo>
                    <a:pt x="1109407" y="945842"/>
                  </a:lnTo>
                  <a:lnTo>
                    <a:pt x="1147663" y="978457"/>
                  </a:lnTo>
                  <a:lnTo>
                    <a:pt x="1185918" y="1011072"/>
                  </a:lnTo>
                  <a:lnTo>
                    <a:pt x="1224174" y="1043688"/>
                  </a:lnTo>
                  <a:lnTo>
                    <a:pt x="1262429" y="1076303"/>
                  </a:lnTo>
                  <a:lnTo>
                    <a:pt x="1300685" y="1108918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9154" y="5995623"/>
              <a:ext cx="247972" cy="2479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565305" y="4975445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0"/>
                  </a:lnTo>
                  <a:lnTo>
                    <a:pt x="0" y="969555"/>
                  </a:lnTo>
                  <a:lnTo>
                    <a:pt x="0" y="1020585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319" y="5995623"/>
              <a:ext cx="247972" cy="2479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665141" y="6119609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90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4824" y="5995623"/>
              <a:ext cx="247972" cy="2479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989" y="5995623"/>
              <a:ext cx="247972" cy="2479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319" y="4727148"/>
              <a:ext cx="247972" cy="2479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45888" y="5275549"/>
              <a:ext cx="224790" cy="314960"/>
            </a:xfrm>
            <a:custGeom>
              <a:avLst/>
              <a:gdLst/>
              <a:ahLst/>
              <a:cxnLst/>
              <a:rect l="l" t="t" r="r" b="b"/>
              <a:pathLst>
                <a:path w="224789" h="314960">
                  <a:moveTo>
                    <a:pt x="0" y="0"/>
                  </a:moveTo>
                  <a:lnTo>
                    <a:pt x="224575" y="0"/>
                  </a:lnTo>
                  <a:lnTo>
                    <a:pt x="224575" y="314733"/>
                  </a:lnTo>
                  <a:lnTo>
                    <a:pt x="0" y="314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995181" y="5310536"/>
            <a:ext cx="12636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0" dirty="0">
                <a:latin typeface="Trebuchet MS"/>
                <a:cs typeface="Trebuchet MS"/>
              </a:rPr>
              <a:t>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</a:tabLst>
            </a:pPr>
            <a:r>
              <a:rPr spc="60" dirty="0"/>
              <a:t>Greedy</a:t>
            </a:r>
            <a:r>
              <a:rPr spc="105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75" dirty="0"/>
              <a:t>proof</a:t>
            </a:r>
            <a:r>
              <a:rPr spc="95" dirty="0"/>
              <a:t> </a:t>
            </a:r>
            <a:r>
              <a:rPr spc="60" dirty="0"/>
              <a:t>of</a:t>
            </a:r>
            <a:r>
              <a:rPr spc="95" dirty="0"/>
              <a:t> </a:t>
            </a:r>
            <a:r>
              <a:rPr spc="-20" dirty="0"/>
              <a:t>correctness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2567" y="1131247"/>
            <a:ext cx="7791450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32100"/>
              </a:lnSpc>
              <a:spcBef>
                <a:spcPts val="100"/>
              </a:spcBef>
              <a:tabLst>
                <a:tab pos="452755" algn="l"/>
                <a:tab pos="12274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 greedy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 terminates.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 edges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</a:t>
            </a:r>
            <a:r>
              <a:rPr sz="1800" spc="-35" dirty="0">
                <a:latin typeface="Lucida Sans Unicode"/>
                <a:cs typeface="Lucida Sans Unicode"/>
              </a:rPr>
              <a:t>MST.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need to show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 either 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 or blue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rule (or both)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applies.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06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left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uncolored.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2168916"/>
            <a:ext cx="323215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 form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forest.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2434894"/>
            <a:ext cx="7207884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  <a:tabLst>
                <a:tab pos="136715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both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endpoints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tree.</a:t>
            </a:r>
            <a:endParaRPr sz="1800">
              <a:latin typeface="Lucida Sans Unicode"/>
              <a:cs typeface="Lucida Sans Unicode"/>
            </a:endParaRPr>
          </a:p>
          <a:p>
            <a:pPr marL="448945">
              <a:lnSpc>
                <a:spcPct val="100000"/>
              </a:lnSpc>
              <a:spcBef>
                <a:spcPts val="484"/>
              </a:spcBef>
              <a:tabLst>
                <a:tab pos="819150" algn="l"/>
              </a:tabLst>
            </a:pP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apply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forest.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541" y="3159738"/>
            <a:ext cx="7891145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890"/>
              </a:spcBef>
              <a:tabLst>
                <a:tab pos="137985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2:</a:t>
            </a:r>
            <a:r>
              <a:rPr sz="1800" dirty="0">
                <a:latin typeface="Lucida Sans Unicode"/>
                <a:cs typeface="Lucida Sans Unicode"/>
              </a:rPr>
              <a:t>	both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endpoints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trees.</a:t>
            </a:r>
            <a:endParaRPr sz="1800">
              <a:latin typeface="Lucida Sans Unicode"/>
              <a:cs typeface="Lucida Sans Unicode"/>
            </a:endParaRPr>
          </a:p>
          <a:p>
            <a:pPr marL="461645">
              <a:lnSpc>
                <a:spcPct val="100000"/>
              </a:lnSpc>
              <a:spcBef>
                <a:spcPts val="484"/>
              </a:spcBef>
              <a:tabLst>
                <a:tab pos="831850" algn="l"/>
                <a:tab pos="7736840" algn="l"/>
              </a:tabLst>
            </a:pP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apply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rule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induced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either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trees.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3573" y="6540861"/>
            <a:ext cx="6165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latin typeface="Trebuchet MS"/>
                <a:cs typeface="Trebuchet MS"/>
              </a:rPr>
              <a:t>Case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2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41319" y="4727148"/>
            <a:ext cx="4711700" cy="1517015"/>
            <a:chOff x="2441319" y="4727148"/>
            <a:chExt cx="4711700" cy="1517015"/>
          </a:xfrm>
        </p:grpSpPr>
        <p:sp>
          <p:nvSpPr>
            <p:cNvPr id="10" name="object 10"/>
            <p:cNvSpPr/>
            <p:nvPr/>
          </p:nvSpPr>
          <p:spPr>
            <a:xfrm>
              <a:off x="4177307" y="4851135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0" y="0"/>
                  </a:moveTo>
                  <a:lnTo>
                    <a:pt x="541111" y="0"/>
                  </a:lnTo>
                </a:path>
                <a:path w="1240789">
                  <a:moveTo>
                    <a:pt x="765686" y="0"/>
                  </a:moveTo>
                  <a:lnTo>
                    <a:pt x="1240178" y="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3140" y="4975445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51029"/>
                  </a:lnTo>
                  <a:lnTo>
                    <a:pt x="0" y="102058"/>
                  </a:lnTo>
                  <a:lnTo>
                    <a:pt x="0" y="153087"/>
                  </a:lnTo>
                  <a:lnTo>
                    <a:pt x="0" y="204117"/>
                  </a:lnTo>
                  <a:lnTo>
                    <a:pt x="0" y="255146"/>
                  </a:lnTo>
                  <a:lnTo>
                    <a:pt x="0" y="306175"/>
                  </a:lnTo>
                  <a:lnTo>
                    <a:pt x="0" y="357205"/>
                  </a:lnTo>
                  <a:lnTo>
                    <a:pt x="0" y="408234"/>
                  </a:lnTo>
                  <a:lnTo>
                    <a:pt x="0" y="459263"/>
                  </a:lnTo>
                  <a:lnTo>
                    <a:pt x="0" y="510292"/>
                  </a:lnTo>
                  <a:lnTo>
                    <a:pt x="0" y="561322"/>
                  </a:lnTo>
                  <a:lnTo>
                    <a:pt x="0" y="612351"/>
                  </a:lnTo>
                  <a:lnTo>
                    <a:pt x="0" y="663380"/>
                  </a:lnTo>
                  <a:lnTo>
                    <a:pt x="0" y="714409"/>
                  </a:lnTo>
                  <a:lnTo>
                    <a:pt x="0" y="765439"/>
                  </a:lnTo>
                  <a:lnTo>
                    <a:pt x="0" y="816468"/>
                  </a:lnTo>
                  <a:lnTo>
                    <a:pt x="0" y="867497"/>
                  </a:lnTo>
                  <a:lnTo>
                    <a:pt x="0" y="918526"/>
                  </a:lnTo>
                  <a:lnTo>
                    <a:pt x="0" y="969555"/>
                  </a:lnTo>
                  <a:lnTo>
                    <a:pt x="0" y="102058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89472" y="4851135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46873" y="4931048"/>
              <a:ext cx="1301115" cy="1109345"/>
            </a:xfrm>
            <a:custGeom>
              <a:avLst/>
              <a:gdLst/>
              <a:ahLst/>
              <a:cxnLst/>
              <a:rect l="l" t="t" r="r" b="b"/>
              <a:pathLst>
                <a:path w="1301114" h="1109345">
                  <a:moveTo>
                    <a:pt x="0" y="0"/>
                  </a:moveTo>
                  <a:lnTo>
                    <a:pt x="38255" y="32615"/>
                  </a:lnTo>
                  <a:lnTo>
                    <a:pt x="76510" y="65230"/>
                  </a:lnTo>
                  <a:lnTo>
                    <a:pt x="114766" y="97845"/>
                  </a:lnTo>
                  <a:lnTo>
                    <a:pt x="153021" y="130460"/>
                  </a:lnTo>
                  <a:lnTo>
                    <a:pt x="191277" y="163076"/>
                  </a:lnTo>
                  <a:lnTo>
                    <a:pt x="229532" y="195691"/>
                  </a:lnTo>
                  <a:lnTo>
                    <a:pt x="267788" y="228306"/>
                  </a:lnTo>
                  <a:lnTo>
                    <a:pt x="306043" y="260921"/>
                  </a:lnTo>
                  <a:lnTo>
                    <a:pt x="344299" y="293537"/>
                  </a:lnTo>
                  <a:lnTo>
                    <a:pt x="382554" y="326152"/>
                  </a:lnTo>
                  <a:lnTo>
                    <a:pt x="420809" y="358767"/>
                  </a:lnTo>
                  <a:lnTo>
                    <a:pt x="459065" y="391382"/>
                  </a:lnTo>
                  <a:lnTo>
                    <a:pt x="497320" y="423997"/>
                  </a:lnTo>
                  <a:lnTo>
                    <a:pt x="535576" y="456613"/>
                  </a:lnTo>
                  <a:lnTo>
                    <a:pt x="573831" y="489228"/>
                  </a:lnTo>
                  <a:lnTo>
                    <a:pt x="612087" y="521843"/>
                  </a:lnTo>
                  <a:lnTo>
                    <a:pt x="650342" y="554458"/>
                  </a:lnTo>
                  <a:lnTo>
                    <a:pt x="688598" y="587074"/>
                  </a:lnTo>
                  <a:lnTo>
                    <a:pt x="726853" y="619689"/>
                  </a:lnTo>
                  <a:lnTo>
                    <a:pt x="765109" y="652304"/>
                  </a:lnTo>
                  <a:lnTo>
                    <a:pt x="803364" y="684919"/>
                  </a:lnTo>
                  <a:lnTo>
                    <a:pt x="841620" y="717535"/>
                  </a:lnTo>
                  <a:lnTo>
                    <a:pt x="879875" y="750150"/>
                  </a:lnTo>
                  <a:lnTo>
                    <a:pt x="918131" y="782765"/>
                  </a:lnTo>
                  <a:lnTo>
                    <a:pt x="956386" y="815381"/>
                  </a:lnTo>
                  <a:lnTo>
                    <a:pt x="994642" y="847996"/>
                  </a:lnTo>
                  <a:lnTo>
                    <a:pt x="1032897" y="880611"/>
                  </a:lnTo>
                  <a:lnTo>
                    <a:pt x="1071153" y="913226"/>
                  </a:lnTo>
                  <a:lnTo>
                    <a:pt x="1109408" y="945842"/>
                  </a:lnTo>
                  <a:lnTo>
                    <a:pt x="1147664" y="978457"/>
                  </a:lnTo>
                  <a:lnTo>
                    <a:pt x="1185919" y="1011072"/>
                  </a:lnTo>
                  <a:lnTo>
                    <a:pt x="1224175" y="1043688"/>
                  </a:lnTo>
                  <a:lnTo>
                    <a:pt x="1262430" y="1076303"/>
                  </a:lnTo>
                  <a:lnTo>
                    <a:pt x="1300686" y="1108918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9154" y="4727148"/>
              <a:ext cx="247972" cy="2479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34392" y="4931048"/>
              <a:ext cx="1301115" cy="1109345"/>
            </a:xfrm>
            <a:custGeom>
              <a:avLst/>
              <a:gdLst/>
              <a:ahLst/>
              <a:cxnLst/>
              <a:rect l="l" t="t" r="r" b="b"/>
              <a:pathLst>
                <a:path w="1301115" h="1109345">
                  <a:moveTo>
                    <a:pt x="1300684" y="0"/>
                  </a:moveTo>
                  <a:lnTo>
                    <a:pt x="1262428" y="32615"/>
                  </a:lnTo>
                  <a:lnTo>
                    <a:pt x="1224173" y="65230"/>
                  </a:lnTo>
                  <a:lnTo>
                    <a:pt x="1185918" y="97845"/>
                  </a:lnTo>
                  <a:lnTo>
                    <a:pt x="1147662" y="130460"/>
                  </a:lnTo>
                  <a:lnTo>
                    <a:pt x="1109407" y="163076"/>
                  </a:lnTo>
                  <a:lnTo>
                    <a:pt x="1071151" y="195691"/>
                  </a:lnTo>
                  <a:lnTo>
                    <a:pt x="1032896" y="228306"/>
                  </a:lnTo>
                  <a:lnTo>
                    <a:pt x="994641" y="260921"/>
                  </a:lnTo>
                  <a:lnTo>
                    <a:pt x="956385" y="293537"/>
                  </a:lnTo>
                  <a:lnTo>
                    <a:pt x="918130" y="326152"/>
                  </a:lnTo>
                  <a:lnTo>
                    <a:pt x="879874" y="358767"/>
                  </a:lnTo>
                  <a:lnTo>
                    <a:pt x="841619" y="391382"/>
                  </a:lnTo>
                  <a:lnTo>
                    <a:pt x="803363" y="423997"/>
                  </a:lnTo>
                  <a:lnTo>
                    <a:pt x="765108" y="456613"/>
                  </a:lnTo>
                  <a:lnTo>
                    <a:pt x="726853" y="489228"/>
                  </a:lnTo>
                  <a:lnTo>
                    <a:pt x="688597" y="521843"/>
                  </a:lnTo>
                  <a:lnTo>
                    <a:pt x="650342" y="554458"/>
                  </a:lnTo>
                  <a:lnTo>
                    <a:pt x="612086" y="587074"/>
                  </a:lnTo>
                  <a:lnTo>
                    <a:pt x="573831" y="619689"/>
                  </a:lnTo>
                  <a:lnTo>
                    <a:pt x="535575" y="652304"/>
                  </a:lnTo>
                  <a:lnTo>
                    <a:pt x="497320" y="684919"/>
                  </a:lnTo>
                  <a:lnTo>
                    <a:pt x="459064" y="717535"/>
                  </a:lnTo>
                  <a:lnTo>
                    <a:pt x="420809" y="750150"/>
                  </a:lnTo>
                  <a:lnTo>
                    <a:pt x="382554" y="782765"/>
                  </a:lnTo>
                  <a:lnTo>
                    <a:pt x="344298" y="815381"/>
                  </a:lnTo>
                  <a:lnTo>
                    <a:pt x="306043" y="847996"/>
                  </a:lnTo>
                  <a:lnTo>
                    <a:pt x="267787" y="880611"/>
                  </a:lnTo>
                  <a:lnTo>
                    <a:pt x="229532" y="913226"/>
                  </a:lnTo>
                  <a:lnTo>
                    <a:pt x="191276" y="945842"/>
                  </a:lnTo>
                  <a:lnTo>
                    <a:pt x="153021" y="978457"/>
                  </a:lnTo>
                  <a:lnTo>
                    <a:pt x="114766" y="1011072"/>
                  </a:lnTo>
                  <a:lnTo>
                    <a:pt x="76510" y="1043688"/>
                  </a:lnTo>
                  <a:lnTo>
                    <a:pt x="38255" y="1076303"/>
                  </a:lnTo>
                  <a:lnTo>
                    <a:pt x="0" y="1108918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64464" y="4851135"/>
              <a:ext cx="1364615" cy="1144905"/>
            </a:xfrm>
            <a:custGeom>
              <a:avLst/>
              <a:gdLst/>
              <a:ahLst/>
              <a:cxnLst/>
              <a:rect l="l" t="t" r="r" b="b"/>
              <a:pathLst>
                <a:path w="1364615" h="1144904">
                  <a:moveTo>
                    <a:pt x="0" y="0"/>
                  </a:moveTo>
                  <a:lnTo>
                    <a:pt x="0" y="0"/>
                  </a:lnTo>
                  <a:lnTo>
                    <a:pt x="1188504" y="0"/>
                  </a:lnTo>
                  <a:lnTo>
                    <a:pt x="1240179" y="0"/>
                  </a:lnTo>
                </a:path>
                <a:path w="1364615" h="1144904">
                  <a:moveTo>
                    <a:pt x="1364345" y="124310"/>
                  </a:moveTo>
                  <a:lnTo>
                    <a:pt x="1364345" y="175339"/>
                  </a:lnTo>
                  <a:lnTo>
                    <a:pt x="1364345" y="226369"/>
                  </a:lnTo>
                  <a:lnTo>
                    <a:pt x="1364345" y="277398"/>
                  </a:lnTo>
                  <a:lnTo>
                    <a:pt x="1364345" y="328427"/>
                  </a:lnTo>
                  <a:lnTo>
                    <a:pt x="1364344" y="379456"/>
                  </a:lnTo>
                  <a:lnTo>
                    <a:pt x="1364344" y="430486"/>
                  </a:lnTo>
                  <a:lnTo>
                    <a:pt x="1364344" y="481515"/>
                  </a:lnTo>
                  <a:lnTo>
                    <a:pt x="1364344" y="532544"/>
                  </a:lnTo>
                  <a:lnTo>
                    <a:pt x="1364344" y="583573"/>
                  </a:lnTo>
                  <a:lnTo>
                    <a:pt x="1364344" y="634603"/>
                  </a:lnTo>
                  <a:lnTo>
                    <a:pt x="1364344" y="685632"/>
                  </a:lnTo>
                  <a:lnTo>
                    <a:pt x="1364344" y="736661"/>
                  </a:lnTo>
                  <a:lnTo>
                    <a:pt x="1364344" y="787690"/>
                  </a:lnTo>
                  <a:lnTo>
                    <a:pt x="1364344" y="838720"/>
                  </a:lnTo>
                  <a:lnTo>
                    <a:pt x="1364344" y="889749"/>
                  </a:lnTo>
                  <a:lnTo>
                    <a:pt x="1364344" y="940778"/>
                  </a:lnTo>
                  <a:lnTo>
                    <a:pt x="1364344" y="991807"/>
                  </a:lnTo>
                  <a:lnTo>
                    <a:pt x="1364344" y="1042837"/>
                  </a:lnTo>
                  <a:lnTo>
                    <a:pt x="1364344" y="1093866"/>
                  </a:lnTo>
                  <a:lnTo>
                    <a:pt x="1364344" y="1144895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4824" y="4727148"/>
              <a:ext cx="247972" cy="2479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540974" y="4975445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51029"/>
                  </a:lnTo>
                  <a:lnTo>
                    <a:pt x="0" y="102058"/>
                  </a:lnTo>
                  <a:lnTo>
                    <a:pt x="0" y="153087"/>
                  </a:lnTo>
                  <a:lnTo>
                    <a:pt x="0" y="204117"/>
                  </a:lnTo>
                  <a:lnTo>
                    <a:pt x="0" y="255146"/>
                  </a:lnTo>
                  <a:lnTo>
                    <a:pt x="0" y="306175"/>
                  </a:lnTo>
                  <a:lnTo>
                    <a:pt x="0" y="357205"/>
                  </a:lnTo>
                  <a:lnTo>
                    <a:pt x="0" y="408234"/>
                  </a:lnTo>
                  <a:lnTo>
                    <a:pt x="0" y="459263"/>
                  </a:lnTo>
                  <a:lnTo>
                    <a:pt x="0" y="510292"/>
                  </a:lnTo>
                  <a:lnTo>
                    <a:pt x="0" y="561322"/>
                  </a:lnTo>
                  <a:lnTo>
                    <a:pt x="0" y="612351"/>
                  </a:lnTo>
                  <a:lnTo>
                    <a:pt x="0" y="663380"/>
                  </a:lnTo>
                  <a:lnTo>
                    <a:pt x="0" y="714409"/>
                  </a:lnTo>
                  <a:lnTo>
                    <a:pt x="0" y="765439"/>
                  </a:lnTo>
                  <a:lnTo>
                    <a:pt x="0" y="816468"/>
                  </a:lnTo>
                  <a:lnTo>
                    <a:pt x="0" y="867497"/>
                  </a:lnTo>
                  <a:lnTo>
                    <a:pt x="0" y="918526"/>
                  </a:lnTo>
                  <a:lnTo>
                    <a:pt x="0" y="969555"/>
                  </a:lnTo>
                  <a:lnTo>
                    <a:pt x="0" y="102058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989" y="4727148"/>
              <a:ext cx="247972" cy="2479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176630" y="6119609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0" y="0"/>
                  </a:moveTo>
                  <a:lnTo>
                    <a:pt x="0" y="0"/>
                  </a:lnTo>
                  <a:lnTo>
                    <a:pt x="1188504" y="0"/>
                  </a:lnTo>
                  <a:lnTo>
                    <a:pt x="1240179" y="0"/>
                  </a:lnTo>
                </a:path>
              </a:pathLst>
            </a:custGeom>
            <a:ln w="5722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89472" y="6119609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9039" y="4931048"/>
              <a:ext cx="1301115" cy="1109345"/>
            </a:xfrm>
            <a:custGeom>
              <a:avLst/>
              <a:gdLst/>
              <a:ahLst/>
              <a:cxnLst/>
              <a:rect l="l" t="t" r="r" b="b"/>
              <a:pathLst>
                <a:path w="1301114" h="1109345">
                  <a:moveTo>
                    <a:pt x="0" y="0"/>
                  </a:moveTo>
                  <a:lnTo>
                    <a:pt x="38255" y="32615"/>
                  </a:lnTo>
                  <a:lnTo>
                    <a:pt x="76510" y="65230"/>
                  </a:lnTo>
                  <a:lnTo>
                    <a:pt x="114766" y="97845"/>
                  </a:lnTo>
                  <a:lnTo>
                    <a:pt x="153021" y="130460"/>
                  </a:lnTo>
                  <a:lnTo>
                    <a:pt x="191276" y="163076"/>
                  </a:lnTo>
                  <a:lnTo>
                    <a:pt x="229532" y="195691"/>
                  </a:lnTo>
                  <a:lnTo>
                    <a:pt x="267787" y="228306"/>
                  </a:lnTo>
                  <a:lnTo>
                    <a:pt x="306043" y="260921"/>
                  </a:lnTo>
                  <a:lnTo>
                    <a:pt x="344298" y="293537"/>
                  </a:lnTo>
                  <a:lnTo>
                    <a:pt x="382553" y="326152"/>
                  </a:lnTo>
                  <a:lnTo>
                    <a:pt x="420809" y="358767"/>
                  </a:lnTo>
                  <a:lnTo>
                    <a:pt x="459064" y="391382"/>
                  </a:lnTo>
                  <a:lnTo>
                    <a:pt x="497320" y="423997"/>
                  </a:lnTo>
                  <a:lnTo>
                    <a:pt x="535575" y="456613"/>
                  </a:lnTo>
                  <a:lnTo>
                    <a:pt x="573831" y="489228"/>
                  </a:lnTo>
                  <a:lnTo>
                    <a:pt x="612086" y="521843"/>
                  </a:lnTo>
                  <a:lnTo>
                    <a:pt x="650341" y="554458"/>
                  </a:lnTo>
                  <a:lnTo>
                    <a:pt x="688597" y="587074"/>
                  </a:lnTo>
                  <a:lnTo>
                    <a:pt x="726852" y="619689"/>
                  </a:lnTo>
                  <a:lnTo>
                    <a:pt x="765108" y="652304"/>
                  </a:lnTo>
                  <a:lnTo>
                    <a:pt x="803363" y="684919"/>
                  </a:lnTo>
                  <a:lnTo>
                    <a:pt x="841619" y="717535"/>
                  </a:lnTo>
                  <a:lnTo>
                    <a:pt x="879874" y="750150"/>
                  </a:lnTo>
                  <a:lnTo>
                    <a:pt x="918130" y="782765"/>
                  </a:lnTo>
                  <a:lnTo>
                    <a:pt x="956385" y="815381"/>
                  </a:lnTo>
                  <a:lnTo>
                    <a:pt x="994641" y="847996"/>
                  </a:lnTo>
                  <a:lnTo>
                    <a:pt x="1032896" y="880611"/>
                  </a:lnTo>
                  <a:lnTo>
                    <a:pt x="1071152" y="913226"/>
                  </a:lnTo>
                  <a:lnTo>
                    <a:pt x="1109407" y="945842"/>
                  </a:lnTo>
                  <a:lnTo>
                    <a:pt x="1147663" y="978457"/>
                  </a:lnTo>
                  <a:lnTo>
                    <a:pt x="1185918" y="1011072"/>
                  </a:lnTo>
                  <a:lnTo>
                    <a:pt x="1224174" y="1043688"/>
                  </a:lnTo>
                  <a:lnTo>
                    <a:pt x="1262429" y="1076303"/>
                  </a:lnTo>
                  <a:lnTo>
                    <a:pt x="1300685" y="1108918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9154" y="5995623"/>
              <a:ext cx="247972" cy="2479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565305" y="4975445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0"/>
                  </a:lnTo>
                  <a:lnTo>
                    <a:pt x="0" y="969555"/>
                  </a:lnTo>
                  <a:lnTo>
                    <a:pt x="0" y="1020585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319" y="5995623"/>
              <a:ext cx="247972" cy="2479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665141" y="6119609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90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4824" y="5995623"/>
              <a:ext cx="247972" cy="247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989" y="5995623"/>
              <a:ext cx="247972" cy="24797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718418" y="4684229"/>
            <a:ext cx="224790" cy="3149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4762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375"/>
              </a:spcBef>
            </a:pPr>
            <a:r>
              <a:rPr sz="1350" b="1" spc="-50" dirty="0">
                <a:latin typeface="Trebuchet MS"/>
                <a:cs typeface="Trebuchet MS"/>
              </a:rPr>
              <a:t>e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1319" y="4727148"/>
            <a:ext cx="247972" cy="247972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7F223-0505-9CF6-3371-0247FAEA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57E1CC-F165-F868-EA2D-42F1FFE08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050" name="Picture 2" descr="Road Map of England | England Road Map">
            <a:extLst>
              <a:ext uri="{FF2B5EF4-FFF2-40B4-BE49-F238E27FC236}">
                <a16:creationId xmlns:a16="http://schemas.microsoft.com/office/drawing/2014/main" id="{BBC9197B-1084-41E6-7859-0E509B8A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0"/>
            <a:ext cx="7058025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2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4028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4.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95" dirty="0">
                <a:latin typeface="Tahoma"/>
                <a:cs typeface="Tahoma"/>
              </a:rPr>
              <a:t>Greedy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100" dirty="0">
                <a:latin typeface="Tahoma"/>
                <a:cs typeface="Tahoma"/>
              </a:rPr>
              <a:t>Algorithms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630" dirty="0">
                <a:latin typeface="Tahoma"/>
                <a:cs typeface="Tahoma"/>
              </a:rPr>
              <a:t>II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2541" y="2115505"/>
            <a:ext cx="3195955" cy="24098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D5D5D5"/>
                </a:solidFill>
                <a:latin typeface="Verdana"/>
                <a:cs typeface="Verdana"/>
              </a:rPr>
              <a:t>Dijkstra's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9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90" dirty="0">
                <a:solidFill>
                  <a:srgbClr val="D5D5D5"/>
                </a:solidFill>
                <a:latin typeface="Verdana"/>
                <a:cs typeface="Verdana"/>
              </a:rPr>
              <a:t>minimum</a:t>
            </a:r>
            <a:r>
              <a:rPr sz="2250" i="1" spc="-10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00" dirty="0">
                <a:solidFill>
                  <a:srgbClr val="D5D5D5"/>
                </a:solidFill>
                <a:latin typeface="Verdana"/>
                <a:cs typeface="Verdana"/>
              </a:rPr>
              <a:t>spanning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75" dirty="0">
                <a:solidFill>
                  <a:srgbClr val="D5D5D5"/>
                </a:solidFill>
                <a:latin typeface="Verdana"/>
                <a:cs typeface="Verdana"/>
              </a:rPr>
              <a:t>trees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35" dirty="0">
                <a:latin typeface="Verdana"/>
                <a:cs typeface="Verdana"/>
              </a:rPr>
              <a:t>Prim,</a:t>
            </a:r>
            <a:r>
              <a:rPr sz="2250" i="1" spc="-105" dirty="0">
                <a:latin typeface="Verdana"/>
                <a:cs typeface="Verdana"/>
              </a:rPr>
              <a:t> </a:t>
            </a:r>
            <a:r>
              <a:rPr sz="2250" i="1" spc="-210" dirty="0">
                <a:latin typeface="Verdana"/>
                <a:cs typeface="Verdana"/>
              </a:rPr>
              <a:t>Kruskal,</a:t>
            </a:r>
            <a:r>
              <a:rPr sz="2250" i="1" spc="-110" dirty="0">
                <a:latin typeface="Verdana"/>
                <a:cs typeface="Verdana"/>
              </a:rPr>
              <a:t> </a:t>
            </a:r>
            <a:r>
              <a:rPr sz="2250" i="1" spc="-90" dirty="0">
                <a:latin typeface="Verdana"/>
                <a:cs typeface="Verdana"/>
              </a:rPr>
              <a:t>Boruvka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D5D5D5"/>
                </a:solidFill>
                <a:latin typeface="Verdana"/>
                <a:cs typeface="Verdana"/>
              </a:rPr>
              <a:t>single-</a:t>
            </a:r>
            <a:r>
              <a:rPr sz="2250" i="1" spc="-185" dirty="0">
                <a:solidFill>
                  <a:srgbClr val="D5D5D5"/>
                </a:solidFill>
                <a:latin typeface="Verdana"/>
                <a:cs typeface="Verdana"/>
              </a:rPr>
              <a:t>link</a:t>
            </a:r>
            <a:r>
              <a:rPr sz="2250" i="1" spc="-5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114" dirty="0">
                <a:solidFill>
                  <a:srgbClr val="D5D5D5"/>
                </a:solidFill>
                <a:latin typeface="Verdana"/>
                <a:cs typeface="Verdana"/>
              </a:rPr>
              <a:t>clustering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8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2250" i="1" spc="-250" dirty="0">
                <a:solidFill>
                  <a:srgbClr val="D5D5D5"/>
                </a:solidFill>
                <a:latin typeface="Verdana"/>
                <a:cs typeface="Verdana"/>
              </a:rPr>
              <a:t>cost</a:t>
            </a:r>
            <a:r>
              <a:rPr sz="2250" i="1" spc="-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135" dirty="0">
                <a:solidFill>
                  <a:srgbClr val="D5D5D5"/>
                </a:solidFill>
                <a:latin typeface="Verdana"/>
                <a:cs typeface="Verdana"/>
              </a:rPr>
              <a:t>arborescences</a:t>
            </a:r>
            <a:endParaRPr sz="22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36700"/>
            <a:ext cx="2628900" cy="3784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6.2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Prim's</a:t>
            </a:r>
            <a:r>
              <a:rPr spc="-11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867" y="1131247"/>
            <a:ext cx="6818630" cy="150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4286885">
              <a:lnSpc>
                <a:spcPct val="1321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Initialize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node. </a:t>
            </a:r>
            <a:r>
              <a:rPr sz="1800" dirty="0">
                <a:latin typeface="Lucida Sans Unicode"/>
                <a:cs typeface="Lucida Sans Unicode"/>
              </a:rPr>
              <a:t>Repeat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– 1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times: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78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weight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endpoint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new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3305774"/>
            <a:ext cx="8218170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12147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Prim's algorithm computes the </a:t>
            </a:r>
            <a:r>
              <a:rPr sz="1800" spc="-20" dirty="0">
                <a:latin typeface="Lucida Sans Unicode"/>
                <a:cs typeface="Lucida Sans Unicode"/>
              </a:rPr>
              <a:t>MST.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440055" algn="l"/>
                <a:tab pos="808926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Special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(blue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rule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repeatedly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applied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).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41319" y="4717719"/>
            <a:ext cx="5152390" cy="2202815"/>
            <a:chOff x="2441319" y="4717719"/>
            <a:chExt cx="5152390" cy="2202815"/>
          </a:xfrm>
        </p:grpSpPr>
        <p:sp>
          <p:nvSpPr>
            <p:cNvPr id="7" name="object 7"/>
            <p:cNvSpPr/>
            <p:nvPr/>
          </p:nvSpPr>
          <p:spPr>
            <a:xfrm>
              <a:off x="4177307" y="5165869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89472" y="5165869"/>
              <a:ext cx="2758440" cy="1189355"/>
            </a:xfrm>
            <a:custGeom>
              <a:avLst/>
              <a:gdLst/>
              <a:ahLst/>
              <a:cxnLst/>
              <a:rect l="l" t="t" r="r" b="b"/>
              <a:pathLst>
                <a:path w="2758440" h="1189354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  <a:path w="2758440" h="1189354">
                  <a:moveTo>
                    <a:pt x="1457401" y="79913"/>
                  </a:moveTo>
                  <a:lnTo>
                    <a:pt x="1495656" y="112529"/>
                  </a:lnTo>
                  <a:lnTo>
                    <a:pt x="1533911" y="145144"/>
                  </a:lnTo>
                  <a:lnTo>
                    <a:pt x="1572167" y="177759"/>
                  </a:lnTo>
                  <a:lnTo>
                    <a:pt x="1610422" y="210374"/>
                  </a:lnTo>
                  <a:lnTo>
                    <a:pt x="1648678" y="242989"/>
                  </a:lnTo>
                  <a:lnTo>
                    <a:pt x="1686933" y="275604"/>
                  </a:lnTo>
                  <a:lnTo>
                    <a:pt x="1725189" y="308220"/>
                  </a:lnTo>
                  <a:lnTo>
                    <a:pt x="1763444" y="340835"/>
                  </a:lnTo>
                  <a:lnTo>
                    <a:pt x="1801700" y="373450"/>
                  </a:lnTo>
                  <a:lnTo>
                    <a:pt x="1839955" y="406065"/>
                  </a:lnTo>
                  <a:lnTo>
                    <a:pt x="1878211" y="438680"/>
                  </a:lnTo>
                  <a:lnTo>
                    <a:pt x="1916466" y="471296"/>
                  </a:lnTo>
                  <a:lnTo>
                    <a:pt x="1954721" y="503911"/>
                  </a:lnTo>
                  <a:lnTo>
                    <a:pt x="1992977" y="536526"/>
                  </a:lnTo>
                  <a:lnTo>
                    <a:pt x="2031232" y="569141"/>
                  </a:lnTo>
                  <a:lnTo>
                    <a:pt x="2069488" y="601757"/>
                  </a:lnTo>
                  <a:lnTo>
                    <a:pt x="2107743" y="634372"/>
                  </a:lnTo>
                  <a:lnTo>
                    <a:pt x="2145999" y="666987"/>
                  </a:lnTo>
                  <a:lnTo>
                    <a:pt x="2184254" y="699602"/>
                  </a:lnTo>
                  <a:lnTo>
                    <a:pt x="2222510" y="732217"/>
                  </a:lnTo>
                  <a:lnTo>
                    <a:pt x="2260765" y="764833"/>
                  </a:lnTo>
                  <a:lnTo>
                    <a:pt x="2299021" y="797448"/>
                  </a:lnTo>
                  <a:lnTo>
                    <a:pt x="2337276" y="830063"/>
                  </a:lnTo>
                  <a:lnTo>
                    <a:pt x="2375532" y="862678"/>
                  </a:lnTo>
                  <a:lnTo>
                    <a:pt x="2413787" y="895294"/>
                  </a:lnTo>
                  <a:lnTo>
                    <a:pt x="2452043" y="927909"/>
                  </a:lnTo>
                  <a:lnTo>
                    <a:pt x="2490298" y="960524"/>
                  </a:lnTo>
                  <a:lnTo>
                    <a:pt x="2528554" y="993139"/>
                  </a:lnTo>
                  <a:lnTo>
                    <a:pt x="2566809" y="1025754"/>
                  </a:lnTo>
                  <a:lnTo>
                    <a:pt x="2605065" y="1058369"/>
                  </a:lnTo>
                  <a:lnTo>
                    <a:pt x="2643320" y="1090985"/>
                  </a:lnTo>
                  <a:lnTo>
                    <a:pt x="2681576" y="1123600"/>
                  </a:lnTo>
                  <a:lnTo>
                    <a:pt x="2719831" y="1156215"/>
                  </a:lnTo>
                  <a:lnTo>
                    <a:pt x="2758087" y="1188830"/>
                  </a:lnTo>
                </a:path>
                <a:path w="2758440" h="1189354">
                  <a:moveTo>
                    <a:pt x="1363668" y="124310"/>
                  </a:moveTo>
                  <a:lnTo>
                    <a:pt x="1363668" y="124310"/>
                  </a:lnTo>
                  <a:lnTo>
                    <a:pt x="1363668" y="1093866"/>
                  </a:lnTo>
                  <a:lnTo>
                    <a:pt x="1363668" y="114489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9154" y="5041883"/>
              <a:ext cx="247972" cy="2479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34392" y="5245783"/>
              <a:ext cx="1301115" cy="1109345"/>
            </a:xfrm>
            <a:custGeom>
              <a:avLst/>
              <a:gdLst/>
              <a:ahLst/>
              <a:cxnLst/>
              <a:rect l="l" t="t" r="r" b="b"/>
              <a:pathLst>
                <a:path w="1301115" h="1109345">
                  <a:moveTo>
                    <a:pt x="1300684" y="0"/>
                  </a:moveTo>
                  <a:lnTo>
                    <a:pt x="1262428" y="32615"/>
                  </a:lnTo>
                  <a:lnTo>
                    <a:pt x="1224173" y="65230"/>
                  </a:lnTo>
                  <a:lnTo>
                    <a:pt x="1185918" y="97845"/>
                  </a:lnTo>
                  <a:lnTo>
                    <a:pt x="1147662" y="130460"/>
                  </a:lnTo>
                  <a:lnTo>
                    <a:pt x="1109407" y="163075"/>
                  </a:lnTo>
                  <a:lnTo>
                    <a:pt x="1071151" y="195691"/>
                  </a:lnTo>
                  <a:lnTo>
                    <a:pt x="1032896" y="228306"/>
                  </a:lnTo>
                  <a:lnTo>
                    <a:pt x="994641" y="260921"/>
                  </a:lnTo>
                  <a:lnTo>
                    <a:pt x="956385" y="293536"/>
                  </a:lnTo>
                  <a:lnTo>
                    <a:pt x="918130" y="326151"/>
                  </a:lnTo>
                  <a:lnTo>
                    <a:pt x="879874" y="358767"/>
                  </a:lnTo>
                  <a:lnTo>
                    <a:pt x="841619" y="391382"/>
                  </a:lnTo>
                  <a:lnTo>
                    <a:pt x="803363" y="423997"/>
                  </a:lnTo>
                  <a:lnTo>
                    <a:pt x="765108" y="456612"/>
                  </a:lnTo>
                  <a:lnTo>
                    <a:pt x="726853" y="489227"/>
                  </a:lnTo>
                  <a:lnTo>
                    <a:pt x="688597" y="521843"/>
                  </a:lnTo>
                  <a:lnTo>
                    <a:pt x="650342" y="554458"/>
                  </a:lnTo>
                  <a:lnTo>
                    <a:pt x="612086" y="587073"/>
                  </a:lnTo>
                  <a:lnTo>
                    <a:pt x="573831" y="619688"/>
                  </a:lnTo>
                  <a:lnTo>
                    <a:pt x="535575" y="652304"/>
                  </a:lnTo>
                  <a:lnTo>
                    <a:pt x="497320" y="684919"/>
                  </a:lnTo>
                  <a:lnTo>
                    <a:pt x="459064" y="717534"/>
                  </a:lnTo>
                  <a:lnTo>
                    <a:pt x="420809" y="750149"/>
                  </a:lnTo>
                  <a:lnTo>
                    <a:pt x="382554" y="782764"/>
                  </a:lnTo>
                  <a:lnTo>
                    <a:pt x="344298" y="815380"/>
                  </a:lnTo>
                  <a:lnTo>
                    <a:pt x="306043" y="847995"/>
                  </a:lnTo>
                  <a:lnTo>
                    <a:pt x="267787" y="880610"/>
                  </a:lnTo>
                  <a:lnTo>
                    <a:pt x="229532" y="913225"/>
                  </a:lnTo>
                  <a:lnTo>
                    <a:pt x="191276" y="945840"/>
                  </a:lnTo>
                  <a:lnTo>
                    <a:pt x="153021" y="978456"/>
                  </a:lnTo>
                  <a:lnTo>
                    <a:pt x="114766" y="1011071"/>
                  </a:lnTo>
                  <a:lnTo>
                    <a:pt x="76510" y="1043686"/>
                  </a:lnTo>
                  <a:lnTo>
                    <a:pt x="38255" y="1076301"/>
                  </a:lnTo>
                  <a:lnTo>
                    <a:pt x="0" y="1108916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4464" y="5165869"/>
              <a:ext cx="1364615" cy="1144905"/>
            </a:xfrm>
            <a:custGeom>
              <a:avLst/>
              <a:gdLst/>
              <a:ahLst/>
              <a:cxnLst/>
              <a:rect l="l" t="t" r="r" b="b"/>
              <a:pathLst>
                <a:path w="1364615" h="1144904">
                  <a:moveTo>
                    <a:pt x="0" y="0"/>
                  </a:moveTo>
                  <a:lnTo>
                    <a:pt x="51674" y="0"/>
                  </a:lnTo>
                  <a:lnTo>
                    <a:pt x="103348" y="0"/>
                  </a:lnTo>
                  <a:lnTo>
                    <a:pt x="155022" y="0"/>
                  </a:lnTo>
                  <a:lnTo>
                    <a:pt x="206696" y="0"/>
                  </a:lnTo>
                  <a:lnTo>
                    <a:pt x="258371" y="0"/>
                  </a:lnTo>
                  <a:lnTo>
                    <a:pt x="310045" y="0"/>
                  </a:lnTo>
                  <a:lnTo>
                    <a:pt x="361719" y="0"/>
                  </a:lnTo>
                  <a:lnTo>
                    <a:pt x="413393" y="0"/>
                  </a:lnTo>
                  <a:lnTo>
                    <a:pt x="465067" y="0"/>
                  </a:lnTo>
                  <a:lnTo>
                    <a:pt x="516741" y="0"/>
                  </a:lnTo>
                  <a:lnTo>
                    <a:pt x="568415" y="0"/>
                  </a:lnTo>
                  <a:lnTo>
                    <a:pt x="620089" y="0"/>
                  </a:lnTo>
                  <a:lnTo>
                    <a:pt x="671763" y="0"/>
                  </a:lnTo>
                  <a:lnTo>
                    <a:pt x="723438" y="0"/>
                  </a:lnTo>
                  <a:lnTo>
                    <a:pt x="775112" y="0"/>
                  </a:lnTo>
                  <a:lnTo>
                    <a:pt x="826786" y="0"/>
                  </a:lnTo>
                  <a:lnTo>
                    <a:pt x="878460" y="0"/>
                  </a:lnTo>
                  <a:lnTo>
                    <a:pt x="930134" y="0"/>
                  </a:lnTo>
                  <a:lnTo>
                    <a:pt x="981808" y="0"/>
                  </a:lnTo>
                  <a:lnTo>
                    <a:pt x="1033482" y="0"/>
                  </a:lnTo>
                  <a:lnTo>
                    <a:pt x="1085156" y="0"/>
                  </a:lnTo>
                  <a:lnTo>
                    <a:pt x="1136830" y="0"/>
                  </a:lnTo>
                  <a:lnTo>
                    <a:pt x="1188504" y="0"/>
                  </a:lnTo>
                  <a:lnTo>
                    <a:pt x="1240179" y="0"/>
                  </a:lnTo>
                </a:path>
                <a:path w="1364615" h="1144904">
                  <a:moveTo>
                    <a:pt x="1364344" y="124310"/>
                  </a:moveTo>
                  <a:lnTo>
                    <a:pt x="1364344" y="124310"/>
                  </a:lnTo>
                  <a:lnTo>
                    <a:pt x="1364344" y="1093866"/>
                  </a:lnTo>
                  <a:lnTo>
                    <a:pt x="1364344" y="1144895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4824" y="5041883"/>
              <a:ext cx="247972" cy="247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40974" y="5290180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0"/>
                  </a:lnTo>
                  <a:lnTo>
                    <a:pt x="0" y="969555"/>
                  </a:lnTo>
                  <a:lnTo>
                    <a:pt x="0" y="102058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989" y="5041883"/>
              <a:ext cx="247972" cy="2479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59039" y="5245783"/>
              <a:ext cx="1301115" cy="1109345"/>
            </a:xfrm>
            <a:custGeom>
              <a:avLst/>
              <a:gdLst/>
              <a:ahLst/>
              <a:cxnLst/>
              <a:rect l="l" t="t" r="r" b="b"/>
              <a:pathLst>
                <a:path w="1301114" h="1109345">
                  <a:moveTo>
                    <a:pt x="0" y="0"/>
                  </a:moveTo>
                  <a:lnTo>
                    <a:pt x="38255" y="32615"/>
                  </a:lnTo>
                  <a:lnTo>
                    <a:pt x="76510" y="65230"/>
                  </a:lnTo>
                  <a:lnTo>
                    <a:pt x="114766" y="97845"/>
                  </a:lnTo>
                  <a:lnTo>
                    <a:pt x="153021" y="130460"/>
                  </a:lnTo>
                  <a:lnTo>
                    <a:pt x="191276" y="163076"/>
                  </a:lnTo>
                  <a:lnTo>
                    <a:pt x="229532" y="195691"/>
                  </a:lnTo>
                  <a:lnTo>
                    <a:pt x="267787" y="228306"/>
                  </a:lnTo>
                  <a:lnTo>
                    <a:pt x="306043" y="260921"/>
                  </a:lnTo>
                  <a:lnTo>
                    <a:pt x="344298" y="293537"/>
                  </a:lnTo>
                  <a:lnTo>
                    <a:pt x="382553" y="326152"/>
                  </a:lnTo>
                  <a:lnTo>
                    <a:pt x="420809" y="358767"/>
                  </a:lnTo>
                  <a:lnTo>
                    <a:pt x="459064" y="391382"/>
                  </a:lnTo>
                  <a:lnTo>
                    <a:pt x="497320" y="423997"/>
                  </a:lnTo>
                  <a:lnTo>
                    <a:pt x="535575" y="456613"/>
                  </a:lnTo>
                  <a:lnTo>
                    <a:pt x="573831" y="489228"/>
                  </a:lnTo>
                  <a:lnTo>
                    <a:pt x="612086" y="521843"/>
                  </a:lnTo>
                  <a:lnTo>
                    <a:pt x="650341" y="554458"/>
                  </a:lnTo>
                  <a:lnTo>
                    <a:pt x="688597" y="587074"/>
                  </a:lnTo>
                  <a:lnTo>
                    <a:pt x="726852" y="619689"/>
                  </a:lnTo>
                  <a:lnTo>
                    <a:pt x="765108" y="652304"/>
                  </a:lnTo>
                  <a:lnTo>
                    <a:pt x="803363" y="684919"/>
                  </a:lnTo>
                  <a:lnTo>
                    <a:pt x="841619" y="717534"/>
                  </a:lnTo>
                  <a:lnTo>
                    <a:pt x="879874" y="750150"/>
                  </a:lnTo>
                  <a:lnTo>
                    <a:pt x="918130" y="782765"/>
                  </a:lnTo>
                  <a:lnTo>
                    <a:pt x="956385" y="815380"/>
                  </a:lnTo>
                  <a:lnTo>
                    <a:pt x="994641" y="847995"/>
                  </a:lnTo>
                  <a:lnTo>
                    <a:pt x="1032896" y="880611"/>
                  </a:lnTo>
                  <a:lnTo>
                    <a:pt x="1071152" y="913226"/>
                  </a:lnTo>
                  <a:lnTo>
                    <a:pt x="1109407" y="945841"/>
                  </a:lnTo>
                  <a:lnTo>
                    <a:pt x="1147663" y="978456"/>
                  </a:lnTo>
                  <a:lnTo>
                    <a:pt x="1185918" y="1011071"/>
                  </a:lnTo>
                  <a:lnTo>
                    <a:pt x="1224174" y="1043687"/>
                  </a:lnTo>
                  <a:lnTo>
                    <a:pt x="1262429" y="1076302"/>
                  </a:lnTo>
                  <a:lnTo>
                    <a:pt x="1300685" y="1108917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76630" y="6434344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0" y="0"/>
                  </a:moveTo>
                  <a:lnTo>
                    <a:pt x="0" y="0"/>
                  </a:lnTo>
                  <a:lnTo>
                    <a:pt x="1188504" y="0"/>
                  </a:lnTo>
                  <a:lnTo>
                    <a:pt x="1240179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89472" y="6434344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9154" y="6310357"/>
              <a:ext cx="247972" cy="24797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565305" y="5290180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0"/>
                  </a:lnTo>
                  <a:lnTo>
                    <a:pt x="0" y="969555"/>
                  </a:lnTo>
                  <a:lnTo>
                    <a:pt x="0" y="102058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319" y="6310357"/>
              <a:ext cx="247972" cy="2479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65141" y="6434344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90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4824" y="6310357"/>
              <a:ext cx="247972" cy="2479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989" y="6310357"/>
              <a:ext cx="247972" cy="2479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319" y="5041883"/>
              <a:ext cx="247972" cy="2479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575817" y="4717719"/>
              <a:ext cx="4017645" cy="2202815"/>
            </a:xfrm>
            <a:custGeom>
              <a:avLst/>
              <a:gdLst/>
              <a:ahLst/>
              <a:cxnLst/>
              <a:rect l="l" t="t" r="r" b="b"/>
              <a:pathLst>
                <a:path w="4017645" h="2202815">
                  <a:moveTo>
                    <a:pt x="1200115" y="0"/>
                  </a:moveTo>
                  <a:lnTo>
                    <a:pt x="319481" y="160451"/>
                  </a:lnTo>
                  <a:lnTo>
                    <a:pt x="34136" y="515019"/>
                  </a:lnTo>
                  <a:lnTo>
                    <a:pt x="0" y="985329"/>
                  </a:lnTo>
                  <a:lnTo>
                    <a:pt x="0" y="1408126"/>
                  </a:lnTo>
                  <a:lnTo>
                    <a:pt x="64862" y="1878436"/>
                  </a:lnTo>
                  <a:lnTo>
                    <a:pt x="255093" y="2072032"/>
                  </a:lnTo>
                  <a:lnTo>
                    <a:pt x="580356" y="2121532"/>
                  </a:lnTo>
                  <a:lnTo>
                    <a:pt x="933500" y="2144576"/>
                  </a:lnTo>
                  <a:lnTo>
                    <a:pt x="1355778" y="2144576"/>
                  </a:lnTo>
                  <a:lnTo>
                    <a:pt x="1883313" y="2156099"/>
                  </a:lnTo>
                  <a:lnTo>
                    <a:pt x="2289752" y="2202232"/>
                  </a:lnTo>
                  <a:lnTo>
                    <a:pt x="3191015" y="2202232"/>
                  </a:lnTo>
                  <a:lnTo>
                    <a:pt x="3527285" y="2092703"/>
                  </a:lnTo>
                  <a:lnTo>
                    <a:pt x="3876542" y="1943774"/>
                  </a:lnTo>
                  <a:lnTo>
                    <a:pt x="4006269" y="1706460"/>
                  </a:lnTo>
                  <a:lnTo>
                    <a:pt x="4017317" y="1336530"/>
                  </a:lnTo>
                  <a:lnTo>
                    <a:pt x="3990906" y="812836"/>
                  </a:lnTo>
                  <a:lnTo>
                    <a:pt x="3899157" y="286768"/>
                  </a:lnTo>
                  <a:lnTo>
                    <a:pt x="3284189" y="108535"/>
                  </a:lnTo>
                  <a:lnTo>
                    <a:pt x="2179189" y="45139"/>
                  </a:lnTo>
                  <a:lnTo>
                    <a:pt x="1200115" y="0"/>
                  </a:lnTo>
                  <a:close/>
                </a:path>
              </a:pathLst>
            </a:custGeom>
            <a:solidFill>
              <a:srgbClr val="0048AA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849356" y="4776442"/>
            <a:ext cx="1346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40" dirty="0"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0474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1385" algn="l"/>
              </a:tabLst>
            </a:pPr>
            <a:r>
              <a:rPr spc="-25" dirty="0"/>
              <a:t>Prim's</a:t>
            </a:r>
            <a:r>
              <a:rPr spc="-110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-10" dirty="0"/>
              <a:t>implementation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374890" cy="147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440055" algn="l"/>
                <a:tab pos="12147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Prim's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 can be implemented in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log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r>
              <a:rPr lang="en-GB" sz="1800" spc="-10" dirty="0">
                <a:latin typeface="Lucida Sans Unicode"/>
                <a:cs typeface="Lucida Sans Unicode"/>
              </a:rPr>
              <a:t> (</a:t>
            </a:r>
            <a:r>
              <a:rPr lang="en-GB" altLang="zh-CN"/>
              <a:t>linearithmic time)</a:t>
            </a:r>
          </a:p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440055" algn="l"/>
                <a:tab pos="1214755" algn="l"/>
              </a:tabLst>
            </a:pP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Implementation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almost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identical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Dijkstra's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algorithm.</a:t>
            </a:r>
            <a:endParaRPr sz="1800">
              <a:latin typeface="Lucida Sans Unicode"/>
              <a:cs typeface="Lucida Sans Unicode"/>
            </a:endParaRPr>
          </a:p>
          <a:p>
            <a:pPr marL="446405">
              <a:lnSpc>
                <a:spcPct val="100000"/>
              </a:lnSpc>
              <a:spcBef>
                <a:spcPts val="690"/>
              </a:spcBef>
              <a:tabLst>
                <a:tab pos="1303020" algn="l"/>
              </a:tabLst>
            </a:pPr>
            <a:r>
              <a:rPr sz="1800" dirty="0">
                <a:latin typeface="Lucida Sans Unicode"/>
                <a:cs typeface="Lucida Sans Unicode"/>
              </a:rPr>
              <a:t>[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=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weight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cheapest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known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2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]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97829" y="2605076"/>
            <a:ext cx="6409690" cy="4759325"/>
            <a:chOff x="1997829" y="2605076"/>
            <a:chExt cx="6409690" cy="4759325"/>
          </a:xfrm>
        </p:grpSpPr>
        <p:sp>
          <p:nvSpPr>
            <p:cNvPr id="6" name="object 6"/>
            <p:cNvSpPr/>
            <p:nvPr/>
          </p:nvSpPr>
          <p:spPr>
            <a:xfrm>
              <a:off x="1997829" y="2605076"/>
              <a:ext cx="6409690" cy="4759325"/>
            </a:xfrm>
            <a:custGeom>
              <a:avLst/>
              <a:gdLst/>
              <a:ahLst/>
              <a:cxnLst/>
              <a:rect l="l" t="t" r="r" b="b"/>
              <a:pathLst>
                <a:path w="6409690" h="4759325">
                  <a:moveTo>
                    <a:pt x="0" y="0"/>
                  </a:moveTo>
                  <a:lnTo>
                    <a:pt x="6409135" y="0"/>
                  </a:lnTo>
                  <a:lnTo>
                    <a:pt x="6409135" y="4759164"/>
                  </a:lnTo>
                  <a:lnTo>
                    <a:pt x="0" y="4759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17189" y="3207801"/>
              <a:ext cx="5765800" cy="0"/>
            </a:xfrm>
            <a:custGeom>
              <a:avLst/>
              <a:gdLst/>
              <a:ahLst/>
              <a:cxnLst/>
              <a:rect l="l" t="t" r="r" b="b"/>
              <a:pathLst>
                <a:path w="5765800">
                  <a:moveTo>
                    <a:pt x="0" y="0"/>
                  </a:moveTo>
                  <a:lnTo>
                    <a:pt x="57653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97829" y="2605076"/>
            <a:ext cx="6409690" cy="475932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505"/>
              </a:spcBef>
            </a:pPr>
            <a:r>
              <a:rPr sz="1800" cap="small" dirty="0">
                <a:solidFill>
                  <a:srgbClr val="003F83"/>
                </a:solidFill>
                <a:latin typeface="Times New Roman"/>
                <a:cs typeface="Times New Roman"/>
              </a:rPr>
              <a:t>Prim</a:t>
            </a:r>
            <a:r>
              <a:rPr sz="1800" cap="small" spc="-2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cap="small" spc="-70" dirty="0">
                <a:latin typeface="Times New Roman"/>
                <a:cs typeface="Times New Roman"/>
              </a:rPr>
              <a:t>(</a:t>
            </a:r>
            <a:r>
              <a:rPr sz="1800" i="1" spc="-70" dirty="0">
                <a:latin typeface="Times New Roman"/>
                <a:cs typeface="Times New Roman"/>
              </a:rPr>
              <a:t>V,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E,</a:t>
            </a:r>
            <a:r>
              <a:rPr sz="1800" i="1" spc="-25" dirty="0">
                <a:latin typeface="Times New Roman"/>
                <a:cs typeface="Times New Roman"/>
              </a:rPr>
              <a:t> c</a:t>
            </a:r>
            <a:r>
              <a:rPr sz="1800" cap="small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1820"/>
              </a:spcBef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Create</a:t>
            </a:r>
            <a:r>
              <a:rPr sz="1800" i="1" spc="-4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empty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priority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queue.</a:t>
            </a: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840"/>
              </a:spcBef>
            </a:pP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4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</a:t>
            </a:r>
            <a:r>
              <a:rPr sz="1800" i="1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any node in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844"/>
              </a:spcBef>
            </a:pP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FOR</a:t>
            </a:r>
            <a:r>
              <a:rPr sz="1450" spc="-1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EACH</a:t>
            </a:r>
            <a:r>
              <a:rPr sz="1450" spc="8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≠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3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</a:t>
            </a:r>
            <a:r>
              <a:rPr sz="1800" i="1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∞</a:t>
            </a:r>
            <a:r>
              <a:rPr sz="1800" dirty="0">
                <a:latin typeface="Times New Roman"/>
                <a:cs typeface="Times New Roman"/>
              </a:rPr>
              <a:t>;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</a:t>
            </a:r>
            <a:r>
              <a:rPr sz="1800" i="1" spc="434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0</a:t>
            </a:r>
            <a:r>
              <a:rPr sz="1800" i="1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844"/>
              </a:spcBef>
            </a:pP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FOR</a:t>
            </a:r>
            <a:r>
              <a:rPr sz="1450" spc="-1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EACH</a:t>
            </a:r>
            <a:r>
              <a:rPr sz="1450" spc="7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4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insert</a:t>
            </a:r>
            <a:r>
              <a:rPr sz="1800" i="1" spc="-1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key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priority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queue.</a:t>
            </a:r>
            <a:endParaRPr sz="1800">
              <a:latin typeface="Times New Roman"/>
              <a:cs typeface="Times New Roman"/>
            </a:endParaRPr>
          </a:p>
          <a:p>
            <a:pPr marL="476250" marR="2592070" indent="-257810">
              <a:lnSpc>
                <a:spcPct val="139100"/>
              </a:lnSpc>
            </a:pP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WHILE</a:t>
            </a:r>
            <a:r>
              <a:rPr sz="1450" spc="6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priority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is</a:t>
            </a:r>
            <a:r>
              <a:rPr sz="1800" i="1" spc="-1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not</a:t>
            </a:r>
            <a:r>
              <a:rPr sz="1800" i="1" spc="-2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8D3124"/>
                </a:solidFill>
                <a:latin typeface="Times New Roman"/>
                <a:cs typeface="Times New Roman"/>
              </a:rPr>
              <a:t>empty</a:t>
            </a:r>
            <a:r>
              <a:rPr sz="1800" spc="-10" dirty="0">
                <a:latin typeface="Times New Roman"/>
                <a:cs typeface="Times New Roman"/>
              </a:rPr>
              <a:t>) </a:t>
            </a:r>
            <a:r>
              <a:rPr sz="1800" i="1" dirty="0">
                <a:latin typeface="Times New Roman"/>
                <a:cs typeface="Times New Roman"/>
              </a:rPr>
              <a:t>u ← </a:t>
            </a:r>
            <a:r>
              <a:rPr sz="1800" i="1" spc="-10" dirty="0">
                <a:solidFill>
                  <a:srgbClr val="8D3124"/>
                </a:solidFill>
                <a:latin typeface="Times New Roman"/>
                <a:cs typeface="Times New Roman"/>
              </a:rPr>
              <a:t>delete-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min </a:t>
            </a:r>
            <a:r>
              <a:rPr sz="1800" dirty="0">
                <a:latin typeface="Times New Roman"/>
                <a:cs typeface="Times New Roman"/>
              </a:rPr>
              <a:t>from priority </a:t>
            </a:r>
            <a:r>
              <a:rPr sz="1800" spc="-10" dirty="0">
                <a:latin typeface="Times New Roman"/>
                <a:cs typeface="Times New Roman"/>
              </a:rPr>
              <a:t>queue.</a:t>
            </a:r>
            <a:endParaRPr sz="1800">
              <a:latin typeface="Times New Roman"/>
              <a:cs typeface="Times New Roman"/>
            </a:endParaRPr>
          </a:p>
          <a:p>
            <a:pPr marL="476250">
              <a:lnSpc>
                <a:spcPct val="100000"/>
              </a:lnSpc>
              <a:spcBef>
                <a:spcPts val="845"/>
              </a:spcBef>
            </a:pP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FOR</a:t>
            </a:r>
            <a:r>
              <a:rPr sz="1450" spc="-2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EACH</a:t>
            </a:r>
            <a:r>
              <a:rPr sz="1450" spc="7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edge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incident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u</a:t>
            </a:r>
            <a:r>
              <a:rPr sz="1800" spc="-25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734060">
              <a:lnSpc>
                <a:spcPct val="100000"/>
              </a:lnSpc>
              <a:spcBef>
                <a:spcPts val="840"/>
              </a:spcBef>
            </a:pP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IF</a:t>
            </a:r>
            <a:r>
              <a:rPr sz="1450" spc="43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991869">
              <a:lnSpc>
                <a:spcPct val="100000"/>
              </a:lnSpc>
              <a:spcBef>
                <a:spcPts val="844"/>
              </a:spcBef>
            </a:pPr>
            <a:r>
              <a:rPr sz="1800" i="1" spc="-20" dirty="0">
                <a:solidFill>
                  <a:srgbClr val="8D3124"/>
                </a:solidFill>
                <a:latin typeface="Times New Roman"/>
                <a:cs typeface="Times New Roman"/>
              </a:rPr>
              <a:t>decrease-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key</a:t>
            </a:r>
            <a:r>
              <a:rPr sz="1800" i="1" spc="-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i="1" dirty="0">
                <a:latin typeface="Times New Roman"/>
                <a:cs typeface="Times New Roman"/>
              </a:rPr>
              <a:t>v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 in priority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queue.</a:t>
            </a:r>
            <a:endParaRPr sz="1800">
              <a:latin typeface="Times New Roman"/>
              <a:cs typeface="Times New Roman"/>
            </a:endParaRPr>
          </a:p>
          <a:p>
            <a:pPr marL="991869">
              <a:lnSpc>
                <a:spcPct val="100000"/>
              </a:lnSpc>
              <a:spcBef>
                <a:spcPts val="844"/>
              </a:spcBef>
            </a:pP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17189" y="7146749"/>
            <a:ext cx="5765800" cy="0"/>
          </a:xfrm>
          <a:custGeom>
            <a:avLst/>
            <a:gdLst/>
            <a:ahLst/>
            <a:cxnLst/>
            <a:rect l="l" t="t" r="r" b="b"/>
            <a:pathLst>
              <a:path w="5765800">
                <a:moveTo>
                  <a:pt x="0" y="0"/>
                </a:moveTo>
                <a:lnTo>
                  <a:pt x="57653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Kruskal's</a:t>
            </a:r>
            <a:r>
              <a:rPr spc="-7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167" y="1218991"/>
            <a:ext cx="5633720" cy="1750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weight: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24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tree unless it would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create a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  <a:p>
            <a:pPr marL="50800" marR="30480">
              <a:lnSpc>
                <a:spcPct val="132100"/>
              </a:lnSpc>
              <a:spcBef>
                <a:spcPts val="2645"/>
              </a:spcBef>
              <a:tabLst>
                <a:tab pos="478155" algn="l"/>
                <a:tab pos="12528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Kruskal's algorithm computes the </a:t>
            </a:r>
            <a:r>
              <a:rPr sz="1800" spc="-90" dirty="0">
                <a:latin typeface="Lucida Sans Unicode"/>
                <a:cs typeface="Lucida Sans Unicode"/>
              </a:rPr>
              <a:t>MST.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Special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-10" dirty="0">
                <a:latin typeface="Lucida Sans Unicode"/>
                <a:cs typeface="Lucida Sans Unicode"/>
              </a:rPr>
              <a:t> algorithm.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2893759"/>
            <a:ext cx="563372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36715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both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endpoints of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same blue </a:t>
            </a:r>
            <a:r>
              <a:rPr sz="1800" spc="-10" dirty="0">
                <a:latin typeface="Lucida Sans Unicode"/>
                <a:cs typeface="Lucida Sans Unicode"/>
              </a:rPr>
              <a:t>tree.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1589" y="3393519"/>
            <a:ext cx="5543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905" algn="l"/>
              </a:tabLst>
            </a:pP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color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 by applying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 rule 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unique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3522159"/>
            <a:ext cx="8254365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2.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endpoints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trees.</a:t>
            </a:r>
            <a:endParaRPr sz="1800">
              <a:latin typeface="Lucida Sans Unicode"/>
              <a:cs typeface="Lucida Sans Unicode"/>
            </a:endParaRPr>
          </a:p>
          <a:p>
            <a:pPr marL="448945">
              <a:lnSpc>
                <a:spcPct val="100000"/>
              </a:lnSpc>
              <a:spcBef>
                <a:spcPts val="484"/>
              </a:spcBef>
              <a:tabLst>
                <a:tab pos="819150" algn="l"/>
                <a:tab pos="8099425" algn="l"/>
              </a:tabLst>
            </a:pP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color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applying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rule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defined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either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26014" y="5299393"/>
            <a:ext cx="4711700" cy="1517015"/>
            <a:chOff x="1726014" y="5299393"/>
            <a:chExt cx="4711700" cy="1517015"/>
          </a:xfrm>
        </p:grpSpPr>
        <p:sp>
          <p:nvSpPr>
            <p:cNvPr id="9" name="object 9"/>
            <p:cNvSpPr/>
            <p:nvPr/>
          </p:nvSpPr>
          <p:spPr>
            <a:xfrm>
              <a:off x="3337835" y="5423379"/>
              <a:ext cx="1364615" cy="1144905"/>
            </a:xfrm>
            <a:custGeom>
              <a:avLst/>
              <a:gdLst/>
              <a:ahLst/>
              <a:cxnLst/>
              <a:rect l="l" t="t" r="r" b="b"/>
              <a:pathLst>
                <a:path w="1364614" h="1144904">
                  <a:moveTo>
                    <a:pt x="1364344" y="0"/>
                  </a:moveTo>
                  <a:lnTo>
                    <a:pt x="1364344" y="0"/>
                  </a:lnTo>
                  <a:lnTo>
                    <a:pt x="175840" y="0"/>
                  </a:lnTo>
                  <a:lnTo>
                    <a:pt x="124166" y="0"/>
                  </a:lnTo>
                </a:path>
                <a:path w="1364614" h="1144904">
                  <a:moveTo>
                    <a:pt x="0" y="124310"/>
                  </a:moveTo>
                  <a:lnTo>
                    <a:pt x="0" y="124310"/>
                  </a:lnTo>
                  <a:lnTo>
                    <a:pt x="0" y="1093866"/>
                  </a:lnTo>
                  <a:lnTo>
                    <a:pt x="0" y="114489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74166" y="5423379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31569" y="5503293"/>
              <a:ext cx="1301115" cy="1109345"/>
            </a:xfrm>
            <a:custGeom>
              <a:avLst/>
              <a:gdLst/>
              <a:ahLst/>
              <a:cxnLst/>
              <a:rect l="l" t="t" r="r" b="b"/>
              <a:pathLst>
                <a:path w="1301114" h="1109345">
                  <a:moveTo>
                    <a:pt x="0" y="0"/>
                  </a:moveTo>
                  <a:lnTo>
                    <a:pt x="38255" y="32615"/>
                  </a:lnTo>
                  <a:lnTo>
                    <a:pt x="76510" y="65230"/>
                  </a:lnTo>
                  <a:lnTo>
                    <a:pt x="114766" y="97845"/>
                  </a:lnTo>
                  <a:lnTo>
                    <a:pt x="153021" y="130460"/>
                  </a:lnTo>
                  <a:lnTo>
                    <a:pt x="191276" y="163075"/>
                  </a:lnTo>
                  <a:lnTo>
                    <a:pt x="229532" y="195691"/>
                  </a:lnTo>
                  <a:lnTo>
                    <a:pt x="267787" y="228306"/>
                  </a:lnTo>
                  <a:lnTo>
                    <a:pt x="306043" y="260921"/>
                  </a:lnTo>
                  <a:lnTo>
                    <a:pt x="344298" y="293536"/>
                  </a:lnTo>
                  <a:lnTo>
                    <a:pt x="382554" y="326151"/>
                  </a:lnTo>
                  <a:lnTo>
                    <a:pt x="420809" y="358767"/>
                  </a:lnTo>
                  <a:lnTo>
                    <a:pt x="459064" y="391382"/>
                  </a:lnTo>
                  <a:lnTo>
                    <a:pt x="497320" y="423997"/>
                  </a:lnTo>
                  <a:lnTo>
                    <a:pt x="535575" y="456612"/>
                  </a:lnTo>
                  <a:lnTo>
                    <a:pt x="573831" y="489228"/>
                  </a:lnTo>
                  <a:lnTo>
                    <a:pt x="612086" y="521843"/>
                  </a:lnTo>
                  <a:lnTo>
                    <a:pt x="650342" y="554458"/>
                  </a:lnTo>
                  <a:lnTo>
                    <a:pt x="688597" y="587073"/>
                  </a:lnTo>
                  <a:lnTo>
                    <a:pt x="726853" y="619689"/>
                  </a:lnTo>
                  <a:lnTo>
                    <a:pt x="765108" y="652304"/>
                  </a:lnTo>
                  <a:lnTo>
                    <a:pt x="803364" y="684919"/>
                  </a:lnTo>
                  <a:lnTo>
                    <a:pt x="841619" y="717534"/>
                  </a:lnTo>
                  <a:lnTo>
                    <a:pt x="879875" y="750150"/>
                  </a:lnTo>
                  <a:lnTo>
                    <a:pt x="918130" y="782765"/>
                  </a:lnTo>
                  <a:lnTo>
                    <a:pt x="956386" y="815380"/>
                  </a:lnTo>
                  <a:lnTo>
                    <a:pt x="994641" y="847996"/>
                  </a:lnTo>
                  <a:lnTo>
                    <a:pt x="1032897" y="880611"/>
                  </a:lnTo>
                  <a:lnTo>
                    <a:pt x="1071152" y="913226"/>
                  </a:lnTo>
                  <a:lnTo>
                    <a:pt x="1109407" y="945842"/>
                  </a:lnTo>
                  <a:lnTo>
                    <a:pt x="1147663" y="978457"/>
                  </a:lnTo>
                  <a:lnTo>
                    <a:pt x="1185918" y="1011072"/>
                  </a:lnTo>
                  <a:lnTo>
                    <a:pt x="1224174" y="1043688"/>
                  </a:lnTo>
                  <a:lnTo>
                    <a:pt x="1262429" y="1076303"/>
                  </a:lnTo>
                  <a:lnTo>
                    <a:pt x="1300685" y="1108918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3849" y="5299393"/>
              <a:ext cx="247972" cy="247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49160" y="5423379"/>
              <a:ext cx="1364615" cy="1144905"/>
            </a:xfrm>
            <a:custGeom>
              <a:avLst/>
              <a:gdLst/>
              <a:ahLst/>
              <a:cxnLst/>
              <a:rect l="l" t="t" r="r" b="b"/>
              <a:pathLst>
                <a:path w="1364614" h="1144904">
                  <a:moveTo>
                    <a:pt x="0" y="0"/>
                  </a:moveTo>
                  <a:lnTo>
                    <a:pt x="0" y="0"/>
                  </a:lnTo>
                  <a:lnTo>
                    <a:pt x="1188503" y="0"/>
                  </a:lnTo>
                  <a:lnTo>
                    <a:pt x="1240178" y="0"/>
                  </a:lnTo>
                </a:path>
                <a:path w="1364614" h="1144904">
                  <a:moveTo>
                    <a:pt x="1364343" y="124310"/>
                  </a:moveTo>
                  <a:lnTo>
                    <a:pt x="1364343" y="175339"/>
                  </a:lnTo>
                  <a:lnTo>
                    <a:pt x="1364343" y="226369"/>
                  </a:lnTo>
                  <a:lnTo>
                    <a:pt x="1364343" y="277398"/>
                  </a:lnTo>
                  <a:lnTo>
                    <a:pt x="1364343" y="328427"/>
                  </a:lnTo>
                  <a:lnTo>
                    <a:pt x="1364343" y="379457"/>
                  </a:lnTo>
                  <a:lnTo>
                    <a:pt x="1364343" y="430486"/>
                  </a:lnTo>
                  <a:lnTo>
                    <a:pt x="1364343" y="481515"/>
                  </a:lnTo>
                  <a:lnTo>
                    <a:pt x="1364343" y="532544"/>
                  </a:lnTo>
                  <a:lnTo>
                    <a:pt x="1364343" y="583574"/>
                  </a:lnTo>
                  <a:lnTo>
                    <a:pt x="1364343" y="634603"/>
                  </a:lnTo>
                  <a:lnTo>
                    <a:pt x="1364343" y="685632"/>
                  </a:lnTo>
                  <a:lnTo>
                    <a:pt x="1364343" y="736661"/>
                  </a:lnTo>
                  <a:lnTo>
                    <a:pt x="1364343" y="787691"/>
                  </a:lnTo>
                  <a:lnTo>
                    <a:pt x="1364343" y="838720"/>
                  </a:lnTo>
                  <a:lnTo>
                    <a:pt x="1364344" y="889749"/>
                  </a:lnTo>
                  <a:lnTo>
                    <a:pt x="1364344" y="940778"/>
                  </a:lnTo>
                  <a:lnTo>
                    <a:pt x="1364344" y="991808"/>
                  </a:lnTo>
                  <a:lnTo>
                    <a:pt x="1364344" y="1042837"/>
                  </a:lnTo>
                  <a:lnTo>
                    <a:pt x="1364344" y="1093866"/>
                  </a:lnTo>
                  <a:lnTo>
                    <a:pt x="1364344" y="1144895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19086" y="5503293"/>
              <a:ext cx="1301115" cy="1109345"/>
            </a:xfrm>
            <a:custGeom>
              <a:avLst/>
              <a:gdLst/>
              <a:ahLst/>
              <a:cxnLst/>
              <a:rect l="l" t="t" r="r" b="b"/>
              <a:pathLst>
                <a:path w="1301114" h="1109345">
                  <a:moveTo>
                    <a:pt x="1300685" y="0"/>
                  </a:moveTo>
                  <a:lnTo>
                    <a:pt x="1262429" y="32615"/>
                  </a:lnTo>
                  <a:lnTo>
                    <a:pt x="1224174" y="65230"/>
                  </a:lnTo>
                  <a:lnTo>
                    <a:pt x="1185918" y="97845"/>
                  </a:lnTo>
                  <a:lnTo>
                    <a:pt x="1147663" y="130460"/>
                  </a:lnTo>
                  <a:lnTo>
                    <a:pt x="1109408" y="163075"/>
                  </a:lnTo>
                  <a:lnTo>
                    <a:pt x="1071152" y="195690"/>
                  </a:lnTo>
                  <a:lnTo>
                    <a:pt x="1032897" y="228305"/>
                  </a:lnTo>
                  <a:lnTo>
                    <a:pt x="994641" y="260921"/>
                  </a:lnTo>
                  <a:lnTo>
                    <a:pt x="956386" y="293536"/>
                  </a:lnTo>
                  <a:lnTo>
                    <a:pt x="918130" y="326151"/>
                  </a:lnTo>
                  <a:lnTo>
                    <a:pt x="879875" y="358766"/>
                  </a:lnTo>
                  <a:lnTo>
                    <a:pt x="841619" y="391381"/>
                  </a:lnTo>
                  <a:lnTo>
                    <a:pt x="803364" y="423997"/>
                  </a:lnTo>
                  <a:lnTo>
                    <a:pt x="765108" y="456612"/>
                  </a:lnTo>
                  <a:lnTo>
                    <a:pt x="726853" y="489227"/>
                  </a:lnTo>
                  <a:lnTo>
                    <a:pt x="688598" y="521842"/>
                  </a:lnTo>
                  <a:lnTo>
                    <a:pt x="650342" y="554458"/>
                  </a:lnTo>
                  <a:lnTo>
                    <a:pt x="612087" y="587073"/>
                  </a:lnTo>
                  <a:lnTo>
                    <a:pt x="573831" y="619688"/>
                  </a:lnTo>
                  <a:lnTo>
                    <a:pt x="535576" y="652304"/>
                  </a:lnTo>
                  <a:lnTo>
                    <a:pt x="497320" y="684919"/>
                  </a:lnTo>
                  <a:lnTo>
                    <a:pt x="459065" y="717534"/>
                  </a:lnTo>
                  <a:lnTo>
                    <a:pt x="420809" y="750150"/>
                  </a:lnTo>
                  <a:lnTo>
                    <a:pt x="382554" y="782765"/>
                  </a:lnTo>
                  <a:lnTo>
                    <a:pt x="344299" y="815380"/>
                  </a:lnTo>
                  <a:lnTo>
                    <a:pt x="306043" y="847996"/>
                  </a:lnTo>
                  <a:lnTo>
                    <a:pt x="267788" y="880611"/>
                  </a:lnTo>
                  <a:lnTo>
                    <a:pt x="229532" y="913226"/>
                  </a:lnTo>
                  <a:lnTo>
                    <a:pt x="191277" y="945842"/>
                  </a:lnTo>
                  <a:lnTo>
                    <a:pt x="153021" y="978457"/>
                  </a:lnTo>
                  <a:lnTo>
                    <a:pt x="114766" y="1011072"/>
                  </a:lnTo>
                  <a:lnTo>
                    <a:pt x="76510" y="1043687"/>
                  </a:lnTo>
                  <a:lnTo>
                    <a:pt x="38255" y="1076303"/>
                  </a:lnTo>
                  <a:lnTo>
                    <a:pt x="0" y="1108918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518" y="5299393"/>
              <a:ext cx="247972" cy="2479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25669" y="5547689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595763"/>
                  </a:moveTo>
                  <a:lnTo>
                    <a:pt x="0" y="1020585"/>
                  </a:lnTo>
                </a:path>
                <a:path h="1021079">
                  <a:moveTo>
                    <a:pt x="0" y="0"/>
                  </a:moveTo>
                  <a:lnTo>
                    <a:pt x="0" y="281028"/>
                  </a:lnTo>
                </a:path>
              </a:pathLst>
            </a:custGeom>
            <a:ln w="19075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1683" y="5299393"/>
              <a:ext cx="247972" cy="2479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43734" y="5503293"/>
              <a:ext cx="2757805" cy="1188720"/>
            </a:xfrm>
            <a:custGeom>
              <a:avLst/>
              <a:gdLst/>
              <a:ahLst/>
              <a:cxnLst/>
              <a:rect l="l" t="t" r="r" b="b"/>
              <a:pathLst>
                <a:path w="2757804" h="1188720">
                  <a:moveTo>
                    <a:pt x="0" y="0"/>
                  </a:moveTo>
                  <a:lnTo>
                    <a:pt x="38255" y="32615"/>
                  </a:lnTo>
                  <a:lnTo>
                    <a:pt x="76510" y="65230"/>
                  </a:lnTo>
                  <a:lnTo>
                    <a:pt x="114766" y="97845"/>
                  </a:lnTo>
                  <a:lnTo>
                    <a:pt x="153021" y="130460"/>
                  </a:lnTo>
                  <a:lnTo>
                    <a:pt x="191276" y="163076"/>
                  </a:lnTo>
                  <a:lnTo>
                    <a:pt x="229532" y="195691"/>
                  </a:lnTo>
                  <a:lnTo>
                    <a:pt x="267787" y="228306"/>
                  </a:lnTo>
                  <a:lnTo>
                    <a:pt x="306043" y="260921"/>
                  </a:lnTo>
                  <a:lnTo>
                    <a:pt x="344298" y="293537"/>
                  </a:lnTo>
                  <a:lnTo>
                    <a:pt x="382554" y="326152"/>
                  </a:lnTo>
                  <a:lnTo>
                    <a:pt x="420809" y="358767"/>
                  </a:lnTo>
                  <a:lnTo>
                    <a:pt x="459064" y="391382"/>
                  </a:lnTo>
                  <a:lnTo>
                    <a:pt x="497320" y="423997"/>
                  </a:lnTo>
                  <a:lnTo>
                    <a:pt x="535575" y="456613"/>
                  </a:lnTo>
                  <a:lnTo>
                    <a:pt x="573831" y="489228"/>
                  </a:lnTo>
                  <a:lnTo>
                    <a:pt x="612086" y="521843"/>
                  </a:lnTo>
                  <a:lnTo>
                    <a:pt x="650342" y="554458"/>
                  </a:lnTo>
                  <a:lnTo>
                    <a:pt x="688597" y="587074"/>
                  </a:lnTo>
                  <a:lnTo>
                    <a:pt x="726853" y="619689"/>
                  </a:lnTo>
                  <a:lnTo>
                    <a:pt x="765108" y="652304"/>
                  </a:lnTo>
                  <a:lnTo>
                    <a:pt x="803363" y="684919"/>
                  </a:lnTo>
                  <a:lnTo>
                    <a:pt x="841619" y="717535"/>
                  </a:lnTo>
                  <a:lnTo>
                    <a:pt x="879874" y="750150"/>
                  </a:lnTo>
                  <a:lnTo>
                    <a:pt x="918130" y="782765"/>
                  </a:lnTo>
                  <a:lnTo>
                    <a:pt x="956385" y="815381"/>
                  </a:lnTo>
                  <a:lnTo>
                    <a:pt x="994641" y="847996"/>
                  </a:lnTo>
                  <a:lnTo>
                    <a:pt x="1032896" y="880611"/>
                  </a:lnTo>
                  <a:lnTo>
                    <a:pt x="1071151" y="913226"/>
                  </a:lnTo>
                  <a:lnTo>
                    <a:pt x="1109407" y="945842"/>
                  </a:lnTo>
                  <a:lnTo>
                    <a:pt x="1147662" y="978457"/>
                  </a:lnTo>
                  <a:lnTo>
                    <a:pt x="1185918" y="1011072"/>
                  </a:lnTo>
                  <a:lnTo>
                    <a:pt x="1224173" y="1043688"/>
                  </a:lnTo>
                  <a:lnTo>
                    <a:pt x="1262428" y="1076303"/>
                  </a:lnTo>
                  <a:lnTo>
                    <a:pt x="1300684" y="1108918"/>
                  </a:lnTo>
                </a:path>
                <a:path w="2757804" h="1188720">
                  <a:moveTo>
                    <a:pt x="1517591" y="1188560"/>
                  </a:moveTo>
                  <a:lnTo>
                    <a:pt x="1517591" y="1188560"/>
                  </a:lnTo>
                  <a:lnTo>
                    <a:pt x="2706095" y="1188560"/>
                  </a:lnTo>
                  <a:lnTo>
                    <a:pt x="2757769" y="118856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74166" y="6691854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3849" y="6567867"/>
              <a:ext cx="247972" cy="2479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0000" y="5547689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0"/>
                  </a:lnTo>
                  <a:lnTo>
                    <a:pt x="0" y="969555"/>
                  </a:lnTo>
                  <a:lnTo>
                    <a:pt x="0" y="102058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6014" y="6567867"/>
              <a:ext cx="247972" cy="2479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949836" y="6691854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178" y="0"/>
                  </a:moveTo>
                  <a:lnTo>
                    <a:pt x="1240178" y="0"/>
                  </a:lnTo>
                  <a:lnTo>
                    <a:pt x="51674" y="0"/>
                  </a:lnTo>
                  <a:lnTo>
                    <a:pt x="0" y="0"/>
                  </a:lnTo>
                </a:path>
              </a:pathLst>
            </a:custGeom>
            <a:ln w="5722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518" y="6567867"/>
              <a:ext cx="247972" cy="2479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1683" y="6567867"/>
              <a:ext cx="247972" cy="2479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6014" y="5299393"/>
              <a:ext cx="247972" cy="24797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718418" y="5828718"/>
            <a:ext cx="224790" cy="314960"/>
          </a:xfrm>
          <a:prstGeom prst="rect">
            <a:avLst/>
          </a:prstGeom>
          <a:solidFill>
            <a:srgbClr val="F2F6F9"/>
          </a:solidFill>
        </p:spPr>
        <p:txBody>
          <a:bodyPr vert="horz" wrap="square" lIns="0" tIns="4762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375"/>
              </a:spcBef>
            </a:pPr>
            <a:r>
              <a:rPr sz="1350" b="1" spc="-50" dirty="0">
                <a:latin typeface="Trebuchet MS"/>
                <a:cs typeface="Trebuchet MS"/>
              </a:rPr>
              <a:t>e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72944" y="2907111"/>
            <a:ext cx="23806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all other edges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 cycle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are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blue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690231" y="3196395"/>
            <a:ext cx="393065" cy="247650"/>
            <a:chOff x="6690231" y="3196395"/>
            <a:chExt cx="393065" cy="247650"/>
          </a:xfrm>
        </p:grpSpPr>
        <p:sp>
          <p:nvSpPr>
            <p:cNvPr id="31" name="object 31"/>
            <p:cNvSpPr/>
            <p:nvPr/>
          </p:nvSpPr>
          <p:spPr>
            <a:xfrm>
              <a:off x="6740484" y="3205933"/>
              <a:ext cx="332740" cy="206375"/>
            </a:xfrm>
            <a:custGeom>
              <a:avLst/>
              <a:gdLst/>
              <a:ahLst/>
              <a:cxnLst/>
              <a:rect l="l" t="t" r="r" b="b"/>
              <a:pathLst>
                <a:path w="332740" h="206375">
                  <a:moveTo>
                    <a:pt x="0" y="206358"/>
                  </a:moveTo>
                  <a:lnTo>
                    <a:pt x="8104" y="201331"/>
                  </a:lnTo>
                  <a:lnTo>
                    <a:pt x="332724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90231" y="3356296"/>
              <a:ext cx="102235" cy="87630"/>
            </a:xfrm>
            <a:custGeom>
              <a:avLst/>
              <a:gdLst/>
              <a:ahLst/>
              <a:cxnLst/>
              <a:rect l="l" t="t" r="r" b="b"/>
              <a:pathLst>
                <a:path w="102234" h="87629">
                  <a:moveTo>
                    <a:pt x="53681" y="0"/>
                  </a:moveTo>
                  <a:lnTo>
                    <a:pt x="0" y="87161"/>
                  </a:lnTo>
                  <a:lnTo>
                    <a:pt x="101937" y="77809"/>
                  </a:lnTo>
                  <a:lnTo>
                    <a:pt x="58356" y="50968"/>
                  </a:lnTo>
                  <a:lnTo>
                    <a:pt x="53681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610770" y="4795516"/>
            <a:ext cx="275463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44805" marR="5080" indent="-332740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no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cutset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has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smaller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weight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(since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Kruskal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chose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it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first)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690231" y="4474408"/>
            <a:ext cx="231140" cy="291465"/>
            <a:chOff x="6690231" y="4474408"/>
            <a:chExt cx="231140" cy="291465"/>
          </a:xfrm>
        </p:grpSpPr>
        <p:sp>
          <p:nvSpPr>
            <p:cNvPr id="35" name="object 35"/>
            <p:cNvSpPr/>
            <p:nvPr/>
          </p:nvSpPr>
          <p:spPr>
            <a:xfrm>
              <a:off x="6726755" y="4520912"/>
              <a:ext cx="184785" cy="235585"/>
            </a:xfrm>
            <a:custGeom>
              <a:avLst/>
              <a:gdLst/>
              <a:ahLst/>
              <a:cxnLst/>
              <a:rect l="l" t="t" r="r" b="b"/>
              <a:pathLst>
                <a:path w="184784" h="235585">
                  <a:moveTo>
                    <a:pt x="0" y="0"/>
                  </a:moveTo>
                  <a:lnTo>
                    <a:pt x="5890" y="7501"/>
                  </a:lnTo>
                  <a:lnTo>
                    <a:pt x="184745" y="235239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90231" y="4474408"/>
              <a:ext cx="92710" cy="100330"/>
            </a:xfrm>
            <a:custGeom>
              <a:avLst/>
              <a:gdLst/>
              <a:ahLst/>
              <a:cxnLst/>
              <a:rect l="l" t="t" r="r" b="b"/>
              <a:pathLst>
                <a:path w="92709" h="100329">
                  <a:moveTo>
                    <a:pt x="0" y="0"/>
                  </a:moveTo>
                  <a:lnTo>
                    <a:pt x="20546" y="100283"/>
                  </a:lnTo>
                  <a:lnTo>
                    <a:pt x="42412" y="54005"/>
                  </a:lnTo>
                  <a:lnTo>
                    <a:pt x="92553" y="43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41134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5240" algn="l"/>
              </a:tabLst>
            </a:pPr>
            <a:r>
              <a:rPr dirty="0"/>
              <a:t>Kruskal's</a:t>
            </a:r>
            <a:r>
              <a:rPr spc="-70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-10" dirty="0"/>
              <a:t>implementation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218991"/>
            <a:ext cx="77539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Kruskal's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 can be implemented in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log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1444073"/>
            <a:ext cx="286385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Sort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weight.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1710052"/>
            <a:ext cx="764857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Use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union-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find</a:t>
            </a:r>
            <a:r>
              <a:rPr sz="18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data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structure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dynamically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maintain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connected components.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45231" y="2853048"/>
            <a:ext cx="6199505" cy="4473575"/>
            <a:chOff x="1845231" y="2853048"/>
            <a:chExt cx="6199505" cy="4473575"/>
          </a:xfrm>
        </p:grpSpPr>
        <p:sp>
          <p:nvSpPr>
            <p:cNvPr id="8" name="object 8"/>
            <p:cNvSpPr/>
            <p:nvPr/>
          </p:nvSpPr>
          <p:spPr>
            <a:xfrm>
              <a:off x="1845231" y="2853048"/>
              <a:ext cx="6199505" cy="4473575"/>
            </a:xfrm>
            <a:custGeom>
              <a:avLst/>
              <a:gdLst/>
              <a:ahLst/>
              <a:cxnLst/>
              <a:rect l="l" t="t" r="r" b="b"/>
              <a:pathLst>
                <a:path w="6199505" h="4473575">
                  <a:moveTo>
                    <a:pt x="0" y="0"/>
                  </a:moveTo>
                  <a:lnTo>
                    <a:pt x="6199311" y="0"/>
                  </a:lnTo>
                  <a:lnTo>
                    <a:pt x="6199311" y="4473042"/>
                  </a:lnTo>
                  <a:lnTo>
                    <a:pt x="0" y="4473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64591" y="3455774"/>
              <a:ext cx="5646420" cy="0"/>
            </a:xfrm>
            <a:custGeom>
              <a:avLst/>
              <a:gdLst/>
              <a:ahLst/>
              <a:cxnLst/>
              <a:rect l="l" t="t" r="r" b="b"/>
              <a:pathLst>
                <a:path w="5646420">
                  <a:moveTo>
                    <a:pt x="0" y="0"/>
                  </a:moveTo>
                  <a:lnTo>
                    <a:pt x="564614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39191" y="3031096"/>
            <a:ext cx="5412740" cy="2312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Kruskal</a:t>
            </a:r>
            <a:r>
              <a:rPr sz="1800" cap="small" spc="-7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cap="small" spc="-70" dirty="0">
                <a:latin typeface="Times New Roman"/>
                <a:cs typeface="Times New Roman"/>
              </a:rPr>
              <a:t>(</a:t>
            </a:r>
            <a:r>
              <a:rPr sz="1800" i="1" spc="-70" dirty="0">
                <a:latin typeface="Times New Roman"/>
                <a:cs typeface="Times New Roman"/>
              </a:rPr>
              <a:t>V,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E,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cap="small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25400" marR="30480">
              <a:lnSpc>
                <a:spcPct val="135600"/>
              </a:lnSpc>
              <a:spcBef>
                <a:spcPts val="975"/>
              </a:spcBef>
            </a:pP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SORT</a:t>
            </a:r>
            <a:r>
              <a:rPr sz="1450" spc="7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edges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weight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baseline="-6944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≤</a:t>
            </a:r>
            <a:r>
              <a:rPr sz="1800" i="1" spc="4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28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≤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…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≤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c</a:t>
            </a:r>
            <a:r>
              <a:rPr sz="1800" spc="-10" dirty="0">
                <a:latin typeface="Times New Roman"/>
                <a:cs typeface="Times New Roman"/>
              </a:rPr>
              <a:t>(</a:t>
            </a:r>
            <a:r>
              <a:rPr sz="1800" i="1" spc="-10" dirty="0">
                <a:latin typeface="Times New Roman"/>
                <a:cs typeface="Times New Roman"/>
              </a:rPr>
              <a:t>e</a:t>
            </a:r>
            <a:r>
              <a:rPr sz="1800" i="1" spc="-15" baseline="-6944" dirty="0">
                <a:latin typeface="Times New Roman"/>
                <a:cs typeface="Times New Roman"/>
              </a:rPr>
              <a:t>m</a:t>
            </a:r>
            <a:r>
              <a:rPr sz="1800" spc="-10" dirty="0">
                <a:latin typeface="Times New Roman"/>
                <a:cs typeface="Times New Roman"/>
              </a:rPr>
              <a:t>) </a:t>
            </a:r>
            <a:r>
              <a:rPr sz="1800" i="1" dirty="0">
                <a:latin typeface="Times New Roman"/>
                <a:cs typeface="Times New Roman"/>
              </a:rPr>
              <a:t>S </a:t>
            </a:r>
            <a:r>
              <a:rPr sz="1800" dirty="0">
                <a:latin typeface="Times New Roman"/>
                <a:cs typeface="Times New Roman"/>
              </a:rPr>
              <a:t>← </a:t>
            </a:r>
            <a:r>
              <a:rPr sz="1650" spc="-50" dirty="0">
                <a:latin typeface="Symbol"/>
                <a:cs typeface="Symbol"/>
              </a:rPr>
              <a:t></a:t>
            </a:r>
            <a:endParaRPr sz="1650">
              <a:latin typeface="Symbol"/>
              <a:cs typeface="Symbol"/>
            </a:endParaRPr>
          </a:p>
          <a:p>
            <a:pPr marL="25400">
              <a:lnSpc>
                <a:spcPct val="100000"/>
              </a:lnSpc>
              <a:spcBef>
                <a:spcPts val="844"/>
              </a:spcBef>
              <a:tabLst>
                <a:tab pos="1783080" algn="l"/>
              </a:tabLst>
            </a:pPr>
            <a:r>
              <a:rPr sz="1800" cap="small" dirty="0">
                <a:solidFill>
                  <a:srgbClr val="003F83"/>
                </a:solidFill>
                <a:latin typeface="Times New Roman"/>
                <a:cs typeface="Times New Roman"/>
              </a:rPr>
              <a:t>foreach</a:t>
            </a:r>
            <a:r>
              <a:rPr sz="1800" cap="small" spc="31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4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cap="small" spc="-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cap="small" spc="-25" dirty="0">
                <a:latin typeface="Times New Roman"/>
                <a:cs typeface="Times New Roman"/>
              </a:rPr>
              <a:t>:</a:t>
            </a:r>
            <a:r>
              <a:rPr sz="1800" cap="small" dirty="0">
                <a:latin typeface="Times New Roman"/>
                <a:cs typeface="Times New Roman"/>
              </a:rPr>
              <a:t>	</a:t>
            </a:r>
            <a:r>
              <a:rPr sz="18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MakeSet</a:t>
            </a:r>
            <a:r>
              <a:rPr sz="1800" cap="small" spc="-10" dirty="0">
                <a:latin typeface="Times New Roman"/>
                <a:cs typeface="Times New Roman"/>
              </a:rPr>
              <a:t>(</a:t>
            </a:r>
            <a:r>
              <a:rPr sz="1800" i="1" spc="-10" dirty="0">
                <a:latin typeface="Times New Roman"/>
                <a:cs typeface="Times New Roman"/>
              </a:rPr>
              <a:t>v</a:t>
            </a:r>
            <a:r>
              <a:rPr sz="1800" cap="small" spc="-10" dirty="0">
                <a:latin typeface="Times New Roman"/>
                <a:cs typeface="Times New Roman"/>
              </a:rPr>
              <a:t>).</a:t>
            </a:r>
            <a:endParaRPr sz="18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19"/>
              </a:spcBef>
            </a:pP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FOR</a:t>
            </a:r>
            <a:r>
              <a:rPr sz="1450" spc="33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=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TO</a:t>
            </a:r>
            <a:r>
              <a:rPr sz="1450" spc="425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  <a:p>
            <a:pPr marL="282575">
              <a:lnSpc>
                <a:spcPct val="100000"/>
              </a:lnSpc>
              <a:spcBef>
                <a:spcPts val="770"/>
              </a:spcBef>
            </a:pP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← </a:t>
            </a:r>
            <a:r>
              <a:rPr sz="1800" i="1" spc="-25" dirty="0">
                <a:latin typeface="Times New Roman"/>
                <a:cs typeface="Times New Roman"/>
              </a:rPr>
              <a:t>e</a:t>
            </a:r>
            <a:r>
              <a:rPr sz="1800" i="1" spc="-37" baseline="-6944" dirty="0">
                <a:latin typeface="Times New Roman"/>
                <a:cs typeface="Times New Roman"/>
              </a:rPr>
              <a:t>i</a:t>
            </a:r>
            <a:endParaRPr sz="1800" baseline="-694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4591" y="6081158"/>
            <a:ext cx="1691005" cy="76962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14984">
              <a:lnSpc>
                <a:spcPct val="100000"/>
              </a:lnSpc>
              <a:spcBef>
                <a:spcPts val="865"/>
              </a:spcBef>
            </a:pPr>
            <a:r>
              <a:rPr sz="1800" cap="small" dirty="0">
                <a:solidFill>
                  <a:srgbClr val="003F83"/>
                </a:solidFill>
                <a:latin typeface="Times New Roman"/>
                <a:cs typeface="Times New Roman"/>
              </a:rPr>
              <a:t>Union</a:t>
            </a:r>
            <a:r>
              <a:rPr sz="1800" cap="small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u,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i="1" spc="-75" dirty="0">
                <a:latin typeface="Times New Roman"/>
                <a:cs typeface="Times New Roman"/>
              </a:rPr>
              <a:t>v</a:t>
            </a:r>
            <a:r>
              <a:rPr sz="1800" cap="small" spc="-75" dirty="0">
                <a:latin typeface="Times New Roman"/>
                <a:cs typeface="Times New Roman"/>
              </a:rPr>
              <a:t>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RETURN</a:t>
            </a:r>
            <a:r>
              <a:rPr sz="1450" spc="1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64273" y="5554041"/>
            <a:ext cx="5647055" cy="1421765"/>
            <a:chOff x="2064273" y="5554041"/>
            <a:chExt cx="5647055" cy="1421765"/>
          </a:xfrm>
        </p:grpSpPr>
        <p:sp>
          <p:nvSpPr>
            <p:cNvPr id="13" name="object 13"/>
            <p:cNvSpPr/>
            <p:nvPr/>
          </p:nvSpPr>
          <p:spPr>
            <a:xfrm>
              <a:off x="2064591" y="6975076"/>
              <a:ext cx="5646420" cy="0"/>
            </a:xfrm>
            <a:custGeom>
              <a:avLst/>
              <a:gdLst/>
              <a:ahLst/>
              <a:cxnLst/>
              <a:rect l="l" t="t" r="r" b="b"/>
              <a:pathLst>
                <a:path w="5646420">
                  <a:moveTo>
                    <a:pt x="0" y="0"/>
                  </a:moveTo>
                  <a:lnTo>
                    <a:pt x="564614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0141" y="5599821"/>
              <a:ext cx="429895" cy="0"/>
            </a:xfrm>
            <a:custGeom>
              <a:avLst/>
              <a:gdLst/>
              <a:ahLst/>
              <a:cxnLst/>
              <a:rect l="l" t="t" r="r" b="b"/>
              <a:pathLst>
                <a:path w="429895">
                  <a:moveTo>
                    <a:pt x="0" y="0"/>
                  </a:moveTo>
                  <a:lnTo>
                    <a:pt x="9537" y="0"/>
                  </a:lnTo>
                  <a:lnTo>
                    <a:pt x="429394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31010" y="5554041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9"/>
                  </a:lnTo>
                  <a:lnTo>
                    <a:pt x="68667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19830" y="5367760"/>
            <a:ext cx="135191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R="5080" indent="160655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u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55" dirty="0">
                <a:solidFill>
                  <a:srgbClr val="8D3124"/>
                </a:solidFill>
                <a:latin typeface="Lucida Sans Unicode"/>
                <a:cs typeface="Lucida Sans Unicode"/>
              </a:rPr>
              <a:t>v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in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same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component?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96701" y="5318165"/>
            <a:ext cx="3457575" cy="10217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65"/>
              </a:spcBef>
            </a:pPr>
            <a:r>
              <a:rPr sz="1800" cap="small" dirty="0">
                <a:solidFill>
                  <a:srgbClr val="003F83"/>
                </a:solidFill>
                <a:latin typeface="Times New Roman"/>
                <a:cs typeface="Times New Roman"/>
              </a:rPr>
              <a:t>if</a:t>
            </a:r>
            <a:r>
              <a:rPr sz="1800" cap="small" spc="32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cap="small" dirty="0">
                <a:solidFill>
                  <a:srgbClr val="003F83"/>
                </a:solidFill>
                <a:latin typeface="Times New Roman"/>
                <a:cs typeface="Times New Roman"/>
              </a:rPr>
              <a:t>FindSet</a:t>
            </a:r>
            <a:r>
              <a:rPr sz="1800" cap="small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cap="small" dirty="0">
                <a:latin typeface="Times New Roman"/>
                <a:cs typeface="Times New Roman"/>
              </a:rPr>
              <a:t>)</a:t>
            </a:r>
            <a:r>
              <a:rPr sz="1800" cap="small" spc="33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≠</a:t>
            </a:r>
            <a:r>
              <a:rPr sz="1800" i="1" spc="409" dirty="0">
                <a:latin typeface="Times New Roman"/>
                <a:cs typeface="Times New Roman"/>
              </a:rPr>
              <a:t> </a:t>
            </a:r>
            <a:r>
              <a:rPr sz="18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FindSet</a:t>
            </a:r>
            <a:r>
              <a:rPr sz="1800" cap="small" spc="-10" dirty="0">
                <a:latin typeface="Times New Roman"/>
                <a:cs typeface="Times New Roman"/>
              </a:rPr>
              <a:t>(</a:t>
            </a:r>
            <a:r>
              <a:rPr sz="1800" i="1" spc="-10" dirty="0">
                <a:latin typeface="Times New Roman"/>
                <a:cs typeface="Times New Roman"/>
              </a:rPr>
              <a:t>v</a:t>
            </a:r>
            <a:r>
              <a:rPr sz="1800" cap="small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282575">
              <a:lnSpc>
                <a:spcPct val="100000"/>
              </a:lnSpc>
              <a:spcBef>
                <a:spcPts val="770"/>
              </a:spcBef>
            </a:pP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←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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{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baseline="-6944" dirty="0">
                <a:latin typeface="Times New Roman"/>
                <a:cs typeface="Times New Roman"/>
              </a:rPr>
              <a:t>i</a:t>
            </a:r>
            <a:r>
              <a:rPr sz="1800" i="1" spc="-7" baseline="-6944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2228850">
              <a:lnSpc>
                <a:spcPct val="100000"/>
              </a:lnSpc>
              <a:spcBef>
                <a:spcPts val="545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make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u and </a:t>
            </a:r>
            <a:r>
              <a:rPr sz="1200" spc="55" dirty="0">
                <a:solidFill>
                  <a:srgbClr val="8D3124"/>
                </a:solidFill>
                <a:latin typeface="Lucida Sans Unicode"/>
                <a:cs typeface="Lucida Sans Unicode"/>
              </a:rPr>
              <a:t>v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3709" y="6321501"/>
            <a:ext cx="12871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same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component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67161" y="6317033"/>
            <a:ext cx="488950" cy="92075"/>
            <a:chOff x="3867161" y="6317033"/>
            <a:chExt cx="488950" cy="92075"/>
          </a:xfrm>
        </p:grpSpPr>
        <p:sp>
          <p:nvSpPr>
            <p:cNvPr id="20" name="object 20"/>
            <p:cNvSpPr/>
            <p:nvPr/>
          </p:nvSpPr>
          <p:spPr>
            <a:xfrm>
              <a:off x="3926292" y="6362813"/>
              <a:ext cx="429895" cy="0"/>
            </a:xfrm>
            <a:custGeom>
              <a:avLst/>
              <a:gdLst/>
              <a:ahLst/>
              <a:cxnLst/>
              <a:rect l="l" t="t" r="r" b="b"/>
              <a:pathLst>
                <a:path w="429895">
                  <a:moveTo>
                    <a:pt x="0" y="0"/>
                  </a:moveTo>
                  <a:lnTo>
                    <a:pt x="9537" y="0"/>
                  </a:lnTo>
                  <a:lnTo>
                    <a:pt x="429394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67161" y="631703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9"/>
                  </a:lnTo>
                  <a:lnTo>
                    <a:pt x="68668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Reverse-</a:t>
            </a:r>
            <a:r>
              <a:rPr dirty="0"/>
              <a:t>delete</a:t>
            </a:r>
            <a:r>
              <a:rPr spc="295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867" y="1218991"/>
            <a:ext cx="6624955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weight: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24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Remove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unless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would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disconnect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tabLst>
                <a:tab pos="12401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reverse-</a:t>
            </a:r>
            <a:r>
              <a:rPr sz="1800" spc="-10" dirty="0">
                <a:latin typeface="Lucida Sans Unicode"/>
                <a:cs typeface="Lucida Sans Unicode"/>
              </a:rPr>
              <a:t>delete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computes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MST.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2668676"/>
            <a:ext cx="4138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0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Special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-10" dirty="0">
                <a:latin typeface="Lucida Sans Unicode"/>
                <a:cs typeface="Lucida Sans Unicode"/>
              </a:rPr>
              <a:t> algorithm.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2797317"/>
            <a:ext cx="7622540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  <a:tabLst>
                <a:tab pos="136715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removing edge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disconnect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 marL="448945">
              <a:lnSpc>
                <a:spcPct val="100000"/>
              </a:lnSpc>
              <a:spcBef>
                <a:spcPts val="484"/>
              </a:spcBef>
              <a:tabLst>
                <a:tab pos="819150" algn="l"/>
              </a:tabLst>
            </a:pP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apply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path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3247" y="3755940"/>
            <a:ext cx="2985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endpoints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541" y="4247001"/>
            <a:ext cx="7642225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890"/>
              </a:spcBef>
              <a:tabLst>
                <a:tab pos="137985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2:</a:t>
            </a:r>
            <a:r>
              <a:rPr sz="1800" dirty="0">
                <a:latin typeface="Lucida Sans Unicode"/>
                <a:cs typeface="Lucida Sans Unicode"/>
              </a:rPr>
              <a:t>	removing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disconnects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 marL="461645">
              <a:lnSpc>
                <a:spcPct val="100000"/>
              </a:lnSpc>
              <a:spcBef>
                <a:spcPts val="484"/>
              </a:spcBef>
              <a:tabLst>
                <a:tab pos="831850" algn="l"/>
                <a:tab pos="7487284" algn="l"/>
              </a:tabLst>
            </a:pP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apply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rule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induced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either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component.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867" y="6655310"/>
            <a:ext cx="7894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08025" algn="l"/>
                <a:tab pos="246062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Fact.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[Thorup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2000]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(log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baseline="20833" dirty="0">
                <a:latin typeface="Times New Roman"/>
                <a:cs typeface="Times New Roman"/>
              </a:rPr>
              <a:t>3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00809" y="3832238"/>
            <a:ext cx="294894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any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2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larger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weight</a:t>
            </a:r>
            <a:r>
              <a:rPr sz="12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would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have</a:t>
            </a:r>
            <a:r>
              <a:rPr sz="1200" spc="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been</a:t>
            </a:r>
            <a:r>
              <a:rPr sz="1200" spc="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deleted</a:t>
            </a:r>
            <a:r>
              <a:rPr sz="1200" spc="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when</a:t>
            </a:r>
            <a:r>
              <a:rPr sz="1200" spc="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considered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6462" y="3722339"/>
            <a:ext cx="256952" cy="2370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269343" y="5472672"/>
            <a:ext cx="415544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the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only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the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cutset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(any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other edges must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have been colored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red /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deleted)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18765" y="5219190"/>
            <a:ext cx="255270" cy="308610"/>
            <a:chOff x="3018765" y="5219190"/>
            <a:chExt cx="255270" cy="308610"/>
          </a:xfrm>
        </p:grpSpPr>
        <p:sp>
          <p:nvSpPr>
            <p:cNvPr id="14" name="object 14"/>
            <p:cNvSpPr/>
            <p:nvPr/>
          </p:nvSpPr>
          <p:spPr>
            <a:xfrm>
              <a:off x="3056335" y="5264855"/>
              <a:ext cx="208279" cy="253365"/>
            </a:xfrm>
            <a:custGeom>
              <a:avLst/>
              <a:gdLst/>
              <a:ahLst/>
              <a:cxnLst/>
              <a:rect l="l" t="t" r="r" b="b"/>
              <a:pathLst>
                <a:path w="208279" h="253364">
                  <a:moveTo>
                    <a:pt x="0" y="0"/>
                  </a:moveTo>
                  <a:lnTo>
                    <a:pt x="6060" y="7364"/>
                  </a:lnTo>
                  <a:lnTo>
                    <a:pt x="207975" y="252783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18765" y="5219190"/>
              <a:ext cx="93980" cy="100330"/>
            </a:xfrm>
            <a:custGeom>
              <a:avLst/>
              <a:gdLst/>
              <a:ahLst/>
              <a:cxnLst/>
              <a:rect l="l" t="t" r="r" b="b"/>
              <a:pathLst>
                <a:path w="93980" h="100329">
                  <a:moveTo>
                    <a:pt x="0" y="0"/>
                  </a:moveTo>
                  <a:lnTo>
                    <a:pt x="22819" y="99790"/>
                  </a:lnTo>
                  <a:lnTo>
                    <a:pt x="43628" y="53028"/>
                  </a:lnTo>
                  <a:lnTo>
                    <a:pt x="93524" y="41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646133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1885" algn="l"/>
              </a:tabLst>
            </a:pPr>
            <a:r>
              <a:rPr spc="-10" dirty="0"/>
              <a:t>Review:</a:t>
            </a:r>
            <a:r>
              <a:rPr dirty="0"/>
              <a:t>	the</a:t>
            </a:r>
            <a:r>
              <a:rPr spc="30" dirty="0"/>
              <a:t> </a:t>
            </a:r>
            <a:r>
              <a:rPr spc="55" dirty="0"/>
              <a:t>greedy</a:t>
            </a:r>
            <a:r>
              <a:rPr spc="30" dirty="0"/>
              <a:t> </a:t>
            </a:r>
            <a:r>
              <a:rPr dirty="0"/>
              <a:t>MST</a:t>
            </a:r>
            <a:r>
              <a:rPr spc="35" dirty="0"/>
              <a:t> </a:t>
            </a:r>
            <a:r>
              <a:rPr spc="-10" dirty="0"/>
              <a:t>algorithm</a:t>
            </a:r>
            <a:r>
              <a:rPr lang="en-GB" spc="-10" dirty="0"/>
              <a:t> (The End)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1767" y="1218991"/>
            <a:ext cx="7477759" cy="250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Red 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rule.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Select 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uncolored edge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 weight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color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red.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ts val="1980"/>
              </a:lnSpc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Blue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rule.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Select 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uncolored edge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 weight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color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blue.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4118361"/>
            <a:ext cx="2030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819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7819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7819"/>
                </a:solidFill>
                <a:latin typeface="Lucida Sans Unicode"/>
                <a:cs typeface="Lucida Sans Unicode"/>
              </a:rPr>
              <a:t>algorithm.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4247001"/>
            <a:ext cx="7846059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Apply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red 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 rules </a:t>
            </a:r>
            <a:r>
              <a:rPr sz="1800" spc="-35" dirty="0">
                <a:latin typeface="Lucida Sans Unicode"/>
                <a:cs typeface="Lucida Sans Unicode"/>
              </a:rPr>
              <a:t>(non-</a:t>
            </a:r>
            <a:r>
              <a:rPr sz="1800" spc="-25" dirty="0">
                <a:latin typeface="Lucida Sans Unicode"/>
                <a:cs typeface="Lucida Sans Unicode"/>
              </a:rPr>
              <a:t>deterministically!)</a:t>
            </a:r>
            <a:r>
              <a:rPr sz="1800" dirty="0">
                <a:latin typeface="Lucida Sans Unicode"/>
                <a:cs typeface="Lucida Sans Unicode"/>
              </a:rPr>
              <a:t> until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 </a:t>
            </a:r>
            <a:r>
              <a:rPr sz="1800" spc="-10" dirty="0">
                <a:latin typeface="Lucida Sans Unicode"/>
                <a:cs typeface="Lucida Sans Unicode"/>
              </a:rPr>
              <a:t>edges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colored.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MST.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67" y="5068287"/>
            <a:ext cx="5609590" cy="1525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30"/>
              </a:spcBef>
              <a:tabLst>
                <a:tab pos="123952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Note:</a:t>
            </a:r>
            <a:r>
              <a:rPr sz="1800" dirty="0">
                <a:latin typeface="Lucida Sans Unicode"/>
                <a:cs typeface="Lucida Sans Unicode"/>
              </a:rPr>
              <a:t>	can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stop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blue.</a:t>
            </a:r>
            <a:endParaRPr sz="1800">
              <a:latin typeface="Lucida Sans Unicode"/>
              <a:cs typeface="Lucida Sans Unicode"/>
            </a:endParaRPr>
          </a:p>
          <a:p>
            <a:pPr marL="38100" marR="351155">
              <a:lnSpc>
                <a:spcPct val="132100"/>
              </a:lnSpc>
              <a:spcBef>
                <a:spcPts val="2645"/>
              </a:spcBef>
              <a:tabLst>
                <a:tab pos="1240155" algn="l"/>
                <a:tab pos="170497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correct.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Special</a:t>
            </a:r>
            <a:r>
              <a:rPr sz="1800" spc="-6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cases.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Prim,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Kruskal,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reverse-</a:t>
            </a:r>
            <a:r>
              <a:rPr sz="1800" spc="-10" dirty="0">
                <a:latin typeface="Lucida Sans Unicode"/>
                <a:cs typeface="Lucida Sans Unicode"/>
              </a:rPr>
              <a:t>delete,</a:t>
            </a:r>
            <a:r>
              <a:rPr sz="1800" spc="-25" dirty="0">
                <a:latin typeface="Lucida Sans Unicode"/>
                <a:cs typeface="Lucida Sans Unicode"/>
              </a:rPr>
              <a:t> ...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D3BD2-C055-2C4D-0481-AE6A3EA6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6" y="475073"/>
            <a:ext cx="7331933" cy="646331"/>
          </a:xfrm>
        </p:spPr>
        <p:txBody>
          <a:bodyPr/>
          <a:lstStyle/>
          <a:p>
            <a:r>
              <a:rPr kumimoji="1" lang="en-GB" altLang="zh-CN"/>
              <a:t>https://www.youtube.com/watch?v=Yldkh0aOEcg&amp;t=181s</a:t>
            </a:r>
            <a:endParaRPr kumimoji="1" lang="zh-CN" altLang="en-US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79195240-EEC6-9E9D-4209-8AA0A2ACA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1" y="1295400"/>
            <a:ext cx="9551697" cy="56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27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Borůvka's</a:t>
            </a:r>
            <a:r>
              <a:rPr spc="-10" dirty="0"/>
              <a:t> 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2567" y="1218991"/>
            <a:ext cx="6972300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Repeat</a:t>
            </a:r>
            <a:r>
              <a:rPr sz="1800" spc="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until</a:t>
            </a:r>
            <a:r>
              <a:rPr sz="180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only</a:t>
            </a:r>
            <a:r>
              <a:rPr sz="180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one</a:t>
            </a:r>
            <a:r>
              <a:rPr sz="1800" spc="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tree.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24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Apply blue rule 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cutset corresponding 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each </a:t>
            </a:r>
            <a:r>
              <a:rPr sz="1800" dirty="0">
                <a:latin typeface="Lucida Sans Unicode"/>
                <a:cs typeface="Lucida Sans Unicode"/>
              </a:rPr>
              <a:t>blue </a:t>
            </a:r>
            <a:r>
              <a:rPr sz="1800" spc="-10" dirty="0">
                <a:latin typeface="Lucida Sans Unicode"/>
                <a:cs typeface="Lucida Sans Unicode"/>
              </a:rPr>
              <a:t>tree.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867" y="1806495"/>
            <a:ext cx="5653405" cy="11626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Color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selected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blue.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tabLst>
                <a:tab pos="12401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Borůvka's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computes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MST.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267" y="3031097"/>
            <a:ext cx="75247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055" algn="l"/>
                <a:tab pos="739584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Special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(repeatedly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apply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rule).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4445" y="4417183"/>
            <a:ext cx="5975182" cy="264644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75568" y="472875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97759" y="4728755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4653" y="5606195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81622" y="5606195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3341" y="5596657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3341" y="6559936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79113" y="2582839"/>
            <a:ext cx="128587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44145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assume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edge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costs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distinct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18559" y="2788194"/>
            <a:ext cx="575945" cy="92075"/>
            <a:chOff x="6518559" y="2788194"/>
            <a:chExt cx="575945" cy="92075"/>
          </a:xfrm>
        </p:grpSpPr>
        <p:sp>
          <p:nvSpPr>
            <p:cNvPr id="17" name="object 17"/>
            <p:cNvSpPr/>
            <p:nvPr/>
          </p:nvSpPr>
          <p:spPr>
            <a:xfrm>
              <a:off x="6577691" y="2833974"/>
              <a:ext cx="516890" cy="0"/>
            </a:xfrm>
            <a:custGeom>
              <a:avLst/>
              <a:gdLst/>
              <a:ahLst/>
              <a:cxnLst/>
              <a:rect l="l" t="t" r="r" b="b"/>
              <a:pathLst>
                <a:path w="516890">
                  <a:moveTo>
                    <a:pt x="0" y="0"/>
                  </a:moveTo>
                  <a:lnTo>
                    <a:pt x="9537" y="0"/>
                  </a:lnTo>
                  <a:lnTo>
                    <a:pt x="51657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18559" y="278819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9"/>
                  </a:lnTo>
                  <a:lnTo>
                    <a:pt x="68668" y="4577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218991"/>
            <a:ext cx="777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Borůvka's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267" y="1581412"/>
            <a:ext cx="3086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1706206"/>
            <a:ext cx="8242300" cy="162496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19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9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phase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time:</a:t>
            </a:r>
            <a:endParaRPr sz="1800">
              <a:latin typeface="Lucida Sans Unicode"/>
              <a:cs typeface="Lucida Sans Unicode"/>
            </a:endParaRPr>
          </a:p>
          <a:p>
            <a:pPr marL="629285" indent="-238760">
              <a:lnSpc>
                <a:spcPct val="100000"/>
              </a:lnSpc>
              <a:spcBef>
                <a:spcPts val="505"/>
              </a:spcBef>
              <a:buFont typeface="Yu Gothic UI"/>
              <a:buChar char="-"/>
              <a:tabLst>
                <a:tab pos="629285" algn="l"/>
              </a:tabLst>
            </a:pPr>
            <a:r>
              <a:rPr sz="1800" dirty="0">
                <a:latin typeface="Lucida Sans Unicode"/>
                <a:cs typeface="Lucida Sans Unicode"/>
              </a:rPr>
              <a:t>compute connected components of blue </a:t>
            </a:r>
            <a:r>
              <a:rPr sz="1800" spc="-10" dirty="0">
                <a:latin typeface="Lucida Sans Unicode"/>
                <a:cs typeface="Lucida Sans Unicode"/>
              </a:rPr>
              <a:t>edges</a:t>
            </a:r>
            <a:endParaRPr sz="1800">
              <a:latin typeface="Lucida Sans Unicode"/>
              <a:cs typeface="Lucida Sans Unicode"/>
            </a:endParaRPr>
          </a:p>
          <a:p>
            <a:pPr marL="629285" marR="30480" indent="-238760">
              <a:lnSpc>
                <a:spcPts val="2850"/>
              </a:lnSpc>
              <a:spcBef>
                <a:spcPts val="90"/>
              </a:spcBef>
              <a:buFont typeface="Yu Gothic UI"/>
              <a:buChar char="-"/>
              <a:tabLst>
                <a:tab pos="629285" algn="l"/>
              </a:tabLst>
            </a:pP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check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components;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update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component's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cutset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541" y="3256180"/>
            <a:ext cx="830072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814578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spc="217" baseline="-694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phases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 phase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least)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halves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total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#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trees.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5078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2395" algn="l"/>
              </a:tabLst>
            </a:pPr>
            <a:r>
              <a:rPr dirty="0"/>
              <a:t>Borůvka's</a:t>
            </a:r>
            <a:r>
              <a:rPr spc="-10" dirty="0"/>
              <a:t> algorithm:</a:t>
            </a:r>
            <a:r>
              <a:rPr dirty="0"/>
              <a:t>	</a:t>
            </a:r>
            <a:r>
              <a:rPr spc="-10" dirty="0"/>
              <a:t>implementation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6870" y="4666353"/>
            <a:ext cx="5627067" cy="2238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75568" y="472875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97759" y="4728755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4653" y="5606195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81622" y="5606195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3341" y="5596657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3341" y="6559936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13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34445" y="4417183"/>
            <a:ext cx="5975350" cy="2646680"/>
            <a:chOff x="2134445" y="4417183"/>
            <a:chExt cx="5975350" cy="2646680"/>
          </a:xfrm>
        </p:grpSpPr>
        <p:sp>
          <p:nvSpPr>
            <p:cNvPr id="16" name="object 16"/>
            <p:cNvSpPr/>
            <p:nvPr/>
          </p:nvSpPr>
          <p:spPr>
            <a:xfrm>
              <a:off x="2134438" y="4549812"/>
              <a:ext cx="5975350" cy="2513965"/>
            </a:xfrm>
            <a:custGeom>
              <a:avLst/>
              <a:gdLst/>
              <a:ahLst/>
              <a:cxnLst/>
              <a:rect l="l" t="t" r="r" b="b"/>
              <a:pathLst>
                <a:path w="5975350" h="2513965">
                  <a:moveTo>
                    <a:pt x="2411285" y="2293937"/>
                  </a:moveTo>
                  <a:lnTo>
                    <a:pt x="2401341" y="2122640"/>
                  </a:lnTo>
                  <a:lnTo>
                    <a:pt x="2313419" y="1905736"/>
                  </a:lnTo>
                  <a:lnTo>
                    <a:pt x="2002777" y="1675574"/>
                  </a:lnTo>
                  <a:lnTo>
                    <a:pt x="1656905" y="1273289"/>
                  </a:lnTo>
                  <a:lnTo>
                    <a:pt x="1317650" y="865974"/>
                  </a:lnTo>
                  <a:lnTo>
                    <a:pt x="1017371" y="581901"/>
                  </a:lnTo>
                  <a:lnTo>
                    <a:pt x="745705" y="356692"/>
                  </a:lnTo>
                  <a:lnTo>
                    <a:pt x="530440" y="105321"/>
                  </a:lnTo>
                  <a:lnTo>
                    <a:pt x="273723" y="0"/>
                  </a:lnTo>
                  <a:lnTo>
                    <a:pt x="97866" y="108229"/>
                  </a:lnTo>
                  <a:lnTo>
                    <a:pt x="32334" y="265417"/>
                  </a:lnTo>
                  <a:lnTo>
                    <a:pt x="0" y="500976"/>
                  </a:lnTo>
                  <a:lnTo>
                    <a:pt x="9944" y="809561"/>
                  </a:lnTo>
                  <a:lnTo>
                    <a:pt x="16586" y="1259979"/>
                  </a:lnTo>
                  <a:lnTo>
                    <a:pt x="26123" y="1627441"/>
                  </a:lnTo>
                  <a:lnTo>
                    <a:pt x="65532" y="2010270"/>
                  </a:lnTo>
                  <a:lnTo>
                    <a:pt x="81699" y="2276945"/>
                  </a:lnTo>
                  <a:lnTo>
                    <a:pt x="238887" y="2463965"/>
                  </a:lnTo>
                  <a:lnTo>
                    <a:pt x="470725" y="2503386"/>
                  </a:lnTo>
                  <a:lnTo>
                    <a:pt x="839444" y="2493441"/>
                  </a:lnTo>
                  <a:lnTo>
                    <a:pt x="1203579" y="2512923"/>
                  </a:lnTo>
                  <a:lnTo>
                    <a:pt x="1500847" y="2493441"/>
                  </a:lnTo>
                  <a:lnTo>
                    <a:pt x="1653171" y="2483459"/>
                  </a:lnTo>
                  <a:lnTo>
                    <a:pt x="1946376" y="2446985"/>
                  </a:lnTo>
                  <a:lnTo>
                    <a:pt x="2172411" y="2414193"/>
                  </a:lnTo>
                  <a:lnTo>
                    <a:pt x="2274036" y="2391397"/>
                  </a:lnTo>
                  <a:lnTo>
                    <a:pt x="2411285" y="2293937"/>
                  </a:lnTo>
                  <a:close/>
                </a:path>
                <a:path w="5975350" h="2513965">
                  <a:moveTo>
                    <a:pt x="5975185" y="501878"/>
                  </a:moveTo>
                  <a:lnTo>
                    <a:pt x="5942850" y="266306"/>
                  </a:lnTo>
                  <a:lnTo>
                    <a:pt x="5877318" y="109131"/>
                  </a:lnTo>
                  <a:lnTo>
                    <a:pt x="5701474" y="901"/>
                  </a:lnTo>
                  <a:lnTo>
                    <a:pt x="5444744" y="106222"/>
                  </a:lnTo>
                  <a:lnTo>
                    <a:pt x="5229479" y="357581"/>
                  </a:lnTo>
                  <a:lnTo>
                    <a:pt x="4957813" y="582790"/>
                  </a:lnTo>
                  <a:lnTo>
                    <a:pt x="4657534" y="866863"/>
                  </a:lnTo>
                  <a:lnTo>
                    <a:pt x="4318279" y="1274178"/>
                  </a:lnTo>
                  <a:lnTo>
                    <a:pt x="3972407" y="1676463"/>
                  </a:lnTo>
                  <a:lnTo>
                    <a:pt x="3661765" y="1906625"/>
                  </a:lnTo>
                  <a:lnTo>
                    <a:pt x="3573843" y="2123529"/>
                  </a:lnTo>
                  <a:lnTo>
                    <a:pt x="3563899" y="2294826"/>
                  </a:lnTo>
                  <a:lnTo>
                    <a:pt x="3701148" y="2392286"/>
                  </a:lnTo>
                  <a:lnTo>
                    <a:pt x="3802786" y="2415095"/>
                  </a:lnTo>
                  <a:lnTo>
                    <a:pt x="4028808" y="2447874"/>
                  </a:lnTo>
                  <a:lnTo>
                    <a:pt x="4322013" y="2484348"/>
                  </a:lnTo>
                  <a:lnTo>
                    <a:pt x="4771606" y="2513825"/>
                  </a:lnTo>
                  <a:lnTo>
                    <a:pt x="5135740" y="2494330"/>
                  </a:lnTo>
                  <a:lnTo>
                    <a:pt x="5504459" y="2504287"/>
                  </a:lnTo>
                  <a:lnTo>
                    <a:pt x="5562968" y="2494330"/>
                  </a:lnTo>
                  <a:lnTo>
                    <a:pt x="5736298" y="2464866"/>
                  </a:lnTo>
                  <a:lnTo>
                    <a:pt x="5893486" y="2277846"/>
                  </a:lnTo>
                  <a:lnTo>
                    <a:pt x="5909653" y="2011172"/>
                  </a:lnTo>
                  <a:lnTo>
                    <a:pt x="5949073" y="1628330"/>
                  </a:lnTo>
                  <a:lnTo>
                    <a:pt x="5958611" y="1260881"/>
                  </a:lnTo>
                  <a:lnTo>
                    <a:pt x="5965241" y="810463"/>
                  </a:lnTo>
                  <a:lnTo>
                    <a:pt x="5975185" y="501878"/>
                  </a:lnTo>
                  <a:close/>
                </a:path>
              </a:pathLst>
            </a:custGeom>
            <a:solidFill>
              <a:srgbClr val="0048A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2391" y="4417183"/>
              <a:ext cx="2527935" cy="906144"/>
            </a:xfrm>
            <a:custGeom>
              <a:avLst/>
              <a:gdLst/>
              <a:ahLst/>
              <a:cxnLst/>
              <a:rect l="l" t="t" r="r" b="b"/>
              <a:pathLst>
                <a:path w="2527935" h="906145">
                  <a:moveTo>
                    <a:pt x="1263706" y="0"/>
                  </a:moveTo>
                  <a:lnTo>
                    <a:pt x="1209817" y="409"/>
                  </a:lnTo>
                  <a:lnTo>
                    <a:pt x="1156007" y="1638"/>
                  </a:lnTo>
                  <a:lnTo>
                    <a:pt x="1102355" y="3685"/>
                  </a:lnTo>
                  <a:lnTo>
                    <a:pt x="1048940" y="6552"/>
                  </a:lnTo>
                  <a:lnTo>
                    <a:pt x="995840" y="10238"/>
                  </a:lnTo>
                  <a:lnTo>
                    <a:pt x="943134" y="14743"/>
                  </a:lnTo>
                  <a:lnTo>
                    <a:pt x="890902" y="20067"/>
                  </a:lnTo>
                  <a:lnTo>
                    <a:pt x="839221" y="26209"/>
                  </a:lnTo>
                  <a:lnTo>
                    <a:pt x="788172" y="33172"/>
                  </a:lnTo>
                  <a:lnTo>
                    <a:pt x="737832" y="40953"/>
                  </a:lnTo>
                  <a:lnTo>
                    <a:pt x="688281" y="49553"/>
                  </a:lnTo>
                  <a:lnTo>
                    <a:pt x="639598" y="58972"/>
                  </a:lnTo>
                  <a:lnTo>
                    <a:pt x="591860" y="69210"/>
                  </a:lnTo>
                  <a:lnTo>
                    <a:pt x="545149" y="80268"/>
                  </a:lnTo>
                  <a:lnTo>
                    <a:pt x="499541" y="92144"/>
                  </a:lnTo>
                  <a:lnTo>
                    <a:pt x="455116" y="104839"/>
                  </a:lnTo>
                  <a:lnTo>
                    <a:pt x="411953" y="118354"/>
                  </a:lnTo>
                  <a:lnTo>
                    <a:pt x="370131" y="132688"/>
                  </a:lnTo>
                  <a:lnTo>
                    <a:pt x="315377" y="153576"/>
                  </a:lnTo>
                  <a:lnTo>
                    <a:pt x="265005" y="175366"/>
                  </a:lnTo>
                  <a:lnTo>
                    <a:pt x="219012" y="197981"/>
                  </a:lnTo>
                  <a:lnTo>
                    <a:pt x="177400" y="221346"/>
                  </a:lnTo>
                  <a:lnTo>
                    <a:pt x="140167" y="245387"/>
                  </a:lnTo>
                  <a:lnTo>
                    <a:pt x="107316" y="270029"/>
                  </a:lnTo>
                  <a:lnTo>
                    <a:pt x="54753" y="320812"/>
                  </a:lnTo>
                  <a:lnTo>
                    <a:pt x="19711" y="373097"/>
                  </a:lnTo>
                  <a:lnTo>
                    <a:pt x="2190" y="426283"/>
                  </a:lnTo>
                  <a:lnTo>
                    <a:pt x="0" y="453025"/>
                  </a:lnTo>
                  <a:lnTo>
                    <a:pt x="2190" y="479768"/>
                  </a:lnTo>
                  <a:lnTo>
                    <a:pt x="19711" y="532953"/>
                  </a:lnTo>
                  <a:lnTo>
                    <a:pt x="54753" y="585238"/>
                  </a:lnTo>
                  <a:lnTo>
                    <a:pt x="107316" y="636022"/>
                  </a:lnTo>
                  <a:lnTo>
                    <a:pt x="140167" y="660663"/>
                  </a:lnTo>
                  <a:lnTo>
                    <a:pt x="177400" y="684704"/>
                  </a:lnTo>
                  <a:lnTo>
                    <a:pt x="219012" y="708070"/>
                  </a:lnTo>
                  <a:lnTo>
                    <a:pt x="265005" y="730685"/>
                  </a:lnTo>
                  <a:lnTo>
                    <a:pt x="315377" y="752474"/>
                  </a:lnTo>
                  <a:lnTo>
                    <a:pt x="370131" y="773363"/>
                  </a:lnTo>
                  <a:lnTo>
                    <a:pt x="411953" y="787697"/>
                  </a:lnTo>
                  <a:lnTo>
                    <a:pt x="455116" y="801211"/>
                  </a:lnTo>
                  <a:lnTo>
                    <a:pt x="499541" y="813907"/>
                  </a:lnTo>
                  <a:lnTo>
                    <a:pt x="545149" y="825783"/>
                  </a:lnTo>
                  <a:lnTo>
                    <a:pt x="591860" y="836841"/>
                  </a:lnTo>
                  <a:lnTo>
                    <a:pt x="639598" y="847079"/>
                  </a:lnTo>
                  <a:lnTo>
                    <a:pt x="688281" y="856499"/>
                  </a:lnTo>
                  <a:lnTo>
                    <a:pt x="737832" y="865099"/>
                  </a:lnTo>
                  <a:lnTo>
                    <a:pt x="788172" y="872880"/>
                  </a:lnTo>
                  <a:lnTo>
                    <a:pt x="839221" y="879842"/>
                  </a:lnTo>
                  <a:lnTo>
                    <a:pt x="890902" y="885985"/>
                  </a:lnTo>
                  <a:lnTo>
                    <a:pt x="943134" y="891309"/>
                  </a:lnTo>
                  <a:lnTo>
                    <a:pt x="995840" y="895814"/>
                  </a:lnTo>
                  <a:lnTo>
                    <a:pt x="1048940" y="899500"/>
                  </a:lnTo>
                  <a:lnTo>
                    <a:pt x="1102355" y="902366"/>
                  </a:lnTo>
                  <a:lnTo>
                    <a:pt x="1156007" y="904414"/>
                  </a:lnTo>
                  <a:lnTo>
                    <a:pt x="1209817" y="905643"/>
                  </a:lnTo>
                  <a:lnTo>
                    <a:pt x="1263706" y="906052"/>
                  </a:lnTo>
                  <a:lnTo>
                    <a:pt x="1317594" y="905643"/>
                  </a:lnTo>
                  <a:lnTo>
                    <a:pt x="1371404" y="904414"/>
                  </a:lnTo>
                  <a:lnTo>
                    <a:pt x="1425056" y="902366"/>
                  </a:lnTo>
                  <a:lnTo>
                    <a:pt x="1478472" y="899500"/>
                  </a:lnTo>
                  <a:lnTo>
                    <a:pt x="1531571" y="895814"/>
                  </a:lnTo>
                  <a:lnTo>
                    <a:pt x="1584277" y="891309"/>
                  </a:lnTo>
                  <a:lnTo>
                    <a:pt x="1636510" y="885985"/>
                  </a:lnTo>
                  <a:lnTo>
                    <a:pt x="1688190" y="879842"/>
                  </a:lnTo>
                  <a:lnTo>
                    <a:pt x="1739239" y="872880"/>
                  </a:lnTo>
                  <a:lnTo>
                    <a:pt x="1789579" y="865099"/>
                  </a:lnTo>
                  <a:lnTo>
                    <a:pt x="1839130" y="856499"/>
                  </a:lnTo>
                  <a:lnTo>
                    <a:pt x="1887814" y="847079"/>
                  </a:lnTo>
                  <a:lnTo>
                    <a:pt x="1935551" y="836841"/>
                  </a:lnTo>
                  <a:lnTo>
                    <a:pt x="1982263" y="825783"/>
                  </a:lnTo>
                  <a:lnTo>
                    <a:pt x="2027871" y="813907"/>
                  </a:lnTo>
                  <a:lnTo>
                    <a:pt x="2072296" y="801211"/>
                  </a:lnTo>
                  <a:lnTo>
                    <a:pt x="2115459" y="787697"/>
                  </a:lnTo>
                  <a:lnTo>
                    <a:pt x="2157281" y="773363"/>
                  </a:lnTo>
                  <a:lnTo>
                    <a:pt x="2212034" y="752474"/>
                  </a:lnTo>
                  <a:lnTo>
                    <a:pt x="2262407" y="730685"/>
                  </a:lnTo>
                  <a:lnTo>
                    <a:pt x="2308399" y="708070"/>
                  </a:lnTo>
                  <a:lnTo>
                    <a:pt x="2350012" y="684704"/>
                  </a:lnTo>
                  <a:lnTo>
                    <a:pt x="2387244" y="660663"/>
                  </a:lnTo>
                  <a:lnTo>
                    <a:pt x="2420096" y="636022"/>
                  </a:lnTo>
                  <a:lnTo>
                    <a:pt x="2472659" y="585238"/>
                  </a:lnTo>
                  <a:lnTo>
                    <a:pt x="2507701" y="532953"/>
                  </a:lnTo>
                  <a:lnTo>
                    <a:pt x="2525222" y="479768"/>
                  </a:lnTo>
                  <a:lnTo>
                    <a:pt x="2527412" y="453025"/>
                  </a:lnTo>
                  <a:lnTo>
                    <a:pt x="2525222" y="426283"/>
                  </a:lnTo>
                  <a:lnTo>
                    <a:pt x="2507701" y="373097"/>
                  </a:lnTo>
                  <a:lnTo>
                    <a:pt x="2472659" y="320812"/>
                  </a:lnTo>
                  <a:lnTo>
                    <a:pt x="2420096" y="270029"/>
                  </a:lnTo>
                  <a:lnTo>
                    <a:pt x="2387244" y="245387"/>
                  </a:lnTo>
                  <a:lnTo>
                    <a:pt x="2350012" y="221346"/>
                  </a:lnTo>
                  <a:lnTo>
                    <a:pt x="2308399" y="197981"/>
                  </a:lnTo>
                  <a:lnTo>
                    <a:pt x="2262407" y="175366"/>
                  </a:lnTo>
                  <a:lnTo>
                    <a:pt x="2212034" y="153576"/>
                  </a:lnTo>
                  <a:lnTo>
                    <a:pt x="2157281" y="132688"/>
                  </a:lnTo>
                  <a:lnTo>
                    <a:pt x="2115459" y="118354"/>
                  </a:lnTo>
                  <a:lnTo>
                    <a:pt x="2072296" y="104839"/>
                  </a:lnTo>
                  <a:lnTo>
                    <a:pt x="2027871" y="92144"/>
                  </a:lnTo>
                  <a:lnTo>
                    <a:pt x="1982263" y="80268"/>
                  </a:lnTo>
                  <a:lnTo>
                    <a:pt x="1935551" y="69210"/>
                  </a:lnTo>
                  <a:lnTo>
                    <a:pt x="1887814" y="58972"/>
                  </a:lnTo>
                  <a:lnTo>
                    <a:pt x="1839130" y="49553"/>
                  </a:lnTo>
                  <a:lnTo>
                    <a:pt x="1789579" y="40953"/>
                  </a:lnTo>
                  <a:lnTo>
                    <a:pt x="1739239" y="33172"/>
                  </a:lnTo>
                  <a:lnTo>
                    <a:pt x="1688190" y="26209"/>
                  </a:lnTo>
                  <a:lnTo>
                    <a:pt x="1636510" y="20067"/>
                  </a:lnTo>
                  <a:lnTo>
                    <a:pt x="1584277" y="14743"/>
                  </a:lnTo>
                  <a:lnTo>
                    <a:pt x="1531571" y="10238"/>
                  </a:lnTo>
                  <a:lnTo>
                    <a:pt x="1478472" y="6552"/>
                  </a:lnTo>
                  <a:lnTo>
                    <a:pt x="1425056" y="3685"/>
                  </a:lnTo>
                  <a:lnTo>
                    <a:pt x="1371404" y="1638"/>
                  </a:lnTo>
                  <a:lnTo>
                    <a:pt x="1317594" y="409"/>
                  </a:lnTo>
                  <a:lnTo>
                    <a:pt x="1263706" y="0"/>
                  </a:lnTo>
                  <a:close/>
                </a:path>
              </a:pathLst>
            </a:custGeom>
            <a:solidFill>
              <a:srgbClr val="0048A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867" y="1131247"/>
            <a:ext cx="786384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32100"/>
              </a:lnSpc>
              <a:spcBef>
                <a:spcPts val="100"/>
              </a:spcBef>
              <a:tabLst>
                <a:tab pos="116268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digraph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lengths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135" dirty="0">
                <a:latin typeface="Lucida Sans Unicode"/>
                <a:cs typeface="Lucida Sans Unicode"/>
              </a:rPr>
              <a:t>ℓ</a:t>
            </a:r>
            <a:r>
              <a:rPr sz="1800" i="1" spc="202" baseline="-6944" dirty="0">
                <a:latin typeface="Times New Roman"/>
                <a:cs typeface="Times New Roman"/>
              </a:rPr>
              <a:t>e</a:t>
            </a:r>
            <a:r>
              <a:rPr sz="1800" i="1" spc="667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≥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Lucida Sans Unicode"/>
                <a:cs typeface="Lucida Sans Unicode"/>
              </a:rPr>
              <a:t>, source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destination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shortest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Shortest-</a:t>
            </a:r>
            <a:r>
              <a:rPr dirty="0"/>
              <a:t>paths</a:t>
            </a:r>
            <a:r>
              <a:rPr spc="140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50256" y="3047571"/>
            <a:ext cx="5514975" cy="3136265"/>
            <a:chOff x="2550256" y="3047571"/>
            <a:chExt cx="5514975" cy="3136265"/>
          </a:xfrm>
        </p:grpSpPr>
        <p:sp>
          <p:nvSpPr>
            <p:cNvPr id="6" name="object 6"/>
            <p:cNvSpPr/>
            <p:nvPr/>
          </p:nvSpPr>
          <p:spPr>
            <a:xfrm>
              <a:off x="5118190" y="5437545"/>
              <a:ext cx="2743200" cy="539750"/>
            </a:xfrm>
            <a:custGeom>
              <a:avLst/>
              <a:gdLst/>
              <a:ahLst/>
              <a:cxnLst/>
              <a:rect l="l" t="t" r="r" b="b"/>
              <a:pathLst>
                <a:path w="2743200" h="539750">
                  <a:moveTo>
                    <a:pt x="2742832" y="539210"/>
                  </a:moveTo>
                  <a:lnTo>
                    <a:pt x="2728795" y="536451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03960" y="5906160"/>
              <a:ext cx="135890" cy="123825"/>
            </a:xfrm>
            <a:custGeom>
              <a:avLst/>
              <a:gdLst/>
              <a:ahLst/>
              <a:cxnLst/>
              <a:rect l="l" t="t" r="r" b="b"/>
              <a:pathLst>
                <a:path w="135890" h="123825">
                  <a:moveTo>
                    <a:pt x="24282" y="0"/>
                  </a:moveTo>
                  <a:lnTo>
                    <a:pt x="43023" y="67835"/>
                  </a:lnTo>
                  <a:lnTo>
                    <a:pt x="0" y="123530"/>
                  </a:lnTo>
                  <a:lnTo>
                    <a:pt x="135670" y="86047"/>
                  </a:lnTo>
                  <a:lnTo>
                    <a:pt x="2428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3308" y="4570954"/>
              <a:ext cx="1553845" cy="1499235"/>
            </a:xfrm>
            <a:custGeom>
              <a:avLst/>
              <a:gdLst/>
              <a:ahLst/>
              <a:cxnLst/>
              <a:rect l="l" t="t" r="r" b="b"/>
              <a:pathLst>
                <a:path w="1553845" h="1499235">
                  <a:moveTo>
                    <a:pt x="1553650" y="0"/>
                  </a:moveTo>
                  <a:lnTo>
                    <a:pt x="1543354" y="9932"/>
                  </a:lnTo>
                  <a:lnTo>
                    <a:pt x="0" y="1498731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42959" y="4493482"/>
              <a:ext cx="134620" cy="132715"/>
            </a:xfrm>
            <a:custGeom>
              <a:avLst/>
              <a:gdLst/>
              <a:ahLst/>
              <a:cxnLst/>
              <a:rect l="l" t="t" r="r" b="b"/>
              <a:pathLst>
                <a:path w="134620" h="132714">
                  <a:moveTo>
                    <a:pt x="134308" y="0"/>
                  </a:moveTo>
                  <a:lnTo>
                    <a:pt x="0" y="42100"/>
                  </a:lnTo>
                  <a:lnTo>
                    <a:pt x="87403" y="132708"/>
                  </a:lnTo>
                  <a:lnTo>
                    <a:pt x="13430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58431" y="4392778"/>
              <a:ext cx="1481455" cy="0"/>
            </a:xfrm>
            <a:custGeom>
              <a:avLst/>
              <a:gdLst/>
              <a:ahLst/>
              <a:cxnLst/>
              <a:rect l="l" t="t" r="r" b="b"/>
              <a:pathLst>
                <a:path w="1481454">
                  <a:moveTo>
                    <a:pt x="1481350" y="0"/>
                  </a:moveTo>
                  <a:lnTo>
                    <a:pt x="1467044" y="0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25475" y="4329832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0" y="0"/>
                  </a:moveTo>
                  <a:lnTo>
                    <a:pt x="0" y="125893"/>
                  </a:lnTo>
                  <a:lnTo>
                    <a:pt x="125892" y="62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87070" y="3082598"/>
              <a:ext cx="0" cy="946785"/>
            </a:xfrm>
            <a:custGeom>
              <a:avLst/>
              <a:gdLst/>
              <a:ahLst/>
              <a:cxnLst/>
              <a:rect l="l" t="t" r="r" b="b"/>
              <a:pathLst>
                <a:path h="946785">
                  <a:moveTo>
                    <a:pt x="0" y="946414"/>
                  </a:moveTo>
                  <a:lnTo>
                    <a:pt x="0" y="932108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4122" y="4014706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125893" y="0"/>
                  </a:moveTo>
                  <a:lnTo>
                    <a:pt x="0" y="0"/>
                  </a:lnTo>
                  <a:lnTo>
                    <a:pt x="62947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51987" y="3152206"/>
              <a:ext cx="958850" cy="2600960"/>
            </a:xfrm>
            <a:custGeom>
              <a:avLst/>
              <a:gdLst/>
              <a:ahLst/>
              <a:cxnLst/>
              <a:rect l="l" t="t" r="r" b="b"/>
              <a:pathLst>
                <a:path w="958850" h="2600960">
                  <a:moveTo>
                    <a:pt x="958509" y="2600422"/>
                  </a:moveTo>
                  <a:lnTo>
                    <a:pt x="953561" y="2586998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46486" y="5717435"/>
              <a:ext cx="118745" cy="140335"/>
            </a:xfrm>
            <a:custGeom>
              <a:avLst/>
              <a:gdLst/>
              <a:ahLst/>
              <a:cxnLst/>
              <a:rect l="l" t="t" r="r" b="b"/>
              <a:pathLst>
                <a:path w="118745" h="140335">
                  <a:moveTo>
                    <a:pt x="118126" y="0"/>
                  </a:moveTo>
                  <a:lnTo>
                    <a:pt x="0" y="43536"/>
                  </a:lnTo>
                  <a:lnTo>
                    <a:pt x="102599" y="139894"/>
                  </a:lnTo>
                  <a:lnTo>
                    <a:pt x="118126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23798" y="3349285"/>
              <a:ext cx="657225" cy="1094105"/>
            </a:xfrm>
            <a:custGeom>
              <a:avLst/>
              <a:gdLst/>
              <a:ahLst/>
              <a:cxnLst/>
              <a:rect l="l" t="t" r="r" b="b"/>
              <a:pathLst>
                <a:path w="657225" h="1094104">
                  <a:moveTo>
                    <a:pt x="656962" y="0"/>
                  </a:moveTo>
                  <a:lnTo>
                    <a:pt x="649598" y="12265"/>
                  </a:lnTo>
                  <a:lnTo>
                    <a:pt x="0" y="1094078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19430" y="3253620"/>
              <a:ext cx="119380" cy="140335"/>
            </a:xfrm>
            <a:custGeom>
              <a:avLst/>
              <a:gdLst/>
              <a:ahLst/>
              <a:cxnLst/>
              <a:rect l="l" t="t" r="r" b="b"/>
              <a:pathLst>
                <a:path w="119379" h="140335">
                  <a:moveTo>
                    <a:pt x="118772" y="0"/>
                  </a:moveTo>
                  <a:lnTo>
                    <a:pt x="0" y="75525"/>
                  </a:lnTo>
                  <a:lnTo>
                    <a:pt x="107930" y="140334"/>
                  </a:lnTo>
                  <a:lnTo>
                    <a:pt x="11877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62314" y="4491445"/>
              <a:ext cx="1532255" cy="1349375"/>
            </a:xfrm>
            <a:custGeom>
              <a:avLst/>
              <a:gdLst/>
              <a:ahLst/>
              <a:cxnLst/>
              <a:rect l="l" t="t" r="r" b="b"/>
              <a:pathLst>
                <a:path w="1532254" h="1349375">
                  <a:moveTo>
                    <a:pt x="1531736" y="1349348"/>
                  </a:moveTo>
                  <a:lnTo>
                    <a:pt x="1521002" y="1339891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41706" y="5784104"/>
              <a:ext cx="136525" cy="130810"/>
            </a:xfrm>
            <a:custGeom>
              <a:avLst/>
              <a:gdLst/>
              <a:ahLst/>
              <a:cxnLst/>
              <a:rect l="l" t="t" r="r" b="b"/>
              <a:pathLst>
                <a:path w="136525" h="130810">
                  <a:moveTo>
                    <a:pt x="83218" y="0"/>
                  </a:moveTo>
                  <a:lnTo>
                    <a:pt x="0" y="94466"/>
                  </a:lnTo>
                  <a:lnTo>
                    <a:pt x="136075" y="130450"/>
                  </a:lnTo>
                  <a:lnTo>
                    <a:pt x="83218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08206" y="6120426"/>
              <a:ext cx="5220335" cy="0"/>
            </a:xfrm>
            <a:custGeom>
              <a:avLst/>
              <a:gdLst/>
              <a:ahLst/>
              <a:cxnLst/>
              <a:rect l="l" t="t" r="r" b="b"/>
              <a:pathLst>
                <a:path w="5220334">
                  <a:moveTo>
                    <a:pt x="5219854" y="0"/>
                  </a:moveTo>
                  <a:lnTo>
                    <a:pt x="5205547" y="0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13753" y="6057479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5" h="126364">
                  <a:moveTo>
                    <a:pt x="0" y="0"/>
                  </a:moveTo>
                  <a:lnTo>
                    <a:pt x="0" y="125893"/>
                  </a:lnTo>
                  <a:lnTo>
                    <a:pt x="125893" y="6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13203" y="5646675"/>
              <a:ext cx="0" cy="118745"/>
            </a:xfrm>
            <a:custGeom>
              <a:avLst/>
              <a:gdLst/>
              <a:ahLst/>
              <a:cxnLst/>
              <a:rect l="l" t="t" r="r" b="b"/>
              <a:pathLst>
                <a:path h="118745">
                  <a:moveTo>
                    <a:pt x="0" y="0"/>
                  </a:moveTo>
                  <a:lnTo>
                    <a:pt x="0" y="11827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50256" y="5750639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125893" y="0"/>
                  </a:moveTo>
                  <a:lnTo>
                    <a:pt x="0" y="0"/>
                  </a:lnTo>
                  <a:lnTo>
                    <a:pt x="62947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29089" y="3863845"/>
              <a:ext cx="1540510" cy="418465"/>
            </a:xfrm>
            <a:custGeom>
              <a:avLst/>
              <a:gdLst/>
              <a:ahLst/>
              <a:cxnLst/>
              <a:rect l="l" t="t" r="r" b="b"/>
              <a:pathLst>
                <a:path w="1540510" h="418464">
                  <a:moveTo>
                    <a:pt x="1540488" y="418075"/>
                  </a:moveTo>
                  <a:lnTo>
                    <a:pt x="1526680" y="414329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39284" y="4217424"/>
              <a:ext cx="138430" cy="121920"/>
            </a:xfrm>
            <a:custGeom>
              <a:avLst/>
              <a:gdLst/>
              <a:ahLst/>
              <a:cxnLst/>
              <a:rect l="l" t="t" r="r" b="b"/>
              <a:pathLst>
                <a:path w="138429" h="121920">
                  <a:moveTo>
                    <a:pt x="32970" y="0"/>
                  </a:moveTo>
                  <a:lnTo>
                    <a:pt x="0" y="121499"/>
                  </a:lnTo>
                  <a:lnTo>
                    <a:pt x="137984" y="93720"/>
                  </a:lnTo>
                  <a:lnTo>
                    <a:pt x="3297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50015" y="3218122"/>
              <a:ext cx="1533525" cy="608965"/>
            </a:xfrm>
            <a:custGeom>
              <a:avLst/>
              <a:gdLst/>
              <a:ahLst/>
              <a:cxnLst/>
              <a:rect l="l" t="t" r="r" b="b"/>
              <a:pathLst>
                <a:path w="1533525" h="608964">
                  <a:moveTo>
                    <a:pt x="1533073" y="0"/>
                  </a:moveTo>
                  <a:lnTo>
                    <a:pt x="1519776" y="5277"/>
                  </a:lnTo>
                  <a:lnTo>
                    <a:pt x="0" y="608464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46571" y="3164893"/>
              <a:ext cx="140335" cy="117475"/>
            </a:xfrm>
            <a:custGeom>
              <a:avLst/>
              <a:gdLst/>
              <a:ahLst/>
              <a:cxnLst/>
              <a:rect l="l" t="t" r="r" b="b"/>
              <a:pathLst>
                <a:path w="140335" h="117475">
                  <a:moveTo>
                    <a:pt x="0" y="0"/>
                  </a:moveTo>
                  <a:lnTo>
                    <a:pt x="46438" y="117015"/>
                  </a:lnTo>
                  <a:lnTo>
                    <a:pt x="140234" y="12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40678" y="3118052"/>
              <a:ext cx="1440815" cy="1089025"/>
            </a:xfrm>
            <a:custGeom>
              <a:avLst/>
              <a:gdLst/>
              <a:ahLst/>
              <a:cxnLst/>
              <a:rect l="l" t="t" r="r" b="b"/>
              <a:pathLst>
                <a:path w="1440814" h="1089025">
                  <a:moveTo>
                    <a:pt x="1440600" y="1088788"/>
                  </a:moveTo>
                  <a:lnTo>
                    <a:pt x="1429187" y="1080162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31912" y="4147996"/>
              <a:ext cx="138430" cy="126364"/>
            </a:xfrm>
            <a:custGeom>
              <a:avLst/>
              <a:gdLst/>
              <a:ahLst/>
              <a:cxnLst/>
              <a:rect l="l" t="t" r="r" b="b"/>
              <a:pathLst>
                <a:path w="138429" h="126364">
                  <a:moveTo>
                    <a:pt x="75906" y="0"/>
                  </a:moveTo>
                  <a:lnTo>
                    <a:pt x="0" y="100435"/>
                  </a:lnTo>
                  <a:lnTo>
                    <a:pt x="138389" y="126124"/>
                  </a:lnTo>
                  <a:lnTo>
                    <a:pt x="75906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78449" y="3110518"/>
              <a:ext cx="2262505" cy="0"/>
            </a:xfrm>
            <a:custGeom>
              <a:avLst/>
              <a:gdLst/>
              <a:ahLst/>
              <a:cxnLst/>
              <a:rect l="l" t="t" r="r" b="b"/>
              <a:pathLst>
                <a:path w="2262504">
                  <a:moveTo>
                    <a:pt x="2262358" y="0"/>
                  </a:moveTo>
                  <a:lnTo>
                    <a:pt x="2248052" y="0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26501" y="3047571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5" h="126364">
                  <a:moveTo>
                    <a:pt x="0" y="0"/>
                  </a:moveTo>
                  <a:lnTo>
                    <a:pt x="0" y="125893"/>
                  </a:lnTo>
                  <a:lnTo>
                    <a:pt x="125893" y="62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57077" y="4364938"/>
              <a:ext cx="452120" cy="737870"/>
            </a:xfrm>
            <a:custGeom>
              <a:avLst/>
              <a:gdLst/>
              <a:ahLst/>
              <a:cxnLst/>
              <a:rect l="l" t="t" r="r" b="b"/>
              <a:pathLst>
                <a:path w="452120" h="737870">
                  <a:moveTo>
                    <a:pt x="451767" y="737386"/>
                  </a:moveTo>
                  <a:lnTo>
                    <a:pt x="444294" y="725187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31253" y="5030405"/>
              <a:ext cx="120014" cy="140335"/>
            </a:xfrm>
            <a:custGeom>
              <a:avLst/>
              <a:gdLst/>
              <a:ahLst/>
              <a:cxnLst/>
              <a:rect l="l" t="t" r="r" b="b"/>
              <a:pathLst>
                <a:path w="120014" h="140335">
                  <a:moveTo>
                    <a:pt x="107349" y="0"/>
                  </a:moveTo>
                  <a:lnTo>
                    <a:pt x="70116" y="59720"/>
                  </a:lnTo>
                  <a:lnTo>
                    <a:pt x="0" y="65766"/>
                  </a:lnTo>
                  <a:lnTo>
                    <a:pt x="119442" y="140232"/>
                  </a:lnTo>
                  <a:lnTo>
                    <a:pt x="10734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65904" y="4567021"/>
              <a:ext cx="920750" cy="807085"/>
            </a:xfrm>
            <a:custGeom>
              <a:avLst/>
              <a:gdLst/>
              <a:ahLst/>
              <a:cxnLst/>
              <a:rect l="l" t="t" r="r" b="b"/>
              <a:pathLst>
                <a:path w="920750" h="807085">
                  <a:moveTo>
                    <a:pt x="920470" y="0"/>
                  </a:moveTo>
                  <a:lnTo>
                    <a:pt x="909709" y="9427"/>
                  </a:lnTo>
                  <a:lnTo>
                    <a:pt x="0" y="806523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34129" y="4493482"/>
              <a:ext cx="136525" cy="130810"/>
            </a:xfrm>
            <a:custGeom>
              <a:avLst/>
              <a:gdLst/>
              <a:ahLst/>
              <a:cxnLst/>
              <a:rect l="l" t="t" r="r" b="b"/>
              <a:pathLst>
                <a:path w="136525" h="130810">
                  <a:moveTo>
                    <a:pt x="136170" y="0"/>
                  </a:moveTo>
                  <a:lnTo>
                    <a:pt x="0" y="35623"/>
                  </a:lnTo>
                  <a:lnTo>
                    <a:pt x="82967" y="130310"/>
                  </a:lnTo>
                  <a:lnTo>
                    <a:pt x="13617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10860" y="5460077"/>
              <a:ext cx="2122170" cy="607695"/>
            </a:xfrm>
            <a:custGeom>
              <a:avLst/>
              <a:gdLst/>
              <a:ahLst/>
              <a:cxnLst/>
              <a:rect l="l" t="t" r="r" b="b"/>
              <a:pathLst>
                <a:path w="2122170" h="607695">
                  <a:moveTo>
                    <a:pt x="2121837" y="0"/>
                  </a:moveTo>
                  <a:lnTo>
                    <a:pt x="2108083" y="3937"/>
                  </a:lnTo>
                  <a:lnTo>
                    <a:pt x="0" y="607446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01619" y="5403498"/>
              <a:ext cx="138430" cy="121285"/>
            </a:xfrm>
            <a:custGeom>
              <a:avLst/>
              <a:gdLst/>
              <a:ahLst/>
              <a:cxnLst/>
              <a:rect l="l" t="t" r="r" b="b"/>
              <a:pathLst>
                <a:path w="138429" h="121285">
                  <a:moveTo>
                    <a:pt x="0" y="0"/>
                  </a:moveTo>
                  <a:lnTo>
                    <a:pt x="34646" y="121032"/>
                  </a:lnTo>
                  <a:lnTo>
                    <a:pt x="138355" y="25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07894" y="4176139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495" y="0"/>
                  </a:moveTo>
                  <a:lnTo>
                    <a:pt x="168720" y="0"/>
                  </a:lnTo>
                  <a:lnTo>
                    <a:pt x="127754" y="9121"/>
                  </a:lnTo>
                  <a:lnTo>
                    <a:pt x="89217" y="27364"/>
                  </a:lnTo>
                  <a:lnTo>
                    <a:pt x="54728" y="54728"/>
                  </a:lnTo>
                  <a:lnTo>
                    <a:pt x="27364" y="89217"/>
                  </a:lnTo>
                  <a:lnTo>
                    <a:pt x="9121" y="127754"/>
                  </a:lnTo>
                  <a:lnTo>
                    <a:pt x="0" y="168720"/>
                  </a:lnTo>
                  <a:lnTo>
                    <a:pt x="0" y="210495"/>
                  </a:lnTo>
                  <a:lnTo>
                    <a:pt x="9121" y="251461"/>
                  </a:lnTo>
                  <a:lnTo>
                    <a:pt x="27364" y="289998"/>
                  </a:lnTo>
                  <a:lnTo>
                    <a:pt x="54728" y="324486"/>
                  </a:lnTo>
                  <a:lnTo>
                    <a:pt x="89217" y="351851"/>
                  </a:lnTo>
                  <a:lnTo>
                    <a:pt x="127754" y="370094"/>
                  </a:lnTo>
                  <a:lnTo>
                    <a:pt x="168720" y="379215"/>
                  </a:lnTo>
                  <a:lnTo>
                    <a:pt x="210495" y="379215"/>
                  </a:lnTo>
                  <a:lnTo>
                    <a:pt x="251461" y="370094"/>
                  </a:lnTo>
                  <a:lnTo>
                    <a:pt x="289998" y="351851"/>
                  </a:lnTo>
                  <a:lnTo>
                    <a:pt x="324486" y="324486"/>
                  </a:lnTo>
                  <a:lnTo>
                    <a:pt x="351851" y="289998"/>
                  </a:lnTo>
                  <a:lnTo>
                    <a:pt x="370094" y="251461"/>
                  </a:lnTo>
                  <a:lnTo>
                    <a:pt x="379215" y="210495"/>
                  </a:lnTo>
                  <a:lnTo>
                    <a:pt x="379215" y="168720"/>
                  </a:lnTo>
                  <a:lnTo>
                    <a:pt x="370094" y="127754"/>
                  </a:lnTo>
                  <a:lnTo>
                    <a:pt x="351851" y="89217"/>
                  </a:lnTo>
                  <a:lnTo>
                    <a:pt x="324486" y="54728"/>
                  </a:lnTo>
                  <a:lnTo>
                    <a:pt x="289998" y="27364"/>
                  </a:lnTo>
                  <a:lnTo>
                    <a:pt x="251461" y="9121"/>
                  </a:lnTo>
                  <a:lnTo>
                    <a:pt x="21049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07894" y="4176139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486" y="54728"/>
                  </a:moveTo>
                  <a:lnTo>
                    <a:pt x="351850" y="89217"/>
                  </a:lnTo>
                  <a:lnTo>
                    <a:pt x="370093" y="127753"/>
                  </a:lnTo>
                  <a:lnTo>
                    <a:pt x="379215" y="168719"/>
                  </a:lnTo>
                  <a:lnTo>
                    <a:pt x="379215" y="210495"/>
                  </a:lnTo>
                  <a:lnTo>
                    <a:pt x="370093" y="251461"/>
                  </a:lnTo>
                  <a:lnTo>
                    <a:pt x="351850" y="289998"/>
                  </a:lnTo>
                  <a:lnTo>
                    <a:pt x="324486" y="324487"/>
                  </a:lnTo>
                  <a:lnTo>
                    <a:pt x="289998" y="351851"/>
                  </a:lnTo>
                  <a:lnTo>
                    <a:pt x="251461" y="370094"/>
                  </a:lnTo>
                  <a:lnTo>
                    <a:pt x="210495" y="379215"/>
                  </a:lnTo>
                  <a:lnTo>
                    <a:pt x="168720" y="379215"/>
                  </a:lnTo>
                  <a:lnTo>
                    <a:pt x="127754" y="370094"/>
                  </a:lnTo>
                  <a:lnTo>
                    <a:pt x="89217" y="351851"/>
                  </a:lnTo>
                  <a:lnTo>
                    <a:pt x="54728" y="324487"/>
                  </a:lnTo>
                  <a:lnTo>
                    <a:pt x="27364" y="289998"/>
                  </a:lnTo>
                  <a:lnTo>
                    <a:pt x="9121" y="251461"/>
                  </a:lnTo>
                  <a:lnTo>
                    <a:pt x="0" y="210495"/>
                  </a:lnTo>
                  <a:lnTo>
                    <a:pt x="0" y="168719"/>
                  </a:lnTo>
                  <a:lnTo>
                    <a:pt x="9121" y="127753"/>
                  </a:lnTo>
                  <a:lnTo>
                    <a:pt x="27364" y="89217"/>
                  </a:lnTo>
                  <a:lnTo>
                    <a:pt x="54728" y="54728"/>
                  </a:lnTo>
                  <a:lnTo>
                    <a:pt x="89217" y="27364"/>
                  </a:lnTo>
                  <a:lnTo>
                    <a:pt x="127754" y="9121"/>
                  </a:lnTo>
                  <a:lnTo>
                    <a:pt x="168720" y="0"/>
                  </a:lnTo>
                  <a:lnTo>
                    <a:pt x="210495" y="0"/>
                  </a:lnTo>
                  <a:lnTo>
                    <a:pt x="251461" y="9121"/>
                  </a:lnTo>
                  <a:lnTo>
                    <a:pt x="289998" y="27364"/>
                  </a:lnTo>
                  <a:lnTo>
                    <a:pt x="324486" y="5472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430467" y="42290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88159" y="2896796"/>
            <a:ext cx="389890" cy="389890"/>
            <a:chOff x="4288159" y="2896796"/>
            <a:chExt cx="389890" cy="389890"/>
          </a:xfrm>
        </p:grpSpPr>
        <p:sp>
          <p:nvSpPr>
            <p:cNvPr id="42" name="object 42"/>
            <p:cNvSpPr/>
            <p:nvPr/>
          </p:nvSpPr>
          <p:spPr>
            <a:xfrm>
              <a:off x="4293239" y="2901875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495" y="0"/>
                  </a:moveTo>
                  <a:lnTo>
                    <a:pt x="168719" y="0"/>
                  </a:lnTo>
                  <a:lnTo>
                    <a:pt x="127753" y="9121"/>
                  </a:lnTo>
                  <a:lnTo>
                    <a:pt x="89216" y="27364"/>
                  </a:lnTo>
                  <a:lnTo>
                    <a:pt x="54727" y="54728"/>
                  </a:lnTo>
                  <a:lnTo>
                    <a:pt x="27363" y="89217"/>
                  </a:lnTo>
                  <a:lnTo>
                    <a:pt x="9121" y="127754"/>
                  </a:lnTo>
                  <a:lnTo>
                    <a:pt x="0" y="168720"/>
                  </a:lnTo>
                  <a:lnTo>
                    <a:pt x="0" y="210496"/>
                  </a:lnTo>
                  <a:lnTo>
                    <a:pt x="9121" y="251462"/>
                  </a:lnTo>
                  <a:lnTo>
                    <a:pt x="27363" y="289999"/>
                  </a:lnTo>
                  <a:lnTo>
                    <a:pt x="54727" y="324488"/>
                  </a:lnTo>
                  <a:lnTo>
                    <a:pt x="89216" y="351852"/>
                  </a:lnTo>
                  <a:lnTo>
                    <a:pt x="127753" y="370095"/>
                  </a:lnTo>
                  <a:lnTo>
                    <a:pt x="168719" y="379216"/>
                  </a:lnTo>
                  <a:lnTo>
                    <a:pt x="210495" y="379216"/>
                  </a:lnTo>
                  <a:lnTo>
                    <a:pt x="251461" y="370095"/>
                  </a:lnTo>
                  <a:lnTo>
                    <a:pt x="289998" y="351852"/>
                  </a:lnTo>
                  <a:lnTo>
                    <a:pt x="324487" y="324488"/>
                  </a:lnTo>
                  <a:lnTo>
                    <a:pt x="351851" y="289999"/>
                  </a:lnTo>
                  <a:lnTo>
                    <a:pt x="370094" y="251462"/>
                  </a:lnTo>
                  <a:lnTo>
                    <a:pt x="379215" y="210496"/>
                  </a:lnTo>
                  <a:lnTo>
                    <a:pt x="379215" y="168720"/>
                  </a:lnTo>
                  <a:lnTo>
                    <a:pt x="370094" y="127754"/>
                  </a:lnTo>
                  <a:lnTo>
                    <a:pt x="351851" y="89217"/>
                  </a:lnTo>
                  <a:lnTo>
                    <a:pt x="324487" y="54728"/>
                  </a:lnTo>
                  <a:lnTo>
                    <a:pt x="289998" y="27364"/>
                  </a:lnTo>
                  <a:lnTo>
                    <a:pt x="251461" y="9121"/>
                  </a:lnTo>
                  <a:lnTo>
                    <a:pt x="21049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93239" y="2901876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486" y="54728"/>
                  </a:moveTo>
                  <a:lnTo>
                    <a:pt x="351850" y="89216"/>
                  </a:lnTo>
                  <a:lnTo>
                    <a:pt x="370093" y="127754"/>
                  </a:lnTo>
                  <a:lnTo>
                    <a:pt x="379215" y="168720"/>
                  </a:lnTo>
                  <a:lnTo>
                    <a:pt x="379215" y="210495"/>
                  </a:lnTo>
                  <a:lnTo>
                    <a:pt x="370093" y="251461"/>
                  </a:lnTo>
                  <a:lnTo>
                    <a:pt x="351850" y="289998"/>
                  </a:lnTo>
                  <a:lnTo>
                    <a:pt x="324486" y="324486"/>
                  </a:lnTo>
                  <a:lnTo>
                    <a:pt x="289997" y="351851"/>
                  </a:lnTo>
                  <a:lnTo>
                    <a:pt x="251460" y="370094"/>
                  </a:lnTo>
                  <a:lnTo>
                    <a:pt x="210494" y="379215"/>
                  </a:lnTo>
                  <a:lnTo>
                    <a:pt x="168719" y="379215"/>
                  </a:lnTo>
                  <a:lnTo>
                    <a:pt x="127753" y="370094"/>
                  </a:lnTo>
                  <a:lnTo>
                    <a:pt x="89217" y="351851"/>
                  </a:lnTo>
                  <a:lnTo>
                    <a:pt x="54728" y="324486"/>
                  </a:lnTo>
                  <a:lnTo>
                    <a:pt x="27364" y="289998"/>
                  </a:lnTo>
                  <a:lnTo>
                    <a:pt x="9121" y="251461"/>
                  </a:lnTo>
                  <a:lnTo>
                    <a:pt x="0" y="210495"/>
                  </a:lnTo>
                  <a:lnTo>
                    <a:pt x="0" y="168720"/>
                  </a:lnTo>
                  <a:lnTo>
                    <a:pt x="9121" y="127754"/>
                  </a:lnTo>
                  <a:lnTo>
                    <a:pt x="27364" y="89216"/>
                  </a:lnTo>
                  <a:lnTo>
                    <a:pt x="54728" y="54728"/>
                  </a:lnTo>
                  <a:lnTo>
                    <a:pt x="89217" y="27364"/>
                  </a:lnTo>
                  <a:lnTo>
                    <a:pt x="127753" y="9121"/>
                  </a:lnTo>
                  <a:lnTo>
                    <a:pt x="168719" y="0"/>
                  </a:lnTo>
                  <a:lnTo>
                    <a:pt x="210494" y="0"/>
                  </a:lnTo>
                  <a:lnTo>
                    <a:pt x="251460" y="9121"/>
                  </a:lnTo>
                  <a:lnTo>
                    <a:pt x="289997" y="27364"/>
                  </a:lnTo>
                  <a:lnTo>
                    <a:pt x="324486" y="5472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415811" y="295479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867213" y="2887975"/>
            <a:ext cx="389890" cy="389890"/>
            <a:chOff x="6867213" y="2887975"/>
            <a:chExt cx="389890" cy="389890"/>
          </a:xfrm>
        </p:grpSpPr>
        <p:sp>
          <p:nvSpPr>
            <p:cNvPr id="46" name="object 46"/>
            <p:cNvSpPr/>
            <p:nvPr/>
          </p:nvSpPr>
          <p:spPr>
            <a:xfrm>
              <a:off x="6872292" y="2893055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495" y="0"/>
                  </a:moveTo>
                  <a:lnTo>
                    <a:pt x="168719" y="0"/>
                  </a:lnTo>
                  <a:lnTo>
                    <a:pt x="127753" y="9121"/>
                  </a:lnTo>
                  <a:lnTo>
                    <a:pt x="89217" y="27364"/>
                  </a:lnTo>
                  <a:lnTo>
                    <a:pt x="54728" y="54728"/>
                  </a:lnTo>
                  <a:lnTo>
                    <a:pt x="27364" y="89217"/>
                  </a:lnTo>
                  <a:lnTo>
                    <a:pt x="9121" y="127754"/>
                  </a:lnTo>
                  <a:lnTo>
                    <a:pt x="0" y="168720"/>
                  </a:lnTo>
                  <a:lnTo>
                    <a:pt x="0" y="210495"/>
                  </a:lnTo>
                  <a:lnTo>
                    <a:pt x="9121" y="251461"/>
                  </a:lnTo>
                  <a:lnTo>
                    <a:pt x="27364" y="289998"/>
                  </a:lnTo>
                  <a:lnTo>
                    <a:pt x="54728" y="324486"/>
                  </a:lnTo>
                  <a:lnTo>
                    <a:pt x="89217" y="351851"/>
                  </a:lnTo>
                  <a:lnTo>
                    <a:pt x="127753" y="370094"/>
                  </a:lnTo>
                  <a:lnTo>
                    <a:pt x="168719" y="379215"/>
                  </a:lnTo>
                  <a:lnTo>
                    <a:pt x="210495" y="379215"/>
                  </a:lnTo>
                  <a:lnTo>
                    <a:pt x="251460" y="370094"/>
                  </a:lnTo>
                  <a:lnTo>
                    <a:pt x="289997" y="351851"/>
                  </a:lnTo>
                  <a:lnTo>
                    <a:pt x="324486" y="324486"/>
                  </a:lnTo>
                  <a:lnTo>
                    <a:pt x="351851" y="289998"/>
                  </a:lnTo>
                  <a:lnTo>
                    <a:pt x="370094" y="251461"/>
                  </a:lnTo>
                  <a:lnTo>
                    <a:pt x="379215" y="210495"/>
                  </a:lnTo>
                  <a:lnTo>
                    <a:pt x="379215" y="168720"/>
                  </a:lnTo>
                  <a:lnTo>
                    <a:pt x="370094" y="127754"/>
                  </a:lnTo>
                  <a:lnTo>
                    <a:pt x="351851" y="89217"/>
                  </a:lnTo>
                  <a:lnTo>
                    <a:pt x="324486" y="54728"/>
                  </a:lnTo>
                  <a:lnTo>
                    <a:pt x="289997" y="27364"/>
                  </a:lnTo>
                  <a:lnTo>
                    <a:pt x="251460" y="9121"/>
                  </a:lnTo>
                  <a:lnTo>
                    <a:pt x="21049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872293" y="2893055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487" y="54728"/>
                  </a:moveTo>
                  <a:lnTo>
                    <a:pt x="351851" y="89217"/>
                  </a:lnTo>
                  <a:lnTo>
                    <a:pt x="370094" y="127754"/>
                  </a:lnTo>
                  <a:lnTo>
                    <a:pt x="379215" y="168720"/>
                  </a:lnTo>
                  <a:lnTo>
                    <a:pt x="379215" y="210495"/>
                  </a:lnTo>
                  <a:lnTo>
                    <a:pt x="370094" y="251461"/>
                  </a:lnTo>
                  <a:lnTo>
                    <a:pt x="351851" y="289998"/>
                  </a:lnTo>
                  <a:lnTo>
                    <a:pt x="324487" y="324487"/>
                  </a:lnTo>
                  <a:lnTo>
                    <a:pt x="289998" y="351851"/>
                  </a:lnTo>
                  <a:lnTo>
                    <a:pt x="251461" y="370094"/>
                  </a:lnTo>
                  <a:lnTo>
                    <a:pt x="210495" y="379215"/>
                  </a:lnTo>
                  <a:lnTo>
                    <a:pt x="168720" y="379215"/>
                  </a:lnTo>
                  <a:lnTo>
                    <a:pt x="127754" y="370094"/>
                  </a:lnTo>
                  <a:lnTo>
                    <a:pt x="89217" y="351851"/>
                  </a:lnTo>
                  <a:lnTo>
                    <a:pt x="54728" y="324487"/>
                  </a:lnTo>
                  <a:lnTo>
                    <a:pt x="27364" y="289998"/>
                  </a:lnTo>
                  <a:lnTo>
                    <a:pt x="9121" y="251461"/>
                  </a:lnTo>
                  <a:lnTo>
                    <a:pt x="0" y="210495"/>
                  </a:lnTo>
                  <a:lnTo>
                    <a:pt x="0" y="168720"/>
                  </a:lnTo>
                  <a:lnTo>
                    <a:pt x="9121" y="127754"/>
                  </a:lnTo>
                  <a:lnTo>
                    <a:pt x="27364" y="89217"/>
                  </a:lnTo>
                  <a:lnTo>
                    <a:pt x="54728" y="54728"/>
                  </a:lnTo>
                  <a:lnTo>
                    <a:pt x="89217" y="27364"/>
                  </a:lnTo>
                  <a:lnTo>
                    <a:pt x="127754" y="9121"/>
                  </a:lnTo>
                  <a:lnTo>
                    <a:pt x="168720" y="0"/>
                  </a:lnTo>
                  <a:lnTo>
                    <a:pt x="210495" y="0"/>
                  </a:lnTo>
                  <a:lnTo>
                    <a:pt x="251461" y="9121"/>
                  </a:lnTo>
                  <a:lnTo>
                    <a:pt x="289998" y="27364"/>
                  </a:lnTo>
                  <a:lnTo>
                    <a:pt x="324487" y="5472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994865" y="294597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01546" y="3689177"/>
            <a:ext cx="7689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solidFill>
                  <a:srgbClr val="8D3124"/>
                </a:solidFill>
                <a:latin typeface="Trebuchet MS"/>
                <a:cs typeface="Trebuchet MS"/>
              </a:rPr>
              <a:t>source</a:t>
            </a:r>
            <a:r>
              <a:rPr sz="1350" b="1" spc="5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125" dirty="0">
                <a:solidFill>
                  <a:srgbClr val="8D3124"/>
                </a:solidFill>
                <a:latin typeface="Trebuchet MS"/>
                <a:cs typeface="Trebuchet MS"/>
              </a:rPr>
              <a:t>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479264" y="4712842"/>
            <a:ext cx="568960" cy="276860"/>
          </a:xfrm>
          <a:custGeom>
            <a:avLst/>
            <a:gdLst/>
            <a:ahLst/>
            <a:cxnLst/>
            <a:rect l="l" t="t" r="r" b="b"/>
            <a:pathLst>
              <a:path w="568960" h="276860">
                <a:moveTo>
                  <a:pt x="284411" y="0"/>
                </a:moveTo>
                <a:lnTo>
                  <a:pt x="229764" y="2531"/>
                </a:lnTo>
                <a:lnTo>
                  <a:pt x="176743" y="10126"/>
                </a:lnTo>
                <a:lnTo>
                  <a:pt x="126977" y="22784"/>
                </a:lnTo>
                <a:lnTo>
                  <a:pt x="82092" y="40505"/>
                </a:lnTo>
                <a:lnTo>
                  <a:pt x="41046" y="65509"/>
                </a:lnTo>
                <a:lnTo>
                  <a:pt x="13682" y="93449"/>
                </a:lnTo>
                <a:lnTo>
                  <a:pt x="0" y="123149"/>
                </a:lnTo>
                <a:lnTo>
                  <a:pt x="0" y="153436"/>
                </a:lnTo>
                <a:lnTo>
                  <a:pt x="41046" y="211075"/>
                </a:lnTo>
                <a:lnTo>
                  <a:pt x="82092" y="236079"/>
                </a:lnTo>
                <a:lnTo>
                  <a:pt x="126977" y="253800"/>
                </a:lnTo>
                <a:lnTo>
                  <a:pt x="176743" y="266458"/>
                </a:lnTo>
                <a:lnTo>
                  <a:pt x="229764" y="274053"/>
                </a:lnTo>
                <a:lnTo>
                  <a:pt x="284411" y="276585"/>
                </a:lnTo>
                <a:lnTo>
                  <a:pt x="339059" y="274053"/>
                </a:lnTo>
                <a:lnTo>
                  <a:pt x="392079" y="266458"/>
                </a:lnTo>
                <a:lnTo>
                  <a:pt x="441846" y="253800"/>
                </a:lnTo>
                <a:lnTo>
                  <a:pt x="486731" y="236079"/>
                </a:lnTo>
                <a:lnTo>
                  <a:pt x="527777" y="211075"/>
                </a:lnTo>
                <a:lnTo>
                  <a:pt x="555141" y="183136"/>
                </a:lnTo>
                <a:lnTo>
                  <a:pt x="568823" y="153436"/>
                </a:lnTo>
                <a:lnTo>
                  <a:pt x="568823" y="123149"/>
                </a:lnTo>
                <a:lnTo>
                  <a:pt x="527777" y="65509"/>
                </a:lnTo>
                <a:lnTo>
                  <a:pt x="486731" y="40505"/>
                </a:lnTo>
                <a:lnTo>
                  <a:pt x="441846" y="22784"/>
                </a:lnTo>
                <a:lnTo>
                  <a:pt x="392079" y="10126"/>
                </a:lnTo>
                <a:lnTo>
                  <a:pt x="339059" y="2531"/>
                </a:lnTo>
                <a:lnTo>
                  <a:pt x="28441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696642" y="470968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401504" y="3989620"/>
            <a:ext cx="283210" cy="273685"/>
          </a:xfrm>
          <a:custGeom>
            <a:avLst/>
            <a:gdLst/>
            <a:ahLst/>
            <a:cxnLst/>
            <a:rect l="l" t="t" r="r" b="b"/>
            <a:pathLst>
              <a:path w="283210" h="273685">
                <a:moveTo>
                  <a:pt x="163283" y="0"/>
                </a:moveTo>
                <a:lnTo>
                  <a:pt x="119487" y="0"/>
                </a:lnTo>
                <a:lnTo>
                  <a:pt x="77357" y="12961"/>
                </a:lnTo>
                <a:lnTo>
                  <a:pt x="40225" y="38884"/>
                </a:lnTo>
                <a:lnTo>
                  <a:pt x="13408" y="74778"/>
                </a:lnTo>
                <a:lnTo>
                  <a:pt x="0" y="115504"/>
                </a:lnTo>
                <a:lnTo>
                  <a:pt x="0" y="157840"/>
                </a:lnTo>
                <a:lnTo>
                  <a:pt x="13408" y="198566"/>
                </a:lnTo>
                <a:lnTo>
                  <a:pt x="40225" y="234459"/>
                </a:lnTo>
                <a:lnTo>
                  <a:pt x="77357" y="260383"/>
                </a:lnTo>
                <a:lnTo>
                  <a:pt x="119487" y="273344"/>
                </a:lnTo>
                <a:lnTo>
                  <a:pt x="163283" y="273344"/>
                </a:lnTo>
                <a:lnTo>
                  <a:pt x="205413" y="260383"/>
                </a:lnTo>
                <a:lnTo>
                  <a:pt x="242545" y="234459"/>
                </a:lnTo>
                <a:lnTo>
                  <a:pt x="269362" y="198566"/>
                </a:lnTo>
                <a:lnTo>
                  <a:pt x="282770" y="157840"/>
                </a:lnTo>
                <a:lnTo>
                  <a:pt x="282770" y="115504"/>
                </a:lnTo>
                <a:lnTo>
                  <a:pt x="269362" y="74778"/>
                </a:lnTo>
                <a:lnTo>
                  <a:pt x="242545" y="38884"/>
                </a:lnTo>
                <a:lnTo>
                  <a:pt x="205413" y="12961"/>
                </a:lnTo>
                <a:lnTo>
                  <a:pt x="16328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475854" y="398483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73227" y="5046651"/>
            <a:ext cx="339725" cy="276860"/>
          </a:xfrm>
          <a:custGeom>
            <a:avLst/>
            <a:gdLst/>
            <a:ahLst/>
            <a:cxnLst/>
            <a:rect l="l" t="t" r="r" b="b"/>
            <a:pathLst>
              <a:path w="339725" h="276860">
                <a:moveTo>
                  <a:pt x="169662" y="0"/>
                </a:moveTo>
                <a:lnTo>
                  <a:pt x="126112" y="4500"/>
                </a:lnTo>
                <a:lnTo>
                  <a:pt x="84877" y="18002"/>
                </a:lnTo>
                <a:lnTo>
                  <a:pt x="48271" y="40505"/>
                </a:lnTo>
                <a:lnTo>
                  <a:pt x="16090" y="76398"/>
                </a:lnTo>
                <a:lnTo>
                  <a:pt x="0" y="117124"/>
                </a:lnTo>
                <a:lnTo>
                  <a:pt x="0" y="159460"/>
                </a:lnTo>
                <a:lnTo>
                  <a:pt x="16090" y="200186"/>
                </a:lnTo>
                <a:lnTo>
                  <a:pt x="48271" y="236079"/>
                </a:lnTo>
                <a:lnTo>
                  <a:pt x="84877" y="258582"/>
                </a:lnTo>
                <a:lnTo>
                  <a:pt x="126112" y="272084"/>
                </a:lnTo>
                <a:lnTo>
                  <a:pt x="169662" y="276585"/>
                </a:lnTo>
                <a:lnTo>
                  <a:pt x="213211" y="272084"/>
                </a:lnTo>
                <a:lnTo>
                  <a:pt x="254446" y="258582"/>
                </a:lnTo>
                <a:lnTo>
                  <a:pt x="291053" y="236079"/>
                </a:lnTo>
                <a:lnTo>
                  <a:pt x="323234" y="200186"/>
                </a:lnTo>
                <a:lnTo>
                  <a:pt x="339324" y="159460"/>
                </a:lnTo>
                <a:lnTo>
                  <a:pt x="339324" y="117124"/>
                </a:lnTo>
                <a:lnTo>
                  <a:pt x="323234" y="76398"/>
                </a:lnTo>
                <a:lnTo>
                  <a:pt x="291053" y="40505"/>
                </a:lnTo>
                <a:lnTo>
                  <a:pt x="254446" y="18002"/>
                </a:lnTo>
                <a:lnTo>
                  <a:pt x="213211" y="4500"/>
                </a:lnTo>
                <a:lnTo>
                  <a:pt x="16966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475854" y="504348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128332" y="4274121"/>
            <a:ext cx="377190" cy="276860"/>
          </a:xfrm>
          <a:custGeom>
            <a:avLst/>
            <a:gdLst/>
            <a:ahLst/>
            <a:cxnLst/>
            <a:rect l="l" t="t" r="r" b="b"/>
            <a:pathLst>
              <a:path w="377189" h="276860">
                <a:moveTo>
                  <a:pt x="188512" y="0"/>
                </a:moveTo>
                <a:lnTo>
                  <a:pt x="140124" y="4500"/>
                </a:lnTo>
                <a:lnTo>
                  <a:pt x="94307" y="18002"/>
                </a:lnTo>
                <a:lnTo>
                  <a:pt x="53634" y="40505"/>
                </a:lnTo>
                <a:lnTo>
                  <a:pt x="17878" y="76398"/>
                </a:lnTo>
                <a:lnTo>
                  <a:pt x="0" y="117124"/>
                </a:lnTo>
                <a:lnTo>
                  <a:pt x="0" y="159460"/>
                </a:lnTo>
                <a:lnTo>
                  <a:pt x="17878" y="200186"/>
                </a:lnTo>
                <a:lnTo>
                  <a:pt x="53634" y="236079"/>
                </a:lnTo>
                <a:lnTo>
                  <a:pt x="94307" y="258582"/>
                </a:lnTo>
                <a:lnTo>
                  <a:pt x="140124" y="272084"/>
                </a:lnTo>
                <a:lnTo>
                  <a:pt x="188512" y="276585"/>
                </a:lnTo>
                <a:lnTo>
                  <a:pt x="236900" y="272084"/>
                </a:lnTo>
                <a:lnTo>
                  <a:pt x="282717" y="258582"/>
                </a:lnTo>
                <a:lnTo>
                  <a:pt x="323392" y="236079"/>
                </a:lnTo>
                <a:lnTo>
                  <a:pt x="359148" y="200186"/>
                </a:lnTo>
                <a:lnTo>
                  <a:pt x="377026" y="159460"/>
                </a:lnTo>
                <a:lnTo>
                  <a:pt x="377026" y="117124"/>
                </a:lnTo>
                <a:lnTo>
                  <a:pt x="359148" y="76398"/>
                </a:lnTo>
                <a:lnTo>
                  <a:pt x="323392" y="40505"/>
                </a:lnTo>
                <a:lnTo>
                  <a:pt x="282717" y="18002"/>
                </a:lnTo>
                <a:lnTo>
                  <a:pt x="236900" y="4500"/>
                </a:lnTo>
                <a:lnTo>
                  <a:pt x="18851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249812" y="4270959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363802" y="3348994"/>
            <a:ext cx="358775" cy="276860"/>
          </a:xfrm>
          <a:custGeom>
            <a:avLst/>
            <a:gdLst/>
            <a:ahLst/>
            <a:cxnLst/>
            <a:rect l="l" t="t" r="r" b="b"/>
            <a:pathLst>
              <a:path w="358775" h="276860">
                <a:moveTo>
                  <a:pt x="179086" y="0"/>
                </a:moveTo>
                <a:lnTo>
                  <a:pt x="133118" y="4500"/>
                </a:lnTo>
                <a:lnTo>
                  <a:pt x="89592" y="18002"/>
                </a:lnTo>
                <a:lnTo>
                  <a:pt x="50952" y="40505"/>
                </a:lnTo>
                <a:lnTo>
                  <a:pt x="16984" y="76398"/>
                </a:lnTo>
                <a:lnTo>
                  <a:pt x="0" y="117124"/>
                </a:lnTo>
                <a:lnTo>
                  <a:pt x="0" y="159460"/>
                </a:lnTo>
                <a:lnTo>
                  <a:pt x="16984" y="200185"/>
                </a:lnTo>
                <a:lnTo>
                  <a:pt x="50952" y="236078"/>
                </a:lnTo>
                <a:lnTo>
                  <a:pt x="89592" y="258581"/>
                </a:lnTo>
                <a:lnTo>
                  <a:pt x="133118" y="272083"/>
                </a:lnTo>
                <a:lnTo>
                  <a:pt x="179086" y="276583"/>
                </a:lnTo>
                <a:lnTo>
                  <a:pt x="225055" y="272083"/>
                </a:lnTo>
                <a:lnTo>
                  <a:pt x="268581" y="258581"/>
                </a:lnTo>
                <a:lnTo>
                  <a:pt x="307221" y="236078"/>
                </a:lnTo>
                <a:lnTo>
                  <a:pt x="341189" y="200185"/>
                </a:lnTo>
                <a:lnTo>
                  <a:pt x="358173" y="159460"/>
                </a:lnTo>
                <a:lnTo>
                  <a:pt x="358173" y="117124"/>
                </a:lnTo>
                <a:lnTo>
                  <a:pt x="341189" y="76398"/>
                </a:lnTo>
                <a:lnTo>
                  <a:pt x="307221" y="40505"/>
                </a:lnTo>
                <a:lnTo>
                  <a:pt x="268581" y="18002"/>
                </a:lnTo>
                <a:lnTo>
                  <a:pt x="225055" y="4500"/>
                </a:lnTo>
                <a:lnTo>
                  <a:pt x="179086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475854" y="334583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308004" y="3463442"/>
            <a:ext cx="358775" cy="276860"/>
          </a:xfrm>
          <a:custGeom>
            <a:avLst/>
            <a:gdLst/>
            <a:ahLst/>
            <a:cxnLst/>
            <a:rect l="l" t="t" r="r" b="b"/>
            <a:pathLst>
              <a:path w="358775" h="276860">
                <a:moveTo>
                  <a:pt x="179087" y="0"/>
                </a:moveTo>
                <a:lnTo>
                  <a:pt x="133118" y="4500"/>
                </a:lnTo>
                <a:lnTo>
                  <a:pt x="89592" y="18002"/>
                </a:lnTo>
                <a:lnTo>
                  <a:pt x="50952" y="40505"/>
                </a:lnTo>
                <a:lnTo>
                  <a:pt x="16984" y="76398"/>
                </a:lnTo>
                <a:lnTo>
                  <a:pt x="0" y="117124"/>
                </a:lnTo>
                <a:lnTo>
                  <a:pt x="0" y="159460"/>
                </a:lnTo>
                <a:lnTo>
                  <a:pt x="16984" y="200186"/>
                </a:lnTo>
                <a:lnTo>
                  <a:pt x="50952" y="236079"/>
                </a:lnTo>
                <a:lnTo>
                  <a:pt x="89592" y="258582"/>
                </a:lnTo>
                <a:lnTo>
                  <a:pt x="133118" y="272084"/>
                </a:lnTo>
                <a:lnTo>
                  <a:pt x="179087" y="276585"/>
                </a:lnTo>
                <a:lnTo>
                  <a:pt x="225056" y="272084"/>
                </a:lnTo>
                <a:lnTo>
                  <a:pt x="268582" y="258582"/>
                </a:lnTo>
                <a:lnTo>
                  <a:pt x="307222" y="236079"/>
                </a:lnTo>
                <a:lnTo>
                  <a:pt x="341191" y="200186"/>
                </a:lnTo>
                <a:lnTo>
                  <a:pt x="358175" y="159460"/>
                </a:lnTo>
                <a:lnTo>
                  <a:pt x="358175" y="117124"/>
                </a:lnTo>
                <a:lnTo>
                  <a:pt x="341191" y="76398"/>
                </a:lnTo>
                <a:lnTo>
                  <a:pt x="307222" y="40505"/>
                </a:lnTo>
                <a:lnTo>
                  <a:pt x="268582" y="18002"/>
                </a:lnTo>
                <a:lnTo>
                  <a:pt x="225056" y="4500"/>
                </a:lnTo>
                <a:lnTo>
                  <a:pt x="1790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420057" y="3460279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137758" y="2967497"/>
            <a:ext cx="358775" cy="276860"/>
          </a:xfrm>
          <a:custGeom>
            <a:avLst/>
            <a:gdLst/>
            <a:ahLst/>
            <a:cxnLst/>
            <a:rect l="l" t="t" r="r" b="b"/>
            <a:pathLst>
              <a:path w="358775" h="276860">
                <a:moveTo>
                  <a:pt x="179087" y="0"/>
                </a:moveTo>
                <a:lnTo>
                  <a:pt x="133118" y="4500"/>
                </a:lnTo>
                <a:lnTo>
                  <a:pt x="89592" y="18002"/>
                </a:lnTo>
                <a:lnTo>
                  <a:pt x="50952" y="40505"/>
                </a:lnTo>
                <a:lnTo>
                  <a:pt x="16984" y="76398"/>
                </a:lnTo>
                <a:lnTo>
                  <a:pt x="0" y="117124"/>
                </a:lnTo>
                <a:lnTo>
                  <a:pt x="0" y="159460"/>
                </a:lnTo>
                <a:lnTo>
                  <a:pt x="16984" y="200186"/>
                </a:lnTo>
                <a:lnTo>
                  <a:pt x="50952" y="236079"/>
                </a:lnTo>
                <a:lnTo>
                  <a:pt x="89592" y="258582"/>
                </a:lnTo>
                <a:lnTo>
                  <a:pt x="133118" y="272084"/>
                </a:lnTo>
                <a:lnTo>
                  <a:pt x="179087" y="276585"/>
                </a:lnTo>
                <a:lnTo>
                  <a:pt x="225056" y="272084"/>
                </a:lnTo>
                <a:lnTo>
                  <a:pt x="268582" y="258582"/>
                </a:lnTo>
                <a:lnTo>
                  <a:pt x="307222" y="236079"/>
                </a:lnTo>
                <a:lnTo>
                  <a:pt x="341191" y="200186"/>
                </a:lnTo>
                <a:lnTo>
                  <a:pt x="358175" y="159460"/>
                </a:lnTo>
                <a:lnTo>
                  <a:pt x="358175" y="117124"/>
                </a:lnTo>
                <a:lnTo>
                  <a:pt x="341191" y="76398"/>
                </a:lnTo>
                <a:lnTo>
                  <a:pt x="307222" y="40505"/>
                </a:lnTo>
                <a:lnTo>
                  <a:pt x="268582" y="18002"/>
                </a:lnTo>
                <a:lnTo>
                  <a:pt x="225056" y="4500"/>
                </a:lnTo>
                <a:lnTo>
                  <a:pt x="1790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195476" y="2964336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15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415770" y="3692340"/>
            <a:ext cx="358775" cy="276860"/>
          </a:xfrm>
          <a:custGeom>
            <a:avLst/>
            <a:gdLst/>
            <a:ahLst/>
            <a:cxnLst/>
            <a:rect l="l" t="t" r="r" b="b"/>
            <a:pathLst>
              <a:path w="358775" h="276860">
                <a:moveTo>
                  <a:pt x="179087" y="0"/>
                </a:moveTo>
                <a:lnTo>
                  <a:pt x="133118" y="4500"/>
                </a:lnTo>
                <a:lnTo>
                  <a:pt x="89592" y="18001"/>
                </a:lnTo>
                <a:lnTo>
                  <a:pt x="50952" y="40504"/>
                </a:lnTo>
                <a:lnTo>
                  <a:pt x="16984" y="76397"/>
                </a:lnTo>
                <a:lnTo>
                  <a:pt x="0" y="117123"/>
                </a:lnTo>
                <a:lnTo>
                  <a:pt x="0" y="159460"/>
                </a:lnTo>
                <a:lnTo>
                  <a:pt x="16984" y="200185"/>
                </a:lnTo>
                <a:lnTo>
                  <a:pt x="50952" y="236079"/>
                </a:lnTo>
                <a:lnTo>
                  <a:pt x="89592" y="258581"/>
                </a:lnTo>
                <a:lnTo>
                  <a:pt x="133118" y="272083"/>
                </a:lnTo>
                <a:lnTo>
                  <a:pt x="179087" y="276584"/>
                </a:lnTo>
                <a:lnTo>
                  <a:pt x="225055" y="272083"/>
                </a:lnTo>
                <a:lnTo>
                  <a:pt x="268582" y="258581"/>
                </a:lnTo>
                <a:lnTo>
                  <a:pt x="307222" y="236079"/>
                </a:lnTo>
                <a:lnTo>
                  <a:pt x="341191" y="200185"/>
                </a:lnTo>
                <a:lnTo>
                  <a:pt x="358175" y="159460"/>
                </a:lnTo>
                <a:lnTo>
                  <a:pt x="358175" y="117123"/>
                </a:lnTo>
                <a:lnTo>
                  <a:pt x="341191" y="76397"/>
                </a:lnTo>
                <a:lnTo>
                  <a:pt x="307222" y="40504"/>
                </a:lnTo>
                <a:lnTo>
                  <a:pt x="268582" y="18001"/>
                </a:lnTo>
                <a:lnTo>
                  <a:pt x="225055" y="4500"/>
                </a:lnTo>
                <a:lnTo>
                  <a:pt x="1790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527823" y="368917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37758" y="3596966"/>
            <a:ext cx="358775" cy="276860"/>
          </a:xfrm>
          <a:custGeom>
            <a:avLst/>
            <a:gdLst/>
            <a:ahLst/>
            <a:cxnLst/>
            <a:rect l="l" t="t" r="r" b="b"/>
            <a:pathLst>
              <a:path w="358775" h="276860">
                <a:moveTo>
                  <a:pt x="179087" y="0"/>
                </a:moveTo>
                <a:lnTo>
                  <a:pt x="133118" y="4500"/>
                </a:lnTo>
                <a:lnTo>
                  <a:pt x="89592" y="18002"/>
                </a:lnTo>
                <a:lnTo>
                  <a:pt x="50952" y="40505"/>
                </a:lnTo>
                <a:lnTo>
                  <a:pt x="16984" y="76398"/>
                </a:lnTo>
                <a:lnTo>
                  <a:pt x="0" y="117123"/>
                </a:lnTo>
                <a:lnTo>
                  <a:pt x="0" y="159459"/>
                </a:lnTo>
                <a:lnTo>
                  <a:pt x="16984" y="200185"/>
                </a:lnTo>
                <a:lnTo>
                  <a:pt x="50952" y="236078"/>
                </a:lnTo>
                <a:lnTo>
                  <a:pt x="89592" y="258581"/>
                </a:lnTo>
                <a:lnTo>
                  <a:pt x="133118" y="272083"/>
                </a:lnTo>
                <a:lnTo>
                  <a:pt x="179087" y="276583"/>
                </a:lnTo>
                <a:lnTo>
                  <a:pt x="225056" y="272083"/>
                </a:lnTo>
                <a:lnTo>
                  <a:pt x="268582" y="258581"/>
                </a:lnTo>
                <a:lnTo>
                  <a:pt x="307222" y="236078"/>
                </a:lnTo>
                <a:lnTo>
                  <a:pt x="341191" y="200185"/>
                </a:lnTo>
                <a:lnTo>
                  <a:pt x="358175" y="159459"/>
                </a:lnTo>
                <a:lnTo>
                  <a:pt x="358175" y="117123"/>
                </a:lnTo>
                <a:lnTo>
                  <a:pt x="341191" y="76398"/>
                </a:lnTo>
                <a:lnTo>
                  <a:pt x="307222" y="40505"/>
                </a:lnTo>
                <a:lnTo>
                  <a:pt x="268582" y="18002"/>
                </a:lnTo>
                <a:lnTo>
                  <a:pt x="225056" y="4500"/>
                </a:lnTo>
                <a:lnTo>
                  <a:pt x="17908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195476" y="3593803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78411" y="6010756"/>
            <a:ext cx="467359" cy="274955"/>
          </a:xfrm>
          <a:custGeom>
            <a:avLst/>
            <a:gdLst/>
            <a:ahLst/>
            <a:cxnLst/>
            <a:rect l="l" t="t" r="r" b="b"/>
            <a:pathLst>
              <a:path w="467360" h="274954">
                <a:moveTo>
                  <a:pt x="259253" y="0"/>
                </a:moveTo>
                <a:lnTo>
                  <a:pt x="208078" y="0"/>
                </a:lnTo>
                <a:lnTo>
                  <a:pt x="157895" y="6612"/>
                </a:lnTo>
                <a:lnTo>
                  <a:pt x="110687" y="19838"/>
                </a:lnTo>
                <a:lnTo>
                  <a:pt x="68439" y="39677"/>
                </a:lnTo>
                <a:lnTo>
                  <a:pt x="30417" y="69166"/>
                </a:lnTo>
                <a:lnTo>
                  <a:pt x="7604" y="102383"/>
                </a:lnTo>
                <a:lnTo>
                  <a:pt x="0" y="137465"/>
                </a:lnTo>
                <a:lnTo>
                  <a:pt x="7604" y="172546"/>
                </a:lnTo>
                <a:lnTo>
                  <a:pt x="30417" y="205763"/>
                </a:lnTo>
                <a:lnTo>
                  <a:pt x="68439" y="235252"/>
                </a:lnTo>
                <a:lnTo>
                  <a:pt x="110687" y="255091"/>
                </a:lnTo>
                <a:lnTo>
                  <a:pt x="157895" y="268317"/>
                </a:lnTo>
                <a:lnTo>
                  <a:pt x="208078" y="274930"/>
                </a:lnTo>
                <a:lnTo>
                  <a:pt x="259253" y="274930"/>
                </a:lnTo>
                <a:lnTo>
                  <a:pt x="309436" y="268317"/>
                </a:lnTo>
                <a:lnTo>
                  <a:pt x="356644" y="255091"/>
                </a:lnTo>
                <a:lnTo>
                  <a:pt x="398893" y="235252"/>
                </a:lnTo>
                <a:lnTo>
                  <a:pt x="436915" y="205763"/>
                </a:lnTo>
                <a:lnTo>
                  <a:pt x="459728" y="172546"/>
                </a:lnTo>
                <a:lnTo>
                  <a:pt x="467333" y="137465"/>
                </a:lnTo>
                <a:lnTo>
                  <a:pt x="459728" y="102383"/>
                </a:lnTo>
                <a:lnTo>
                  <a:pt x="436915" y="69166"/>
                </a:lnTo>
                <a:lnTo>
                  <a:pt x="398893" y="39677"/>
                </a:lnTo>
                <a:lnTo>
                  <a:pt x="356644" y="19838"/>
                </a:lnTo>
                <a:lnTo>
                  <a:pt x="309436" y="6612"/>
                </a:lnTo>
                <a:lnTo>
                  <a:pt x="25925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190708" y="6006767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20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003539" y="5524347"/>
            <a:ext cx="467359" cy="274955"/>
          </a:xfrm>
          <a:custGeom>
            <a:avLst/>
            <a:gdLst/>
            <a:ahLst/>
            <a:cxnLst/>
            <a:rect l="l" t="t" r="r" b="b"/>
            <a:pathLst>
              <a:path w="467360" h="274954">
                <a:moveTo>
                  <a:pt x="259253" y="0"/>
                </a:moveTo>
                <a:lnTo>
                  <a:pt x="208078" y="0"/>
                </a:lnTo>
                <a:lnTo>
                  <a:pt x="157895" y="6613"/>
                </a:lnTo>
                <a:lnTo>
                  <a:pt x="110688" y="19839"/>
                </a:lnTo>
                <a:lnTo>
                  <a:pt x="68439" y="39678"/>
                </a:lnTo>
                <a:lnTo>
                  <a:pt x="30417" y="69167"/>
                </a:lnTo>
                <a:lnTo>
                  <a:pt x="7604" y="102384"/>
                </a:lnTo>
                <a:lnTo>
                  <a:pt x="0" y="137466"/>
                </a:lnTo>
                <a:lnTo>
                  <a:pt x="7604" y="172547"/>
                </a:lnTo>
                <a:lnTo>
                  <a:pt x="30417" y="205764"/>
                </a:lnTo>
                <a:lnTo>
                  <a:pt x="68439" y="235253"/>
                </a:lnTo>
                <a:lnTo>
                  <a:pt x="110688" y="255092"/>
                </a:lnTo>
                <a:lnTo>
                  <a:pt x="157895" y="268318"/>
                </a:lnTo>
                <a:lnTo>
                  <a:pt x="208078" y="274931"/>
                </a:lnTo>
                <a:lnTo>
                  <a:pt x="259253" y="274931"/>
                </a:lnTo>
                <a:lnTo>
                  <a:pt x="309436" y="268318"/>
                </a:lnTo>
                <a:lnTo>
                  <a:pt x="356644" y="255092"/>
                </a:lnTo>
                <a:lnTo>
                  <a:pt x="398892" y="235253"/>
                </a:lnTo>
                <a:lnTo>
                  <a:pt x="436914" y="205764"/>
                </a:lnTo>
                <a:lnTo>
                  <a:pt x="459728" y="172547"/>
                </a:lnTo>
                <a:lnTo>
                  <a:pt x="467332" y="137466"/>
                </a:lnTo>
                <a:lnTo>
                  <a:pt x="459728" y="102384"/>
                </a:lnTo>
                <a:lnTo>
                  <a:pt x="436914" y="69167"/>
                </a:lnTo>
                <a:lnTo>
                  <a:pt x="398892" y="39678"/>
                </a:lnTo>
                <a:lnTo>
                  <a:pt x="356644" y="19839"/>
                </a:lnTo>
                <a:lnTo>
                  <a:pt x="309436" y="6613"/>
                </a:lnTo>
                <a:lnTo>
                  <a:pt x="25925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115835" y="5520359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62476" y="4189111"/>
            <a:ext cx="467359" cy="274955"/>
          </a:xfrm>
          <a:custGeom>
            <a:avLst/>
            <a:gdLst/>
            <a:ahLst/>
            <a:cxnLst/>
            <a:rect l="l" t="t" r="r" b="b"/>
            <a:pathLst>
              <a:path w="467359" h="274954">
                <a:moveTo>
                  <a:pt x="259253" y="0"/>
                </a:moveTo>
                <a:lnTo>
                  <a:pt x="208079" y="0"/>
                </a:lnTo>
                <a:lnTo>
                  <a:pt x="157896" y="6613"/>
                </a:lnTo>
                <a:lnTo>
                  <a:pt x="110688" y="19839"/>
                </a:lnTo>
                <a:lnTo>
                  <a:pt x="68439" y="39678"/>
                </a:lnTo>
                <a:lnTo>
                  <a:pt x="30417" y="69167"/>
                </a:lnTo>
                <a:lnTo>
                  <a:pt x="7604" y="102384"/>
                </a:lnTo>
                <a:lnTo>
                  <a:pt x="0" y="137465"/>
                </a:lnTo>
                <a:lnTo>
                  <a:pt x="7604" y="172547"/>
                </a:lnTo>
                <a:lnTo>
                  <a:pt x="30417" y="205764"/>
                </a:lnTo>
                <a:lnTo>
                  <a:pt x="68439" y="235253"/>
                </a:lnTo>
                <a:lnTo>
                  <a:pt x="110688" y="255092"/>
                </a:lnTo>
                <a:lnTo>
                  <a:pt x="157896" y="268318"/>
                </a:lnTo>
                <a:lnTo>
                  <a:pt x="208079" y="274931"/>
                </a:lnTo>
                <a:lnTo>
                  <a:pt x="259253" y="274931"/>
                </a:lnTo>
                <a:lnTo>
                  <a:pt x="309436" y="268318"/>
                </a:lnTo>
                <a:lnTo>
                  <a:pt x="356644" y="255092"/>
                </a:lnTo>
                <a:lnTo>
                  <a:pt x="398893" y="235253"/>
                </a:lnTo>
                <a:lnTo>
                  <a:pt x="436915" y="205764"/>
                </a:lnTo>
                <a:lnTo>
                  <a:pt x="459728" y="172547"/>
                </a:lnTo>
                <a:lnTo>
                  <a:pt x="467333" y="137465"/>
                </a:lnTo>
                <a:lnTo>
                  <a:pt x="459728" y="102384"/>
                </a:lnTo>
                <a:lnTo>
                  <a:pt x="436915" y="69167"/>
                </a:lnTo>
                <a:lnTo>
                  <a:pt x="398893" y="39678"/>
                </a:lnTo>
                <a:lnTo>
                  <a:pt x="356644" y="19839"/>
                </a:lnTo>
                <a:lnTo>
                  <a:pt x="309436" y="6613"/>
                </a:lnTo>
                <a:lnTo>
                  <a:pt x="25925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429107" y="418512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9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387850" y="6798371"/>
            <a:ext cx="33210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70" dirty="0">
                <a:latin typeface="Trebuchet MS"/>
                <a:cs typeface="Trebuchet MS"/>
              </a:rPr>
              <a:t>length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75" dirty="0">
                <a:latin typeface="Trebuchet MS"/>
                <a:cs typeface="Trebuchet MS"/>
              </a:rPr>
              <a:t>of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65" dirty="0">
                <a:latin typeface="Trebuchet MS"/>
                <a:cs typeface="Trebuchet MS"/>
              </a:rPr>
              <a:t>path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9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+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4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+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100" dirty="0">
                <a:latin typeface="Trebuchet MS"/>
                <a:cs typeface="Trebuchet MS"/>
              </a:rPr>
              <a:t>1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+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95" dirty="0">
                <a:latin typeface="Trebuchet MS"/>
                <a:cs typeface="Trebuchet MS"/>
              </a:rPr>
              <a:t>11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70" dirty="0">
                <a:latin typeface="Trebuchet MS"/>
                <a:cs typeface="Trebuchet MS"/>
              </a:rPr>
              <a:t>25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67906" y="6407336"/>
            <a:ext cx="11499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0" dirty="0">
                <a:solidFill>
                  <a:srgbClr val="8D3124"/>
                </a:solidFill>
                <a:latin typeface="Trebuchet MS"/>
                <a:cs typeface="Trebuchet MS"/>
              </a:rPr>
              <a:t>destination</a:t>
            </a:r>
            <a:r>
              <a:rPr sz="1350" b="1" spc="8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-50" dirty="0">
                <a:solidFill>
                  <a:srgbClr val="8D3124"/>
                </a:solidFill>
                <a:latin typeface="Trebuchet MS"/>
                <a:cs typeface="Trebuchet MS"/>
              </a:rPr>
              <a:t>t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413536" y="3651187"/>
            <a:ext cx="5558790" cy="2449195"/>
            <a:chOff x="2413536" y="3651187"/>
            <a:chExt cx="5558790" cy="2449195"/>
          </a:xfrm>
        </p:grpSpPr>
        <p:sp>
          <p:nvSpPr>
            <p:cNvPr id="77" name="object 77"/>
            <p:cNvSpPr/>
            <p:nvPr/>
          </p:nvSpPr>
          <p:spPr>
            <a:xfrm>
              <a:off x="6356423" y="4493482"/>
              <a:ext cx="1443355" cy="1271270"/>
            </a:xfrm>
            <a:custGeom>
              <a:avLst/>
              <a:gdLst/>
              <a:ahLst/>
              <a:cxnLst/>
              <a:rect l="l" t="t" r="r" b="b"/>
              <a:pathLst>
                <a:path w="1443354" h="1271270">
                  <a:moveTo>
                    <a:pt x="1442994" y="1271173"/>
                  </a:moveTo>
                  <a:lnTo>
                    <a:pt x="1417946" y="1249108"/>
                  </a:lnTo>
                  <a:lnTo>
                    <a:pt x="0" y="0"/>
                  </a:lnTo>
                </a:path>
              </a:pathLst>
            </a:custGeom>
            <a:ln w="667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87368" y="5643830"/>
              <a:ext cx="285115" cy="273050"/>
            </a:xfrm>
            <a:custGeom>
              <a:avLst/>
              <a:gdLst/>
              <a:ahLst/>
              <a:cxnLst/>
              <a:rect l="l" t="t" r="r" b="b"/>
              <a:pathLst>
                <a:path w="285115" h="273050">
                  <a:moveTo>
                    <a:pt x="174001" y="0"/>
                  </a:moveTo>
                  <a:lnTo>
                    <a:pt x="0" y="197521"/>
                  </a:lnTo>
                  <a:lnTo>
                    <a:pt x="284521" y="272761"/>
                  </a:lnTo>
                  <a:lnTo>
                    <a:pt x="174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608224" y="3959387"/>
              <a:ext cx="0" cy="1687830"/>
            </a:xfrm>
            <a:custGeom>
              <a:avLst/>
              <a:gdLst/>
              <a:ahLst/>
              <a:cxnLst/>
              <a:rect l="l" t="t" r="r" b="b"/>
              <a:pathLst>
                <a:path h="1687829">
                  <a:moveTo>
                    <a:pt x="0" y="1687287"/>
                  </a:moveTo>
                  <a:lnTo>
                    <a:pt x="0" y="1653906"/>
                  </a:lnTo>
                  <a:lnTo>
                    <a:pt x="0" y="0"/>
                  </a:lnTo>
                </a:path>
              </a:pathLst>
            </a:custGeom>
            <a:ln w="667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476607" y="5613294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263231" y="0"/>
                  </a:moveTo>
                  <a:lnTo>
                    <a:pt x="0" y="0"/>
                  </a:lnTo>
                  <a:lnTo>
                    <a:pt x="131615" y="263231"/>
                  </a:lnTo>
                  <a:lnTo>
                    <a:pt x="2632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059336" y="4644958"/>
              <a:ext cx="831850" cy="728980"/>
            </a:xfrm>
            <a:custGeom>
              <a:avLst/>
              <a:gdLst/>
              <a:ahLst/>
              <a:cxnLst/>
              <a:rect l="l" t="t" r="r" b="b"/>
              <a:pathLst>
                <a:path w="831850" h="728979">
                  <a:moveTo>
                    <a:pt x="831519" y="0"/>
                  </a:moveTo>
                  <a:lnTo>
                    <a:pt x="806413" y="21998"/>
                  </a:lnTo>
                  <a:lnTo>
                    <a:pt x="0" y="728587"/>
                  </a:lnTo>
                </a:path>
              </a:pathLst>
            </a:custGeom>
            <a:ln w="667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779011" y="4493482"/>
              <a:ext cx="285115" cy="273050"/>
            </a:xfrm>
            <a:custGeom>
              <a:avLst/>
              <a:gdLst/>
              <a:ahLst/>
              <a:cxnLst/>
              <a:rect l="l" t="t" r="r" b="b"/>
              <a:pathLst>
                <a:path w="285114" h="273050">
                  <a:moveTo>
                    <a:pt x="284721" y="0"/>
                  </a:moveTo>
                  <a:lnTo>
                    <a:pt x="0" y="74482"/>
                  </a:lnTo>
                  <a:lnTo>
                    <a:pt x="173474" y="272467"/>
                  </a:lnTo>
                  <a:lnTo>
                    <a:pt x="2847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598686" y="5491403"/>
              <a:ext cx="2008505" cy="575310"/>
            </a:xfrm>
            <a:custGeom>
              <a:avLst/>
              <a:gdLst/>
              <a:ahLst/>
              <a:cxnLst/>
              <a:rect l="l" t="t" r="r" b="b"/>
              <a:pathLst>
                <a:path w="2008504" h="575310">
                  <a:moveTo>
                    <a:pt x="2008140" y="0"/>
                  </a:moveTo>
                  <a:lnTo>
                    <a:pt x="1976048" y="9186"/>
                  </a:lnTo>
                  <a:lnTo>
                    <a:pt x="0" y="574900"/>
                  </a:lnTo>
                </a:path>
              </a:pathLst>
            </a:custGeom>
            <a:ln w="667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538513" y="5374056"/>
              <a:ext cx="289560" cy="253365"/>
            </a:xfrm>
            <a:custGeom>
              <a:avLst/>
              <a:gdLst/>
              <a:ahLst/>
              <a:cxnLst/>
              <a:rect l="l" t="t" r="r" b="b"/>
              <a:pathLst>
                <a:path w="289560" h="253364">
                  <a:moveTo>
                    <a:pt x="0" y="0"/>
                  </a:moveTo>
                  <a:lnTo>
                    <a:pt x="72442" y="253067"/>
                  </a:lnTo>
                  <a:lnTo>
                    <a:pt x="289288" y="5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418615" y="3656268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30" h="379729">
                  <a:moveTo>
                    <a:pt x="210496" y="0"/>
                  </a:moveTo>
                  <a:lnTo>
                    <a:pt x="168720" y="0"/>
                  </a:lnTo>
                  <a:lnTo>
                    <a:pt x="127754" y="9121"/>
                  </a:lnTo>
                  <a:lnTo>
                    <a:pt x="89217" y="27364"/>
                  </a:lnTo>
                  <a:lnTo>
                    <a:pt x="54728" y="54728"/>
                  </a:lnTo>
                  <a:lnTo>
                    <a:pt x="27364" y="89217"/>
                  </a:lnTo>
                  <a:lnTo>
                    <a:pt x="9121" y="127754"/>
                  </a:lnTo>
                  <a:lnTo>
                    <a:pt x="0" y="168720"/>
                  </a:lnTo>
                  <a:lnTo>
                    <a:pt x="0" y="210495"/>
                  </a:lnTo>
                  <a:lnTo>
                    <a:pt x="9121" y="251461"/>
                  </a:lnTo>
                  <a:lnTo>
                    <a:pt x="27364" y="289998"/>
                  </a:lnTo>
                  <a:lnTo>
                    <a:pt x="54728" y="324486"/>
                  </a:lnTo>
                  <a:lnTo>
                    <a:pt x="89217" y="351851"/>
                  </a:lnTo>
                  <a:lnTo>
                    <a:pt x="127754" y="370094"/>
                  </a:lnTo>
                  <a:lnTo>
                    <a:pt x="168720" y="379215"/>
                  </a:lnTo>
                  <a:lnTo>
                    <a:pt x="210496" y="379215"/>
                  </a:lnTo>
                  <a:lnTo>
                    <a:pt x="251462" y="370094"/>
                  </a:lnTo>
                  <a:lnTo>
                    <a:pt x="289999" y="351851"/>
                  </a:lnTo>
                  <a:lnTo>
                    <a:pt x="324488" y="324486"/>
                  </a:lnTo>
                  <a:lnTo>
                    <a:pt x="351852" y="289998"/>
                  </a:lnTo>
                  <a:lnTo>
                    <a:pt x="370095" y="251461"/>
                  </a:lnTo>
                  <a:lnTo>
                    <a:pt x="379216" y="210495"/>
                  </a:lnTo>
                  <a:lnTo>
                    <a:pt x="379216" y="168720"/>
                  </a:lnTo>
                  <a:lnTo>
                    <a:pt x="370095" y="127754"/>
                  </a:lnTo>
                  <a:lnTo>
                    <a:pt x="351852" y="89217"/>
                  </a:lnTo>
                  <a:lnTo>
                    <a:pt x="324488" y="54728"/>
                  </a:lnTo>
                  <a:lnTo>
                    <a:pt x="289999" y="27364"/>
                  </a:lnTo>
                  <a:lnTo>
                    <a:pt x="251462" y="9121"/>
                  </a:lnTo>
                  <a:lnTo>
                    <a:pt x="21049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418616" y="3656267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30" h="379729">
                  <a:moveTo>
                    <a:pt x="324486" y="54728"/>
                  </a:moveTo>
                  <a:lnTo>
                    <a:pt x="351850" y="89217"/>
                  </a:lnTo>
                  <a:lnTo>
                    <a:pt x="370093" y="127754"/>
                  </a:lnTo>
                  <a:lnTo>
                    <a:pt x="379215" y="168720"/>
                  </a:lnTo>
                  <a:lnTo>
                    <a:pt x="379215" y="210495"/>
                  </a:lnTo>
                  <a:lnTo>
                    <a:pt x="370093" y="251461"/>
                  </a:lnTo>
                  <a:lnTo>
                    <a:pt x="351850" y="289998"/>
                  </a:lnTo>
                  <a:lnTo>
                    <a:pt x="324486" y="324487"/>
                  </a:lnTo>
                  <a:lnTo>
                    <a:pt x="289998" y="351851"/>
                  </a:lnTo>
                  <a:lnTo>
                    <a:pt x="251461" y="370094"/>
                  </a:lnTo>
                  <a:lnTo>
                    <a:pt x="210495" y="379216"/>
                  </a:lnTo>
                  <a:lnTo>
                    <a:pt x="168720" y="379216"/>
                  </a:lnTo>
                  <a:lnTo>
                    <a:pt x="127754" y="370094"/>
                  </a:lnTo>
                  <a:lnTo>
                    <a:pt x="89217" y="351851"/>
                  </a:lnTo>
                  <a:lnTo>
                    <a:pt x="54728" y="324487"/>
                  </a:lnTo>
                  <a:lnTo>
                    <a:pt x="27364" y="289998"/>
                  </a:lnTo>
                  <a:lnTo>
                    <a:pt x="9121" y="251461"/>
                  </a:lnTo>
                  <a:lnTo>
                    <a:pt x="0" y="210495"/>
                  </a:lnTo>
                  <a:lnTo>
                    <a:pt x="0" y="168720"/>
                  </a:lnTo>
                  <a:lnTo>
                    <a:pt x="9121" y="127754"/>
                  </a:lnTo>
                  <a:lnTo>
                    <a:pt x="27364" y="89217"/>
                  </a:lnTo>
                  <a:lnTo>
                    <a:pt x="54728" y="54728"/>
                  </a:lnTo>
                  <a:lnTo>
                    <a:pt x="89217" y="27364"/>
                  </a:lnTo>
                  <a:lnTo>
                    <a:pt x="127754" y="9121"/>
                  </a:lnTo>
                  <a:lnTo>
                    <a:pt x="168720" y="0"/>
                  </a:lnTo>
                  <a:lnTo>
                    <a:pt x="210495" y="0"/>
                  </a:lnTo>
                  <a:lnTo>
                    <a:pt x="251461" y="9121"/>
                  </a:lnTo>
                  <a:lnTo>
                    <a:pt x="289998" y="27364"/>
                  </a:lnTo>
                  <a:lnTo>
                    <a:pt x="324486" y="5472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541188" y="370919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413536" y="5896721"/>
            <a:ext cx="389890" cy="389890"/>
            <a:chOff x="2413536" y="5896721"/>
            <a:chExt cx="389890" cy="389890"/>
          </a:xfrm>
        </p:grpSpPr>
        <p:sp>
          <p:nvSpPr>
            <p:cNvPr id="89" name="object 89"/>
            <p:cNvSpPr/>
            <p:nvPr/>
          </p:nvSpPr>
          <p:spPr>
            <a:xfrm>
              <a:off x="2418615" y="5901802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30" h="379729">
                  <a:moveTo>
                    <a:pt x="210496" y="0"/>
                  </a:moveTo>
                  <a:lnTo>
                    <a:pt x="168720" y="0"/>
                  </a:lnTo>
                  <a:lnTo>
                    <a:pt x="127754" y="9121"/>
                  </a:lnTo>
                  <a:lnTo>
                    <a:pt x="89217" y="27364"/>
                  </a:lnTo>
                  <a:lnTo>
                    <a:pt x="54728" y="54728"/>
                  </a:lnTo>
                  <a:lnTo>
                    <a:pt x="27364" y="89217"/>
                  </a:lnTo>
                  <a:lnTo>
                    <a:pt x="9121" y="127754"/>
                  </a:lnTo>
                  <a:lnTo>
                    <a:pt x="0" y="168720"/>
                  </a:lnTo>
                  <a:lnTo>
                    <a:pt x="0" y="210495"/>
                  </a:lnTo>
                  <a:lnTo>
                    <a:pt x="9121" y="251461"/>
                  </a:lnTo>
                  <a:lnTo>
                    <a:pt x="27364" y="289998"/>
                  </a:lnTo>
                  <a:lnTo>
                    <a:pt x="54728" y="324486"/>
                  </a:lnTo>
                  <a:lnTo>
                    <a:pt x="89217" y="351851"/>
                  </a:lnTo>
                  <a:lnTo>
                    <a:pt x="127754" y="370094"/>
                  </a:lnTo>
                  <a:lnTo>
                    <a:pt x="168720" y="379215"/>
                  </a:lnTo>
                  <a:lnTo>
                    <a:pt x="210496" y="379215"/>
                  </a:lnTo>
                  <a:lnTo>
                    <a:pt x="251462" y="370094"/>
                  </a:lnTo>
                  <a:lnTo>
                    <a:pt x="289999" y="351851"/>
                  </a:lnTo>
                  <a:lnTo>
                    <a:pt x="324488" y="324486"/>
                  </a:lnTo>
                  <a:lnTo>
                    <a:pt x="351852" y="289998"/>
                  </a:lnTo>
                  <a:lnTo>
                    <a:pt x="370095" y="251461"/>
                  </a:lnTo>
                  <a:lnTo>
                    <a:pt x="379216" y="210495"/>
                  </a:lnTo>
                  <a:lnTo>
                    <a:pt x="379216" y="168720"/>
                  </a:lnTo>
                  <a:lnTo>
                    <a:pt x="370095" y="127754"/>
                  </a:lnTo>
                  <a:lnTo>
                    <a:pt x="351852" y="89217"/>
                  </a:lnTo>
                  <a:lnTo>
                    <a:pt x="324488" y="54728"/>
                  </a:lnTo>
                  <a:lnTo>
                    <a:pt x="289999" y="27364"/>
                  </a:lnTo>
                  <a:lnTo>
                    <a:pt x="251462" y="9121"/>
                  </a:lnTo>
                  <a:lnTo>
                    <a:pt x="210496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18616" y="5901801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30" h="379729">
                  <a:moveTo>
                    <a:pt x="324486" y="54728"/>
                  </a:moveTo>
                  <a:lnTo>
                    <a:pt x="351850" y="89217"/>
                  </a:lnTo>
                  <a:lnTo>
                    <a:pt x="370093" y="127754"/>
                  </a:lnTo>
                  <a:lnTo>
                    <a:pt x="379215" y="168720"/>
                  </a:lnTo>
                  <a:lnTo>
                    <a:pt x="379215" y="210495"/>
                  </a:lnTo>
                  <a:lnTo>
                    <a:pt x="370093" y="251461"/>
                  </a:lnTo>
                  <a:lnTo>
                    <a:pt x="351850" y="289998"/>
                  </a:lnTo>
                  <a:lnTo>
                    <a:pt x="324486" y="324487"/>
                  </a:lnTo>
                  <a:lnTo>
                    <a:pt x="289998" y="351851"/>
                  </a:lnTo>
                  <a:lnTo>
                    <a:pt x="251461" y="370094"/>
                  </a:lnTo>
                  <a:lnTo>
                    <a:pt x="210495" y="379216"/>
                  </a:lnTo>
                  <a:lnTo>
                    <a:pt x="168720" y="379216"/>
                  </a:lnTo>
                  <a:lnTo>
                    <a:pt x="127754" y="370094"/>
                  </a:lnTo>
                  <a:lnTo>
                    <a:pt x="89217" y="351851"/>
                  </a:lnTo>
                  <a:lnTo>
                    <a:pt x="54728" y="324487"/>
                  </a:lnTo>
                  <a:lnTo>
                    <a:pt x="27364" y="289998"/>
                  </a:lnTo>
                  <a:lnTo>
                    <a:pt x="9121" y="251461"/>
                  </a:lnTo>
                  <a:lnTo>
                    <a:pt x="0" y="210495"/>
                  </a:lnTo>
                  <a:lnTo>
                    <a:pt x="0" y="168720"/>
                  </a:lnTo>
                  <a:lnTo>
                    <a:pt x="9121" y="127754"/>
                  </a:lnTo>
                  <a:lnTo>
                    <a:pt x="27364" y="89217"/>
                  </a:lnTo>
                  <a:lnTo>
                    <a:pt x="54728" y="54728"/>
                  </a:lnTo>
                  <a:lnTo>
                    <a:pt x="89217" y="27364"/>
                  </a:lnTo>
                  <a:lnTo>
                    <a:pt x="127754" y="9121"/>
                  </a:lnTo>
                  <a:lnTo>
                    <a:pt x="168720" y="0"/>
                  </a:lnTo>
                  <a:lnTo>
                    <a:pt x="210495" y="0"/>
                  </a:lnTo>
                  <a:lnTo>
                    <a:pt x="251461" y="9121"/>
                  </a:lnTo>
                  <a:lnTo>
                    <a:pt x="289998" y="27364"/>
                  </a:lnTo>
                  <a:lnTo>
                    <a:pt x="324486" y="5472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2541188" y="595472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4845748" y="5179764"/>
            <a:ext cx="389890" cy="389890"/>
            <a:chOff x="4845748" y="5179764"/>
            <a:chExt cx="389890" cy="389890"/>
          </a:xfrm>
        </p:grpSpPr>
        <p:sp>
          <p:nvSpPr>
            <p:cNvPr id="93" name="object 93"/>
            <p:cNvSpPr/>
            <p:nvPr/>
          </p:nvSpPr>
          <p:spPr>
            <a:xfrm>
              <a:off x="4850828" y="5184843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495" y="0"/>
                  </a:moveTo>
                  <a:lnTo>
                    <a:pt x="168720" y="0"/>
                  </a:lnTo>
                  <a:lnTo>
                    <a:pt x="127754" y="9121"/>
                  </a:lnTo>
                  <a:lnTo>
                    <a:pt x="89217" y="27364"/>
                  </a:lnTo>
                  <a:lnTo>
                    <a:pt x="54728" y="54728"/>
                  </a:lnTo>
                  <a:lnTo>
                    <a:pt x="27364" y="89217"/>
                  </a:lnTo>
                  <a:lnTo>
                    <a:pt x="9121" y="127754"/>
                  </a:lnTo>
                  <a:lnTo>
                    <a:pt x="0" y="168720"/>
                  </a:lnTo>
                  <a:lnTo>
                    <a:pt x="0" y="210496"/>
                  </a:lnTo>
                  <a:lnTo>
                    <a:pt x="9121" y="251462"/>
                  </a:lnTo>
                  <a:lnTo>
                    <a:pt x="27364" y="289999"/>
                  </a:lnTo>
                  <a:lnTo>
                    <a:pt x="54728" y="324488"/>
                  </a:lnTo>
                  <a:lnTo>
                    <a:pt x="89217" y="351852"/>
                  </a:lnTo>
                  <a:lnTo>
                    <a:pt x="127754" y="370095"/>
                  </a:lnTo>
                  <a:lnTo>
                    <a:pt x="168720" y="379216"/>
                  </a:lnTo>
                  <a:lnTo>
                    <a:pt x="210495" y="379216"/>
                  </a:lnTo>
                  <a:lnTo>
                    <a:pt x="251461" y="370095"/>
                  </a:lnTo>
                  <a:lnTo>
                    <a:pt x="289998" y="351852"/>
                  </a:lnTo>
                  <a:lnTo>
                    <a:pt x="324488" y="324488"/>
                  </a:lnTo>
                  <a:lnTo>
                    <a:pt x="351852" y="289999"/>
                  </a:lnTo>
                  <a:lnTo>
                    <a:pt x="370094" y="251462"/>
                  </a:lnTo>
                  <a:lnTo>
                    <a:pt x="379215" y="210496"/>
                  </a:lnTo>
                  <a:lnTo>
                    <a:pt x="379215" y="168720"/>
                  </a:lnTo>
                  <a:lnTo>
                    <a:pt x="370094" y="127754"/>
                  </a:lnTo>
                  <a:lnTo>
                    <a:pt x="351852" y="89217"/>
                  </a:lnTo>
                  <a:lnTo>
                    <a:pt x="324488" y="54728"/>
                  </a:lnTo>
                  <a:lnTo>
                    <a:pt x="289998" y="27364"/>
                  </a:lnTo>
                  <a:lnTo>
                    <a:pt x="251461" y="9121"/>
                  </a:lnTo>
                  <a:lnTo>
                    <a:pt x="21049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850828" y="5184844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487" y="54728"/>
                  </a:moveTo>
                  <a:lnTo>
                    <a:pt x="351851" y="89217"/>
                  </a:lnTo>
                  <a:lnTo>
                    <a:pt x="370094" y="127754"/>
                  </a:lnTo>
                  <a:lnTo>
                    <a:pt x="379215" y="168720"/>
                  </a:lnTo>
                  <a:lnTo>
                    <a:pt x="379215" y="210495"/>
                  </a:lnTo>
                  <a:lnTo>
                    <a:pt x="370094" y="251461"/>
                  </a:lnTo>
                  <a:lnTo>
                    <a:pt x="351851" y="289998"/>
                  </a:lnTo>
                  <a:lnTo>
                    <a:pt x="324487" y="324487"/>
                  </a:lnTo>
                  <a:lnTo>
                    <a:pt x="289998" y="351851"/>
                  </a:lnTo>
                  <a:lnTo>
                    <a:pt x="251461" y="370094"/>
                  </a:lnTo>
                  <a:lnTo>
                    <a:pt x="210495" y="379216"/>
                  </a:lnTo>
                  <a:lnTo>
                    <a:pt x="168720" y="379216"/>
                  </a:lnTo>
                  <a:lnTo>
                    <a:pt x="127754" y="370094"/>
                  </a:lnTo>
                  <a:lnTo>
                    <a:pt x="89217" y="351851"/>
                  </a:lnTo>
                  <a:lnTo>
                    <a:pt x="54728" y="324487"/>
                  </a:lnTo>
                  <a:lnTo>
                    <a:pt x="27364" y="289998"/>
                  </a:lnTo>
                  <a:lnTo>
                    <a:pt x="9121" y="251461"/>
                  </a:lnTo>
                  <a:lnTo>
                    <a:pt x="0" y="210495"/>
                  </a:lnTo>
                  <a:lnTo>
                    <a:pt x="0" y="168720"/>
                  </a:lnTo>
                  <a:lnTo>
                    <a:pt x="9121" y="127754"/>
                  </a:lnTo>
                  <a:lnTo>
                    <a:pt x="27364" y="89217"/>
                  </a:lnTo>
                  <a:lnTo>
                    <a:pt x="54728" y="54728"/>
                  </a:lnTo>
                  <a:lnTo>
                    <a:pt x="89217" y="27364"/>
                  </a:lnTo>
                  <a:lnTo>
                    <a:pt x="127754" y="9121"/>
                  </a:lnTo>
                  <a:lnTo>
                    <a:pt x="168720" y="0"/>
                  </a:lnTo>
                  <a:lnTo>
                    <a:pt x="210495" y="0"/>
                  </a:lnTo>
                  <a:lnTo>
                    <a:pt x="251461" y="9121"/>
                  </a:lnTo>
                  <a:lnTo>
                    <a:pt x="289998" y="27364"/>
                  </a:lnTo>
                  <a:lnTo>
                    <a:pt x="324487" y="5472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4973401" y="523776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6075609" y="4198679"/>
            <a:ext cx="389890" cy="389890"/>
            <a:chOff x="6075609" y="4198679"/>
            <a:chExt cx="389890" cy="389890"/>
          </a:xfrm>
        </p:grpSpPr>
        <p:sp>
          <p:nvSpPr>
            <p:cNvPr id="97" name="object 97"/>
            <p:cNvSpPr/>
            <p:nvPr/>
          </p:nvSpPr>
          <p:spPr>
            <a:xfrm>
              <a:off x="6080688" y="4203759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495" y="0"/>
                  </a:moveTo>
                  <a:lnTo>
                    <a:pt x="168720" y="0"/>
                  </a:lnTo>
                  <a:lnTo>
                    <a:pt x="127754" y="9121"/>
                  </a:lnTo>
                  <a:lnTo>
                    <a:pt x="89217" y="27364"/>
                  </a:lnTo>
                  <a:lnTo>
                    <a:pt x="54728" y="54728"/>
                  </a:lnTo>
                  <a:lnTo>
                    <a:pt x="27364" y="89217"/>
                  </a:lnTo>
                  <a:lnTo>
                    <a:pt x="9121" y="127754"/>
                  </a:lnTo>
                  <a:lnTo>
                    <a:pt x="0" y="168720"/>
                  </a:lnTo>
                  <a:lnTo>
                    <a:pt x="0" y="210495"/>
                  </a:lnTo>
                  <a:lnTo>
                    <a:pt x="9121" y="251461"/>
                  </a:lnTo>
                  <a:lnTo>
                    <a:pt x="27364" y="289998"/>
                  </a:lnTo>
                  <a:lnTo>
                    <a:pt x="54728" y="324486"/>
                  </a:lnTo>
                  <a:lnTo>
                    <a:pt x="89217" y="351851"/>
                  </a:lnTo>
                  <a:lnTo>
                    <a:pt x="127754" y="370094"/>
                  </a:lnTo>
                  <a:lnTo>
                    <a:pt x="168720" y="379215"/>
                  </a:lnTo>
                  <a:lnTo>
                    <a:pt x="210495" y="379215"/>
                  </a:lnTo>
                  <a:lnTo>
                    <a:pt x="251461" y="370094"/>
                  </a:lnTo>
                  <a:lnTo>
                    <a:pt x="289998" y="351851"/>
                  </a:lnTo>
                  <a:lnTo>
                    <a:pt x="324486" y="324486"/>
                  </a:lnTo>
                  <a:lnTo>
                    <a:pt x="351851" y="289998"/>
                  </a:lnTo>
                  <a:lnTo>
                    <a:pt x="370094" y="251461"/>
                  </a:lnTo>
                  <a:lnTo>
                    <a:pt x="379216" y="210495"/>
                  </a:lnTo>
                  <a:lnTo>
                    <a:pt x="379216" y="168720"/>
                  </a:lnTo>
                  <a:lnTo>
                    <a:pt x="370094" y="127754"/>
                  </a:lnTo>
                  <a:lnTo>
                    <a:pt x="351851" y="89217"/>
                  </a:lnTo>
                  <a:lnTo>
                    <a:pt x="324486" y="54728"/>
                  </a:lnTo>
                  <a:lnTo>
                    <a:pt x="289998" y="27364"/>
                  </a:lnTo>
                  <a:lnTo>
                    <a:pt x="251461" y="9121"/>
                  </a:lnTo>
                  <a:lnTo>
                    <a:pt x="21049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080689" y="4203759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487" y="54728"/>
                  </a:moveTo>
                  <a:lnTo>
                    <a:pt x="351851" y="89216"/>
                  </a:lnTo>
                  <a:lnTo>
                    <a:pt x="370094" y="127753"/>
                  </a:lnTo>
                  <a:lnTo>
                    <a:pt x="379215" y="168719"/>
                  </a:lnTo>
                  <a:lnTo>
                    <a:pt x="379215" y="210495"/>
                  </a:lnTo>
                  <a:lnTo>
                    <a:pt x="370094" y="251460"/>
                  </a:lnTo>
                  <a:lnTo>
                    <a:pt x="351851" y="289997"/>
                  </a:lnTo>
                  <a:lnTo>
                    <a:pt x="324487" y="324486"/>
                  </a:lnTo>
                  <a:lnTo>
                    <a:pt x="289998" y="351851"/>
                  </a:lnTo>
                  <a:lnTo>
                    <a:pt x="251461" y="370094"/>
                  </a:lnTo>
                  <a:lnTo>
                    <a:pt x="210495" y="379215"/>
                  </a:lnTo>
                  <a:lnTo>
                    <a:pt x="168720" y="379215"/>
                  </a:lnTo>
                  <a:lnTo>
                    <a:pt x="127754" y="370094"/>
                  </a:lnTo>
                  <a:lnTo>
                    <a:pt x="89217" y="351851"/>
                  </a:lnTo>
                  <a:lnTo>
                    <a:pt x="54728" y="324486"/>
                  </a:lnTo>
                  <a:lnTo>
                    <a:pt x="27364" y="289997"/>
                  </a:lnTo>
                  <a:lnTo>
                    <a:pt x="9121" y="251460"/>
                  </a:lnTo>
                  <a:lnTo>
                    <a:pt x="0" y="210495"/>
                  </a:lnTo>
                  <a:lnTo>
                    <a:pt x="0" y="168719"/>
                  </a:lnTo>
                  <a:lnTo>
                    <a:pt x="9121" y="127753"/>
                  </a:lnTo>
                  <a:lnTo>
                    <a:pt x="27364" y="89216"/>
                  </a:lnTo>
                  <a:lnTo>
                    <a:pt x="54728" y="54728"/>
                  </a:lnTo>
                  <a:lnTo>
                    <a:pt x="89217" y="27364"/>
                  </a:lnTo>
                  <a:lnTo>
                    <a:pt x="127754" y="9121"/>
                  </a:lnTo>
                  <a:lnTo>
                    <a:pt x="168720" y="0"/>
                  </a:lnTo>
                  <a:lnTo>
                    <a:pt x="210495" y="0"/>
                  </a:lnTo>
                  <a:lnTo>
                    <a:pt x="251461" y="9121"/>
                  </a:lnTo>
                  <a:lnTo>
                    <a:pt x="289998" y="27364"/>
                  </a:lnTo>
                  <a:lnTo>
                    <a:pt x="324487" y="5472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6203262" y="425668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7940288" y="5877647"/>
            <a:ext cx="389890" cy="389890"/>
            <a:chOff x="7940288" y="5877647"/>
            <a:chExt cx="389890" cy="389890"/>
          </a:xfrm>
        </p:grpSpPr>
        <p:sp>
          <p:nvSpPr>
            <p:cNvPr id="101" name="object 101"/>
            <p:cNvSpPr/>
            <p:nvPr/>
          </p:nvSpPr>
          <p:spPr>
            <a:xfrm>
              <a:off x="7945368" y="5882726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495" y="0"/>
                  </a:moveTo>
                  <a:lnTo>
                    <a:pt x="168720" y="0"/>
                  </a:lnTo>
                  <a:lnTo>
                    <a:pt x="127754" y="9121"/>
                  </a:lnTo>
                  <a:lnTo>
                    <a:pt x="89217" y="27364"/>
                  </a:lnTo>
                  <a:lnTo>
                    <a:pt x="54728" y="54728"/>
                  </a:lnTo>
                  <a:lnTo>
                    <a:pt x="27364" y="89217"/>
                  </a:lnTo>
                  <a:lnTo>
                    <a:pt x="9121" y="127754"/>
                  </a:lnTo>
                  <a:lnTo>
                    <a:pt x="0" y="168720"/>
                  </a:lnTo>
                  <a:lnTo>
                    <a:pt x="0" y="210495"/>
                  </a:lnTo>
                  <a:lnTo>
                    <a:pt x="9121" y="251461"/>
                  </a:lnTo>
                  <a:lnTo>
                    <a:pt x="27364" y="289998"/>
                  </a:lnTo>
                  <a:lnTo>
                    <a:pt x="54728" y="324486"/>
                  </a:lnTo>
                  <a:lnTo>
                    <a:pt x="89217" y="351851"/>
                  </a:lnTo>
                  <a:lnTo>
                    <a:pt x="127754" y="370094"/>
                  </a:lnTo>
                  <a:lnTo>
                    <a:pt x="168720" y="379215"/>
                  </a:lnTo>
                  <a:lnTo>
                    <a:pt x="210495" y="379215"/>
                  </a:lnTo>
                  <a:lnTo>
                    <a:pt x="251461" y="370094"/>
                  </a:lnTo>
                  <a:lnTo>
                    <a:pt x="289998" y="351851"/>
                  </a:lnTo>
                  <a:lnTo>
                    <a:pt x="324486" y="324486"/>
                  </a:lnTo>
                  <a:lnTo>
                    <a:pt x="351851" y="289998"/>
                  </a:lnTo>
                  <a:lnTo>
                    <a:pt x="370094" y="251461"/>
                  </a:lnTo>
                  <a:lnTo>
                    <a:pt x="379215" y="210495"/>
                  </a:lnTo>
                  <a:lnTo>
                    <a:pt x="379215" y="168720"/>
                  </a:lnTo>
                  <a:lnTo>
                    <a:pt x="370094" y="127754"/>
                  </a:lnTo>
                  <a:lnTo>
                    <a:pt x="351851" y="89217"/>
                  </a:lnTo>
                  <a:lnTo>
                    <a:pt x="324486" y="54728"/>
                  </a:lnTo>
                  <a:lnTo>
                    <a:pt x="289998" y="27364"/>
                  </a:lnTo>
                  <a:lnTo>
                    <a:pt x="251461" y="9121"/>
                  </a:lnTo>
                  <a:lnTo>
                    <a:pt x="210495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945368" y="5882727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488" y="54728"/>
                  </a:moveTo>
                  <a:lnTo>
                    <a:pt x="351852" y="89217"/>
                  </a:lnTo>
                  <a:lnTo>
                    <a:pt x="370095" y="127754"/>
                  </a:lnTo>
                  <a:lnTo>
                    <a:pt x="379216" y="168720"/>
                  </a:lnTo>
                  <a:lnTo>
                    <a:pt x="379216" y="210495"/>
                  </a:lnTo>
                  <a:lnTo>
                    <a:pt x="370095" y="251461"/>
                  </a:lnTo>
                  <a:lnTo>
                    <a:pt x="351852" y="289998"/>
                  </a:lnTo>
                  <a:lnTo>
                    <a:pt x="324488" y="324487"/>
                  </a:lnTo>
                  <a:lnTo>
                    <a:pt x="289999" y="351851"/>
                  </a:lnTo>
                  <a:lnTo>
                    <a:pt x="251462" y="370094"/>
                  </a:lnTo>
                  <a:lnTo>
                    <a:pt x="210496" y="379216"/>
                  </a:lnTo>
                  <a:lnTo>
                    <a:pt x="168721" y="379216"/>
                  </a:lnTo>
                  <a:lnTo>
                    <a:pt x="127755" y="370094"/>
                  </a:lnTo>
                  <a:lnTo>
                    <a:pt x="89218" y="351851"/>
                  </a:lnTo>
                  <a:lnTo>
                    <a:pt x="54729" y="324487"/>
                  </a:lnTo>
                  <a:lnTo>
                    <a:pt x="27364" y="289998"/>
                  </a:lnTo>
                  <a:lnTo>
                    <a:pt x="9121" y="251461"/>
                  </a:lnTo>
                  <a:lnTo>
                    <a:pt x="0" y="210495"/>
                  </a:lnTo>
                  <a:lnTo>
                    <a:pt x="0" y="168720"/>
                  </a:lnTo>
                  <a:lnTo>
                    <a:pt x="9121" y="127754"/>
                  </a:lnTo>
                  <a:lnTo>
                    <a:pt x="27364" y="89217"/>
                  </a:lnTo>
                  <a:lnTo>
                    <a:pt x="54729" y="54728"/>
                  </a:lnTo>
                  <a:lnTo>
                    <a:pt x="89218" y="27364"/>
                  </a:lnTo>
                  <a:lnTo>
                    <a:pt x="127755" y="9121"/>
                  </a:lnTo>
                  <a:lnTo>
                    <a:pt x="168721" y="0"/>
                  </a:lnTo>
                  <a:lnTo>
                    <a:pt x="210496" y="0"/>
                  </a:lnTo>
                  <a:lnTo>
                    <a:pt x="251462" y="9121"/>
                  </a:lnTo>
                  <a:lnTo>
                    <a:pt x="289999" y="27364"/>
                  </a:lnTo>
                  <a:lnTo>
                    <a:pt x="324488" y="5472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8067941" y="593564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2388863" y="4637369"/>
            <a:ext cx="467359" cy="274955"/>
          </a:xfrm>
          <a:custGeom>
            <a:avLst/>
            <a:gdLst/>
            <a:ahLst/>
            <a:cxnLst/>
            <a:rect l="l" t="t" r="r" b="b"/>
            <a:pathLst>
              <a:path w="467360" h="274954">
                <a:moveTo>
                  <a:pt x="259253" y="0"/>
                </a:moveTo>
                <a:lnTo>
                  <a:pt x="208078" y="0"/>
                </a:lnTo>
                <a:lnTo>
                  <a:pt x="157895" y="6613"/>
                </a:lnTo>
                <a:lnTo>
                  <a:pt x="110687" y="19839"/>
                </a:lnTo>
                <a:lnTo>
                  <a:pt x="68439" y="39678"/>
                </a:lnTo>
                <a:lnTo>
                  <a:pt x="30417" y="69167"/>
                </a:lnTo>
                <a:lnTo>
                  <a:pt x="7604" y="102384"/>
                </a:lnTo>
                <a:lnTo>
                  <a:pt x="0" y="137465"/>
                </a:lnTo>
                <a:lnTo>
                  <a:pt x="7604" y="172547"/>
                </a:lnTo>
                <a:lnTo>
                  <a:pt x="30417" y="205764"/>
                </a:lnTo>
                <a:lnTo>
                  <a:pt x="68439" y="235253"/>
                </a:lnTo>
                <a:lnTo>
                  <a:pt x="110687" y="255092"/>
                </a:lnTo>
                <a:lnTo>
                  <a:pt x="157895" y="268318"/>
                </a:lnTo>
                <a:lnTo>
                  <a:pt x="208078" y="274931"/>
                </a:lnTo>
                <a:lnTo>
                  <a:pt x="259253" y="274931"/>
                </a:lnTo>
                <a:lnTo>
                  <a:pt x="309436" y="268318"/>
                </a:lnTo>
                <a:lnTo>
                  <a:pt x="356644" y="255092"/>
                </a:lnTo>
                <a:lnTo>
                  <a:pt x="398893" y="235253"/>
                </a:lnTo>
                <a:lnTo>
                  <a:pt x="436914" y="205764"/>
                </a:lnTo>
                <a:lnTo>
                  <a:pt x="459727" y="172547"/>
                </a:lnTo>
                <a:lnTo>
                  <a:pt x="467332" y="137465"/>
                </a:lnTo>
                <a:lnTo>
                  <a:pt x="459727" y="102384"/>
                </a:lnTo>
                <a:lnTo>
                  <a:pt x="436914" y="69167"/>
                </a:lnTo>
                <a:lnTo>
                  <a:pt x="398893" y="39678"/>
                </a:lnTo>
                <a:lnTo>
                  <a:pt x="356644" y="19839"/>
                </a:lnTo>
                <a:lnTo>
                  <a:pt x="309436" y="6613"/>
                </a:lnTo>
                <a:lnTo>
                  <a:pt x="259253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2555495" y="463338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9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926452" y="5494909"/>
            <a:ext cx="349250" cy="276860"/>
          </a:xfrm>
          <a:custGeom>
            <a:avLst/>
            <a:gdLst/>
            <a:ahLst/>
            <a:cxnLst/>
            <a:rect l="l" t="t" r="r" b="b"/>
            <a:pathLst>
              <a:path w="349250" h="276860">
                <a:moveTo>
                  <a:pt x="174375" y="0"/>
                </a:moveTo>
                <a:lnTo>
                  <a:pt x="129616" y="4500"/>
                </a:lnTo>
                <a:lnTo>
                  <a:pt x="87235" y="18002"/>
                </a:lnTo>
                <a:lnTo>
                  <a:pt x="49611" y="40505"/>
                </a:lnTo>
                <a:lnTo>
                  <a:pt x="16537" y="76398"/>
                </a:lnTo>
                <a:lnTo>
                  <a:pt x="0" y="117124"/>
                </a:lnTo>
                <a:lnTo>
                  <a:pt x="0" y="159460"/>
                </a:lnTo>
                <a:lnTo>
                  <a:pt x="16537" y="200186"/>
                </a:lnTo>
                <a:lnTo>
                  <a:pt x="49611" y="236079"/>
                </a:lnTo>
                <a:lnTo>
                  <a:pt x="87235" y="258582"/>
                </a:lnTo>
                <a:lnTo>
                  <a:pt x="129616" y="272084"/>
                </a:lnTo>
                <a:lnTo>
                  <a:pt x="174375" y="276585"/>
                </a:lnTo>
                <a:lnTo>
                  <a:pt x="219134" y="272084"/>
                </a:lnTo>
                <a:lnTo>
                  <a:pt x="261514" y="258582"/>
                </a:lnTo>
                <a:lnTo>
                  <a:pt x="299138" y="236079"/>
                </a:lnTo>
                <a:lnTo>
                  <a:pt x="332213" y="200186"/>
                </a:lnTo>
                <a:lnTo>
                  <a:pt x="348750" y="159460"/>
                </a:lnTo>
                <a:lnTo>
                  <a:pt x="348750" y="117124"/>
                </a:lnTo>
                <a:lnTo>
                  <a:pt x="332213" y="76398"/>
                </a:lnTo>
                <a:lnTo>
                  <a:pt x="299138" y="40505"/>
                </a:lnTo>
                <a:lnTo>
                  <a:pt x="261514" y="18002"/>
                </a:lnTo>
                <a:lnTo>
                  <a:pt x="219134" y="4500"/>
                </a:lnTo>
                <a:lnTo>
                  <a:pt x="17437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4033792" y="549174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433473" y="4770066"/>
            <a:ext cx="367665" cy="276860"/>
          </a:xfrm>
          <a:custGeom>
            <a:avLst/>
            <a:gdLst/>
            <a:ahLst/>
            <a:cxnLst/>
            <a:rect l="l" t="t" r="r" b="b"/>
            <a:pathLst>
              <a:path w="367664" h="276860">
                <a:moveTo>
                  <a:pt x="183800" y="0"/>
                </a:moveTo>
                <a:lnTo>
                  <a:pt x="136621" y="4500"/>
                </a:lnTo>
                <a:lnTo>
                  <a:pt x="91950" y="18002"/>
                </a:lnTo>
                <a:lnTo>
                  <a:pt x="52293" y="40505"/>
                </a:lnTo>
                <a:lnTo>
                  <a:pt x="17431" y="76398"/>
                </a:lnTo>
                <a:lnTo>
                  <a:pt x="0" y="117124"/>
                </a:lnTo>
                <a:lnTo>
                  <a:pt x="0" y="159460"/>
                </a:lnTo>
                <a:lnTo>
                  <a:pt x="17431" y="200186"/>
                </a:lnTo>
                <a:lnTo>
                  <a:pt x="52293" y="236079"/>
                </a:lnTo>
                <a:lnTo>
                  <a:pt x="91950" y="258582"/>
                </a:lnTo>
                <a:lnTo>
                  <a:pt x="136621" y="272084"/>
                </a:lnTo>
                <a:lnTo>
                  <a:pt x="183800" y="276585"/>
                </a:lnTo>
                <a:lnTo>
                  <a:pt x="230978" y="272084"/>
                </a:lnTo>
                <a:lnTo>
                  <a:pt x="275649" y="258582"/>
                </a:lnTo>
                <a:lnTo>
                  <a:pt x="315306" y="236079"/>
                </a:lnTo>
                <a:lnTo>
                  <a:pt x="350169" y="200186"/>
                </a:lnTo>
                <a:lnTo>
                  <a:pt x="367600" y="159460"/>
                </a:lnTo>
                <a:lnTo>
                  <a:pt x="367600" y="117124"/>
                </a:lnTo>
                <a:lnTo>
                  <a:pt x="350169" y="76398"/>
                </a:lnTo>
                <a:lnTo>
                  <a:pt x="315306" y="40505"/>
                </a:lnTo>
                <a:lnTo>
                  <a:pt x="275649" y="18002"/>
                </a:lnTo>
                <a:lnTo>
                  <a:pt x="230978" y="4500"/>
                </a:lnTo>
                <a:lnTo>
                  <a:pt x="183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5550239" y="476690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728381" y="4866268"/>
            <a:ext cx="467359" cy="274955"/>
          </a:xfrm>
          <a:custGeom>
            <a:avLst/>
            <a:gdLst/>
            <a:ahLst/>
            <a:cxnLst/>
            <a:rect l="l" t="t" r="r" b="b"/>
            <a:pathLst>
              <a:path w="467359" h="274954">
                <a:moveTo>
                  <a:pt x="259254" y="0"/>
                </a:moveTo>
                <a:lnTo>
                  <a:pt x="208079" y="0"/>
                </a:lnTo>
                <a:lnTo>
                  <a:pt x="157896" y="6613"/>
                </a:lnTo>
                <a:lnTo>
                  <a:pt x="110688" y="19839"/>
                </a:lnTo>
                <a:lnTo>
                  <a:pt x="68439" y="39678"/>
                </a:lnTo>
                <a:lnTo>
                  <a:pt x="30417" y="69166"/>
                </a:lnTo>
                <a:lnTo>
                  <a:pt x="7604" y="102383"/>
                </a:lnTo>
                <a:lnTo>
                  <a:pt x="0" y="137465"/>
                </a:lnTo>
                <a:lnTo>
                  <a:pt x="7604" y="172546"/>
                </a:lnTo>
                <a:lnTo>
                  <a:pt x="30417" y="205763"/>
                </a:lnTo>
                <a:lnTo>
                  <a:pt x="68439" y="235252"/>
                </a:lnTo>
                <a:lnTo>
                  <a:pt x="110688" y="255091"/>
                </a:lnTo>
                <a:lnTo>
                  <a:pt x="157896" y="268317"/>
                </a:lnTo>
                <a:lnTo>
                  <a:pt x="208079" y="274930"/>
                </a:lnTo>
                <a:lnTo>
                  <a:pt x="259254" y="274930"/>
                </a:lnTo>
                <a:lnTo>
                  <a:pt x="309437" y="268317"/>
                </a:lnTo>
                <a:lnTo>
                  <a:pt x="356645" y="255091"/>
                </a:lnTo>
                <a:lnTo>
                  <a:pt x="398894" y="235252"/>
                </a:lnTo>
                <a:lnTo>
                  <a:pt x="436915" y="205763"/>
                </a:lnTo>
                <a:lnTo>
                  <a:pt x="459728" y="172546"/>
                </a:lnTo>
                <a:lnTo>
                  <a:pt x="467333" y="137465"/>
                </a:lnTo>
                <a:lnTo>
                  <a:pt x="459728" y="102383"/>
                </a:lnTo>
                <a:lnTo>
                  <a:pt x="436915" y="69166"/>
                </a:lnTo>
                <a:lnTo>
                  <a:pt x="398894" y="39678"/>
                </a:lnTo>
                <a:lnTo>
                  <a:pt x="356645" y="19839"/>
                </a:lnTo>
                <a:lnTo>
                  <a:pt x="309437" y="6613"/>
                </a:lnTo>
                <a:lnTo>
                  <a:pt x="259254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6840678" y="4862278"/>
            <a:ext cx="24320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11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167" y="1218991"/>
            <a:ext cx="8093709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Node contraction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version.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phase,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contract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single</a:t>
            </a:r>
            <a:r>
              <a:rPr sz="1800" spc="-10" dirty="0">
                <a:latin typeface="Lucida Sans Unicode"/>
                <a:cs typeface="Lucida Sans Unicode"/>
              </a:rPr>
              <a:t> supernode.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Delete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parallel 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(keeping only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cheapest one)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self </a:t>
            </a:r>
            <a:r>
              <a:rPr sz="1800" spc="-10" dirty="0">
                <a:latin typeface="Lucida Sans Unicode"/>
                <a:cs typeface="Lucida Sans Unicode"/>
              </a:rPr>
              <a:t>loops.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5847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Borůvka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phase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becomes: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cheapest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incident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47231" y="7227554"/>
            <a:ext cx="1708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Lucida Sans Unicode"/>
                <a:cs typeface="Lucida Sans Unicode"/>
              </a:rPr>
              <a:t>38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5078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2395" algn="l"/>
              </a:tabLst>
            </a:pPr>
            <a:r>
              <a:rPr dirty="0"/>
              <a:t>Borůvka's</a:t>
            </a:r>
            <a:r>
              <a:rPr spc="-10" dirty="0"/>
              <a:t> algorithm:</a:t>
            </a:r>
            <a:r>
              <a:rPr dirty="0"/>
              <a:t>	</a:t>
            </a:r>
            <a:r>
              <a:rPr spc="-10" dirty="0"/>
              <a:t>implementation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011629" y="3382374"/>
            <a:ext cx="2295525" cy="1202690"/>
            <a:chOff x="2011629" y="3382374"/>
            <a:chExt cx="2295525" cy="1202690"/>
          </a:xfrm>
        </p:grpSpPr>
        <p:sp>
          <p:nvSpPr>
            <p:cNvPr id="7" name="object 7"/>
            <p:cNvSpPr/>
            <p:nvPr/>
          </p:nvSpPr>
          <p:spPr>
            <a:xfrm>
              <a:off x="3280409" y="3506361"/>
              <a:ext cx="1012190" cy="0"/>
            </a:xfrm>
            <a:custGeom>
              <a:avLst/>
              <a:gdLst/>
              <a:ahLst/>
              <a:cxnLst/>
              <a:rect l="l" t="t" r="r" b="b"/>
              <a:pathLst>
                <a:path w="1012189">
                  <a:moveTo>
                    <a:pt x="1011776" y="0"/>
                  </a:moveTo>
                  <a:lnTo>
                    <a:pt x="1011776" y="0"/>
                  </a:lnTo>
                  <a:lnTo>
                    <a:pt x="50588" y="0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1472" y="3506361"/>
              <a:ext cx="1012190" cy="0"/>
            </a:xfrm>
            <a:custGeom>
              <a:avLst/>
              <a:gdLst/>
              <a:ahLst/>
              <a:cxnLst/>
              <a:rect l="l" t="t" r="r" b="b"/>
              <a:pathLst>
                <a:path w="1012189">
                  <a:moveTo>
                    <a:pt x="1011776" y="0"/>
                  </a:moveTo>
                  <a:lnTo>
                    <a:pt x="1011776" y="0"/>
                  </a:lnTo>
                  <a:lnTo>
                    <a:pt x="50588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56624" y="3629698"/>
              <a:ext cx="0" cy="916940"/>
            </a:xfrm>
            <a:custGeom>
              <a:avLst/>
              <a:gdLst/>
              <a:ahLst/>
              <a:cxnLst/>
              <a:rect l="l" t="t" r="r" b="b"/>
              <a:pathLst>
                <a:path h="916939">
                  <a:moveTo>
                    <a:pt x="0" y="0"/>
                  </a:moveTo>
                  <a:lnTo>
                    <a:pt x="0" y="0"/>
                  </a:lnTo>
                  <a:lnTo>
                    <a:pt x="0" y="865519"/>
                  </a:lnTo>
                  <a:lnTo>
                    <a:pt x="0" y="916431"/>
                  </a:lnTo>
                </a:path>
              </a:pathLst>
            </a:custGeom>
            <a:ln w="762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2638" y="3382374"/>
              <a:ext cx="247972" cy="24797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095627" y="3383980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91575" y="3382374"/>
            <a:ext cx="248285" cy="1174115"/>
            <a:chOff x="4291575" y="3382374"/>
            <a:chExt cx="248285" cy="1174115"/>
          </a:xfrm>
        </p:grpSpPr>
        <p:sp>
          <p:nvSpPr>
            <p:cNvPr id="13" name="object 13"/>
            <p:cNvSpPr/>
            <p:nvPr/>
          </p:nvSpPr>
          <p:spPr>
            <a:xfrm>
              <a:off x="4415561" y="3629698"/>
              <a:ext cx="0" cy="916940"/>
            </a:xfrm>
            <a:custGeom>
              <a:avLst/>
              <a:gdLst/>
              <a:ahLst/>
              <a:cxnLst/>
              <a:rect l="l" t="t" r="r" b="b"/>
              <a:pathLst>
                <a:path h="916939">
                  <a:moveTo>
                    <a:pt x="0" y="0"/>
                  </a:moveTo>
                  <a:lnTo>
                    <a:pt x="0" y="0"/>
                  </a:lnTo>
                  <a:lnTo>
                    <a:pt x="0" y="865518"/>
                  </a:lnTo>
                  <a:lnTo>
                    <a:pt x="0" y="91643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575" y="3382374"/>
              <a:ext cx="247972" cy="24797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354564" y="3383980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78488" y="3580295"/>
            <a:ext cx="2323465" cy="1214120"/>
            <a:chOff x="1978488" y="3580295"/>
            <a:chExt cx="2323465" cy="1214120"/>
          </a:xfrm>
        </p:grpSpPr>
        <p:sp>
          <p:nvSpPr>
            <p:cNvPr id="17" name="object 17"/>
            <p:cNvSpPr/>
            <p:nvPr/>
          </p:nvSpPr>
          <p:spPr>
            <a:xfrm>
              <a:off x="2021472" y="4669924"/>
              <a:ext cx="1012190" cy="0"/>
            </a:xfrm>
            <a:custGeom>
              <a:avLst/>
              <a:gdLst/>
              <a:ahLst/>
              <a:cxnLst/>
              <a:rect l="l" t="t" r="r" b="b"/>
              <a:pathLst>
                <a:path w="1012189">
                  <a:moveTo>
                    <a:pt x="1011776" y="0"/>
                  </a:moveTo>
                  <a:lnTo>
                    <a:pt x="1011776" y="0"/>
                  </a:lnTo>
                  <a:lnTo>
                    <a:pt x="50588" y="0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88331" y="3590137"/>
              <a:ext cx="2303780" cy="1080135"/>
            </a:xfrm>
            <a:custGeom>
              <a:avLst/>
              <a:gdLst/>
              <a:ahLst/>
              <a:cxnLst/>
              <a:rect l="l" t="t" r="r" b="b"/>
              <a:pathLst>
                <a:path w="2303779" h="1080135">
                  <a:moveTo>
                    <a:pt x="0" y="0"/>
                  </a:moveTo>
                  <a:lnTo>
                    <a:pt x="37183" y="34366"/>
                  </a:lnTo>
                  <a:lnTo>
                    <a:pt x="74367" y="68733"/>
                  </a:lnTo>
                  <a:lnTo>
                    <a:pt x="111551" y="103100"/>
                  </a:lnTo>
                  <a:lnTo>
                    <a:pt x="148734" y="137466"/>
                  </a:lnTo>
                  <a:lnTo>
                    <a:pt x="185918" y="171833"/>
                  </a:lnTo>
                  <a:lnTo>
                    <a:pt x="223102" y="206200"/>
                  </a:lnTo>
                  <a:lnTo>
                    <a:pt x="260285" y="240567"/>
                  </a:lnTo>
                  <a:lnTo>
                    <a:pt x="297469" y="274933"/>
                  </a:lnTo>
                  <a:lnTo>
                    <a:pt x="334653" y="309300"/>
                  </a:lnTo>
                  <a:lnTo>
                    <a:pt x="371836" y="343667"/>
                  </a:lnTo>
                  <a:lnTo>
                    <a:pt x="409020" y="378034"/>
                  </a:lnTo>
                  <a:lnTo>
                    <a:pt x="446204" y="412400"/>
                  </a:lnTo>
                  <a:lnTo>
                    <a:pt x="483387" y="446767"/>
                  </a:lnTo>
                  <a:lnTo>
                    <a:pt x="520571" y="481134"/>
                  </a:lnTo>
                  <a:lnTo>
                    <a:pt x="557754" y="515500"/>
                  </a:lnTo>
                  <a:lnTo>
                    <a:pt x="594938" y="549867"/>
                  </a:lnTo>
                  <a:lnTo>
                    <a:pt x="632122" y="584234"/>
                  </a:lnTo>
                  <a:lnTo>
                    <a:pt x="669305" y="618601"/>
                  </a:lnTo>
                  <a:lnTo>
                    <a:pt x="706489" y="652967"/>
                  </a:lnTo>
                  <a:lnTo>
                    <a:pt x="743672" y="687334"/>
                  </a:lnTo>
                  <a:lnTo>
                    <a:pt x="780856" y="721701"/>
                  </a:lnTo>
                  <a:lnTo>
                    <a:pt x="818040" y="756067"/>
                  </a:lnTo>
                  <a:lnTo>
                    <a:pt x="855223" y="790434"/>
                  </a:lnTo>
                  <a:lnTo>
                    <a:pt x="892407" y="824800"/>
                  </a:lnTo>
                  <a:lnTo>
                    <a:pt x="929590" y="859167"/>
                  </a:lnTo>
                  <a:lnTo>
                    <a:pt x="966774" y="893534"/>
                  </a:lnTo>
                  <a:lnTo>
                    <a:pt x="1003958" y="927900"/>
                  </a:lnTo>
                  <a:lnTo>
                    <a:pt x="1041141" y="962267"/>
                  </a:lnTo>
                  <a:lnTo>
                    <a:pt x="1078325" y="996633"/>
                  </a:lnTo>
                </a:path>
                <a:path w="2303779" h="1080135">
                  <a:moveTo>
                    <a:pt x="1291669" y="1079786"/>
                  </a:moveTo>
                  <a:lnTo>
                    <a:pt x="1291669" y="1079786"/>
                  </a:lnTo>
                  <a:lnTo>
                    <a:pt x="2252857" y="1079786"/>
                  </a:lnTo>
                  <a:lnTo>
                    <a:pt x="2303445" y="1079786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2638" y="4545938"/>
              <a:ext cx="247972" cy="24797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095627" y="4547544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73701" y="3615093"/>
            <a:ext cx="2549525" cy="1449705"/>
            <a:chOff x="1773701" y="3615093"/>
            <a:chExt cx="2549525" cy="1449705"/>
          </a:xfrm>
        </p:grpSpPr>
        <p:sp>
          <p:nvSpPr>
            <p:cNvPr id="22" name="object 22"/>
            <p:cNvSpPr/>
            <p:nvPr/>
          </p:nvSpPr>
          <p:spPr>
            <a:xfrm>
              <a:off x="1897687" y="3629698"/>
              <a:ext cx="0" cy="916940"/>
            </a:xfrm>
            <a:custGeom>
              <a:avLst/>
              <a:gdLst/>
              <a:ahLst/>
              <a:cxnLst/>
              <a:rect l="l" t="t" r="r" b="b"/>
              <a:pathLst>
                <a:path h="916939">
                  <a:moveTo>
                    <a:pt x="0" y="0"/>
                  </a:moveTo>
                  <a:lnTo>
                    <a:pt x="0" y="0"/>
                  </a:lnTo>
                  <a:lnTo>
                    <a:pt x="0" y="865518"/>
                  </a:lnTo>
                  <a:lnTo>
                    <a:pt x="0" y="91643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3716" y="4727592"/>
              <a:ext cx="2309495" cy="327025"/>
            </a:xfrm>
            <a:custGeom>
              <a:avLst/>
              <a:gdLst/>
              <a:ahLst/>
              <a:cxnLst/>
              <a:rect l="l" t="t" r="r" b="b"/>
              <a:pathLst>
                <a:path w="2309495" h="327025">
                  <a:moveTo>
                    <a:pt x="0" y="0"/>
                  </a:moveTo>
                  <a:lnTo>
                    <a:pt x="49629" y="25494"/>
                  </a:lnTo>
                  <a:lnTo>
                    <a:pt x="99118" y="49954"/>
                  </a:lnTo>
                  <a:lnTo>
                    <a:pt x="148466" y="73380"/>
                  </a:lnTo>
                  <a:lnTo>
                    <a:pt x="197674" y="95771"/>
                  </a:lnTo>
                  <a:lnTo>
                    <a:pt x="246741" y="117127"/>
                  </a:lnTo>
                  <a:lnTo>
                    <a:pt x="295668" y="137449"/>
                  </a:lnTo>
                  <a:lnTo>
                    <a:pt x="344454" y="156736"/>
                  </a:lnTo>
                  <a:lnTo>
                    <a:pt x="393100" y="174989"/>
                  </a:lnTo>
                  <a:lnTo>
                    <a:pt x="441605" y="192207"/>
                  </a:lnTo>
                  <a:lnTo>
                    <a:pt x="489970" y="208390"/>
                  </a:lnTo>
                  <a:lnTo>
                    <a:pt x="538194" y="223539"/>
                  </a:lnTo>
                  <a:lnTo>
                    <a:pt x="586278" y="237653"/>
                  </a:lnTo>
                  <a:lnTo>
                    <a:pt x="634221" y="250733"/>
                  </a:lnTo>
                  <a:lnTo>
                    <a:pt x="682024" y="262778"/>
                  </a:lnTo>
                  <a:lnTo>
                    <a:pt x="729686" y="273788"/>
                  </a:lnTo>
                  <a:lnTo>
                    <a:pt x="777208" y="283764"/>
                  </a:lnTo>
                  <a:lnTo>
                    <a:pt x="824590" y="292705"/>
                  </a:lnTo>
                  <a:lnTo>
                    <a:pt x="871830" y="300612"/>
                  </a:lnTo>
                  <a:lnTo>
                    <a:pt x="918931" y="307484"/>
                  </a:lnTo>
                  <a:lnTo>
                    <a:pt x="965890" y="313321"/>
                  </a:lnTo>
                  <a:lnTo>
                    <a:pt x="1012710" y="318124"/>
                  </a:lnTo>
                  <a:lnTo>
                    <a:pt x="1059388" y="321892"/>
                  </a:lnTo>
                  <a:lnTo>
                    <a:pt x="1105927" y="324626"/>
                  </a:lnTo>
                  <a:lnTo>
                    <a:pt x="1152324" y="326325"/>
                  </a:lnTo>
                  <a:lnTo>
                    <a:pt x="1198582" y="326989"/>
                  </a:lnTo>
                  <a:lnTo>
                    <a:pt x="1244698" y="326619"/>
                  </a:lnTo>
                  <a:lnTo>
                    <a:pt x="1290674" y="325214"/>
                  </a:lnTo>
                  <a:lnTo>
                    <a:pt x="1336510" y="322775"/>
                  </a:lnTo>
                  <a:lnTo>
                    <a:pt x="1382205" y="319301"/>
                  </a:lnTo>
                  <a:lnTo>
                    <a:pt x="1427760" y="314792"/>
                  </a:lnTo>
                  <a:lnTo>
                    <a:pt x="1473174" y="309249"/>
                  </a:lnTo>
                  <a:lnTo>
                    <a:pt x="1518448" y="302671"/>
                  </a:lnTo>
                  <a:lnTo>
                    <a:pt x="1563581" y="295059"/>
                  </a:lnTo>
                  <a:lnTo>
                    <a:pt x="1608574" y="286412"/>
                  </a:lnTo>
                  <a:lnTo>
                    <a:pt x="1653426" y="276730"/>
                  </a:lnTo>
                  <a:lnTo>
                    <a:pt x="1698138" y="266014"/>
                  </a:lnTo>
                  <a:lnTo>
                    <a:pt x="1742709" y="254263"/>
                  </a:lnTo>
                  <a:lnTo>
                    <a:pt x="1787140" y="241478"/>
                  </a:lnTo>
                  <a:lnTo>
                    <a:pt x="1831430" y="227658"/>
                  </a:lnTo>
                  <a:lnTo>
                    <a:pt x="1875580" y="212803"/>
                  </a:lnTo>
                  <a:lnTo>
                    <a:pt x="1919589" y="196914"/>
                  </a:lnTo>
                  <a:lnTo>
                    <a:pt x="1963458" y="179990"/>
                  </a:lnTo>
                  <a:lnTo>
                    <a:pt x="2007186" y="162032"/>
                  </a:lnTo>
                  <a:lnTo>
                    <a:pt x="2050774" y="143039"/>
                  </a:lnTo>
                  <a:lnTo>
                    <a:pt x="2094221" y="123012"/>
                  </a:lnTo>
                  <a:lnTo>
                    <a:pt x="2137527" y="101949"/>
                  </a:lnTo>
                  <a:lnTo>
                    <a:pt x="2180694" y="79853"/>
                  </a:lnTo>
                  <a:lnTo>
                    <a:pt x="2223719" y="56721"/>
                  </a:lnTo>
                  <a:lnTo>
                    <a:pt x="2266604" y="32555"/>
                  </a:lnTo>
                  <a:lnTo>
                    <a:pt x="2309349" y="735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3701" y="4545938"/>
              <a:ext cx="247972" cy="24797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36690" y="4547544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1575" y="4545938"/>
            <a:ext cx="247972" cy="24797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354564" y="4547544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701" y="3382374"/>
            <a:ext cx="247972" cy="24797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836690" y="3383980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09650" y="3329918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10" h="372110">
                <a:moveTo>
                  <a:pt x="185979" y="0"/>
                </a:moveTo>
                <a:lnTo>
                  <a:pt x="138800" y="6052"/>
                </a:lnTo>
                <a:lnTo>
                  <a:pt x="94129" y="24210"/>
                </a:lnTo>
                <a:lnTo>
                  <a:pt x="54471" y="54472"/>
                </a:lnTo>
                <a:lnTo>
                  <a:pt x="24209" y="94130"/>
                </a:lnTo>
                <a:lnTo>
                  <a:pt x="6052" y="138801"/>
                </a:lnTo>
                <a:lnTo>
                  <a:pt x="0" y="185980"/>
                </a:lnTo>
                <a:lnTo>
                  <a:pt x="6052" y="233158"/>
                </a:lnTo>
                <a:lnTo>
                  <a:pt x="24209" y="277830"/>
                </a:lnTo>
                <a:lnTo>
                  <a:pt x="54471" y="317488"/>
                </a:lnTo>
                <a:lnTo>
                  <a:pt x="94129" y="347750"/>
                </a:lnTo>
                <a:lnTo>
                  <a:pt x="138800" y="365907"/>
                </a:lnTo>
                <a:lnTo>
                  <a:pt x="185979" y="371959"/>
                </a:lnTo>
                <a:lnTo>
                  <a:pt x="233158" y="365907"/>
                </a:lnTo>
                <a:lnTo>
                  <a:pt x="277829" y="347750"/>
                </a:lnTo>
                <a:lnTo>
                  <a:pt x="317487" y="317488"/>
                </a:lnTo>
                <a:lnTo>
                  <a:pt x="347749" y="277830"/>
                </a:lnTo>
                <a:lnTo>
                  <a:pt x="365906" y="233158"/>
                </a:lnTo>
                <a:lnTo>
                  <a:pt x="371958" y="185980"/>
                </a:lnTo>
                <a:lnTo>
                  <a:pt x="365906" y="138801"/>
                </a:lnTo>
                <a:lnTo>
                  <a:pt x="347749" y="94130"/>
                </a:lnTo>
                <a:lnTo>
                  <a:pt x="317487" y="54472"/>
                </a:lnTo>
                <a:lnTo>
                  <a:pt x="277829" y="24210"/>
                </a:lnTo>
                <a:lnTo>
                  <a:pt x="233158" y="6052"/>
                </a:lnTo>
                <a:lnTo>
                  <a:pt x="18597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728596" y="337444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21245" y="3911700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10" h="372110">
                <a:moveTo>
                  <a:pt x="185979" y="0"/>
                </a:moveTo>
                <a:lnTo>
                  <a:pt x="138800" y="6052"/>
                </a:lnTo>
                <a:lnTo>
                  <a:pt x="94129" y="24210"/>
                </a:lnTo>
                <a:lnTo>
                  <a:pt x="54472" y="54472"/>
                </a:lnTo>
                <a:lnTo>
                  <a:pt x="24210" y="94129"/>
                </a:lnTo>
                <a:lnTo>
                  <a:pt x="6052" y="138801"/>
                </a:lnTo>
                <a:lnTo>
                  <a:pt x="0" y="185979"/>
                </a:lnTo>
                <a:lnTo>
                  <a:pt x="6052" y="233158"/>
                </a:lnTo>
                <a:lnTo>
                  <a:pt x="24210" y="277829"/>
                </a:lnTo>
                <a:lnTo>
                  <a:pt x="54472" y="317486"/>
                </a:lnTo>
                <a:lnTo>
                  <a:pt x="94129" y="347748"/>
                </a:lnTo>
                <a:lnTo>
                  <a:pt x="138800" y="365906"/>
                </a:lnTo>
                <a:lnTo>
                  <a:pt x="185979" y="371958"/>
                </a:lnTo>
                <a:lnTo>
                  <a:pt x="233157" y="365906"/>
                </a:lnTo>
                <a:lnTo>
                  <a:pt x="277829" y="347748"/>
                </a:lnTo>
                <a:lnTo>
                  <a:pt x="317486" y="317486"/>
                </a:lnTo>
                <a:lnTo>
                  <a:pt x="347748" y="277829"/>
                </a:lnTo>
                <a:lnTo>
                  <a:pt x="365906" y="233158"/>
                </a:lnTo>
                <a:lnTo>
                  <a:pt x="371958" y="185979"/>
                </a:lnTo>
                <a:lnTo>
                  <a:pt x="365906" y="138801"/>
                </a:lnTo>
                <a:lnTo>
                  <a:pt x="347748" y="94129"/>
                </a:lnTo>
                <a:lnTo>
                  <a:pt x="317486" y="54472"/>
                </a:lnTo>
                <a:lnTo>
                  <a:pt x="277829" y="24210"/>
                </a:lnTo>
                <a:lnTo>
                  <a:pt x="233157" y="6052"/>
                </a:lnTo>
                <a:lnTo>
                  <a:pt x="18597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840189" y="39562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89720" y="3949849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162135" y="0"/>
                </a:moveTo>
                <a:lnTo>
                  <a:pt x="121005" y="5276"/>
                </a:lnTo>
                <a:lnTo>
                  <a:pt x="82061" y="21106"/>
                </a:lnTo>
                <a:lnTo>
                  <a:pt x="47488" y="47488"/>
                </a:lnTo>
                <a:lnTo>
                  <a:pt x="21106" y="82062"/>
                </a:lnTo>
                <a:lnTo>
                  <a:pt x="5276" y="121006"/>
                </a:lnTo>
                <a:lnTo>
                  <a:pt x="0" y="162136"/>
                </a:lnTo>
                <a:lnTo>
                  <a:pt x="5276" y="203265"/>
                </a:lnTo>
                <a:lnTo>
                  <a:pt x="21106" y="242210"/>
                </a:lnTo>
                <a:lnTo>
                  <a:pt x="47488" y="276783"/>
                </a:lnTo>
                <a:lnTo>
                  <a:pt x="82061" y="303166"/>
                </a:lnTo>
                <a:lnTo>
                  <a:pt x="121005" y="318995"/>
                </a:lnTo>
                <a:lnTo>
                  <a:pt x="162135" y="324272"/>
                </a:lnTo>
                <a:lnTo>
                  <a:pt x="203265" y="318995"/>
                </a:lnTo>
                <a:lnTo>
                  <a:pt x="242210" y="303166"/>
                </a:lnTo>
                <a:lnTo>
                  <a:pt x="276783" y="276783"/>
                </a:lnTo>
                <a:lnTo>
                  <a:pt x="303165" y="242210"/>
                </a:lnTo>
                <a:lnTo>
                  <a:pt x="318994" y="203265"/>
                </a:lnTo>
                <a:lnTo>
                  <a:pt x="324271" y="162136"/>
                </a:lnTo>
                <a:lnTo>
                  <a:pt x="318994" y="121006"/>
                </a:lnTo>
                <a:lnTo>
                  <a:pt x="303165" y="82062"/>
                </a:lnTo>
                <a:lnTo>
                  <a:pt x="276783" y="47488"/>
                </a:lnTo>
                <a:lnTo>
                  <a:pt x="242210" y="21106"/>
                </a:lnTo>
                <a:lnTo>
                  <a:pt x="203265" y="5276"/>
                </a:lnTo>
                <a:lnTo>
                  <a:pt x="162135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084821" y="3975299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39119" y="3911700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10" h="372110">
                <a:moveTo>
                  <a:pt x="185979" y="0"/>
                </a:moveTo>
                <a:lnTo>
                  <a:pt x="138801" y="6052"/>
                </a:lnTo>
                <a:lnTo>
                  <a:pt x="94129" y="24210"/>
                </a:lnTo>
                <a:lnTo>
                  <a:pt x="54472" y="54472"/>
                </a:lnTo>
                <a:lnTo>
                  <a:pt x="24210" y="94129"/>
                </a:lnTo>
                <a:lnTo>
                  <a:pt x="6052" y="138801"/>
                </a:lnTo>
                <a:lnTo>
                  <a:pt x="0" y="185979"/>
                </a:lnTo>
                <a:lnTo>
                  <a:pt x="6052" y="233158"/>
                </a:lnTo>
                <a:lnTo>
                  <a:pt x="24210" y="277829"/>
                </a:lnTo>
                <a:lnTo>
                  <a:pt x="54472" y="317486"/>
                </a:lnTo>
                <a:lnTo>
                  <a:pt x="94129" y="347748"/>
                </a:lnTo>
                <a:lnTo>
                  <a:pt x="138801" y="365906"/>
                </a:lnTo>
                <a:lnTo>
                  <a:pt x="185979" y="371958"/>
                </a:lnTo>
                <a:lnTo>
                  <a:pt x="233158" y="365906"/>
                </a:lnTo>
                <a:lnTo>
                  <a:pt x="277829" y="347748"/>
                </a:lnTo>
                <a:lnTo>
                  <a:pt x="317486" y="317486"/>
                </a:lnTo>
                <a:lnTo>
                  <a:pt x="347748" y="277829"/>
                </a:lnTo>
                <a:lnTo>
                  <a:pt x="365906" y="233158"/>
                </a:lnTo>
                <a:lnTo>
                  <a:pt x="371958" y="185979"/>
                </a:lnTo>
                <a:lnTo>
                  <a:pt x="365906" y="138801"/>
                </a:lnTo>
                <a:lnTo>
                  <a:pt x="347748" y="94129"/>
                </a:lnTo>
                <a:lnTo>
                  <a:pt x="317486" y="54472"/>
                </a:lnTo>
                <a:lnTo>
                  <a:pt x="277829" y="24210"/>
                </a:lnTo>
                <a:lnTo>
                  <a:pt x="233158" y="6052"/>
                </a:lnTo>
                <a:lnTo>
                  <a:pt x="18597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358063" y="39562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09650" y="4445795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10" h="372110">
                <a:moveTo>
                  <a:pt x="185979" y="0"/>
                </a:moveTo>
                <a:lnTo>
                  <a:pt x="138800" y="6052"/>
                </a:lnTo>
                <a:lnTo>
                  <a:pt x="94129" y="24210"/>
                </a:lnTo>
                <a:lnTo>
                  <a:pt x="54471" y="54472"/>
                </a:lnTo>
                <a:lnTo>
                  <a:pt x="24209" y="94129"/>
                </a:lnTo>
                <a:lnTo>
                  <a:pt x="6052" y="138800"/>
                </a:lnTo>
                <a:lnTo>
                  <a:pt x="0" y="185979"/>
                </a:lnTo>
                <a:lnTo>
                  <a:pt x="6052" y="233157"/>
                </a:lnTo>
                <a:lnTo>
                  <a:pt x="24209" y="277829"/>
                </a:lnTo>
                <a:lnTo>
                  <a:pt x="54471" y="317486"/>
                </a:lnTo>
                <a:lnTo>
                  <a:pt x="94129" y="347748"/>
                </a:lnTo>
                <a:lnTo>
                  <a:pt x="138800" y="365906"/>
                </a:lnTo>
                <a:lnTo>
                  <a:pt x="185979" y="371958"/>
                </a:lnTo>
                <a:lnTo>
                  <a:pt x="233158" y="365906"/>
                </a:lnTo>
                <a:lnTo>
                  <a:pt x="277829" y="347748"/>
                </a:lnTo>
                <a:lnTo>
                  <a:pt x="317487" y="317486"/>
                </a:lnTo>
                <a:lnTo>
                  <a:pt x="347749" y="277829"/>
                </a:lnTo>
                <a:lnTo>
                  <a:pt x="365906" y="233157"/>
                </a:lnTo>
                <a:lnTo>
                  <a:pt x="371958" y="185979"/>
                </a:lnTo>
                <a:lnTo>
                  <a:pt x="365906" y="138800"/>
                </a:lnTo>
                <a:lnTo>
                  <a:pt x="347749" y="94129"/>
                </a:lnTo>
                <a:lnTo>
                  <a:pt x="317487" y="54472"/>
                </a:lnTo>
                <a:lnTo>
                  <a:pt x="277829" y="24210"/>
                </a:lnTo>
                <a:lnTo>
                  <a:pt x="233158" y="6052"/>
                </a:lnTo>
                <a:lnTo>
                  <a:pt x="18597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728596" y="4490319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9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60250" y="4493482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10" h="372110">
                <a:moveTo>
                  <a:pt x="185980" y="0"/>
                </a:moveTo>
                <a:lnTo>
                  <a:pt x="138801" y="6052"/>
                </a:lnTo>
                <a:lnTo>
                  <a:pt x="94130" y="24210"/>
                </a:lnTo>
                <a:lnTo>
                  <a:pt x="54472" y="54472"/>
                </a:lnTo>
                <a:lnTo>
                  <a:pt x="24210" y="94129"/>
                </a:lnTo>
                <a:lnTo>
                  <a:pt x="6052" y="138800"/>
                </a:lnTo>
                <a:lnTo>
                  <a:pt x="0" y="185979"/>
                </a:lnTo>
                <a:lnTo>
                  <a:pt x="6052" y="233157"/>
                </a:lnTo>
                <a:lnTo>
                  <a:pt x="24210" y="277829"/>
                </a:lnTo>
                <a:lnTo>
                  <a:pt x="54472" y="317486"/>
                </a:lnTo>
                <a:lnTo>
                  <a:pt x="94130" y="347748"/>
                </a:lnTo>
                <a:lnTo>
                  <a:pt x="138801" y="365906"/>
                </a:lnTo>
                <a:lnTo>
                  <a:pt x="185980" y="371958"/>
                </a:lnTo>
                <a:lnTo>
                  <a:pt x="233158" y="365906"/>
                </a:lnTo>
                <a:lnTo>
                  <a:pt x="277829" y="347748"/>
                </a:lnTo>
                <a:lnTo>
                  <a:pt x="317486" y="317486"/>
                </a:lnTo>
                <a:lnTo>
                  <a:pt x="347749" y="277829"/>
                </a:lnTo>
                <a:lnTo>
                  <a:pt x="365907" y="233157"/>
                </a:lnTo>
                <a:lnTo>
                  <a:pt x="371959" y="185979"/>
                </a:lnTo>
                <a:lnTo>
                  <a:pt x="365907" y="138800"/>
                </a:lnTo>
                <a:lnTo>
                  <a:pt x="347749" y="94129"/>
                </a:lnTo>
                <a:lnTo>
                  <a:pt x="317486" y="54472"/>
                </a:lnTo>
                <a:lnTo>
                  <a:pt x="277829" y="24210"/>
                </a:lnTo>
                <a:lnTo>
                  <a:pt x="233158" y="6052"/>
                </a:lnTo>
                <a:lnTo>
                  <a:pt x="18598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79196" y="453800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360250" y="3911700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10" h="372110">
                <a:moveTo>
                  <a:pt x="185980" y="0"/>
                </a:moveTo>
                <a:lnTo>
                  <a:pt x="138801" y="6052"/>
                </a:lnTo>
                <a:lnTo>
                  <a:pt x="94130" y="24210"/>
                </a:lnTo>
                <a:lnTo>
                  <a:pt x="54472" y="54472"/>
                </a:lnTo>
                <a:lnTo>
                  <a:pt x="24210" y="94129"/>
                </a:lnTo>
                <a:lnTo>
                  <a:pt x="6052" y="138801"/>
                </a:lnTo>
                <a:lnTo>
                  <a:pt x="0" y="185979"/>
                </a:lnTo>
                <a:lnTo>
                  <a:pt x="6052" y="233158"/>
                </a:lnTo>
                <a:lnTo>
                  <a:pt x="24210" y="277829"/>
                </a:lnTo>
                <a:lnTo>
                  <a:pt x="54472" y="317486"/>
                </a:lnTo>
                <a:lnTo>
                  <a:pt x="94130" y="347748"/>
                </a:lnTo>
                <a:lnTo>
                  <a:pt x="138801" y="365906"/>
                </a:lnTo>
                <a:lnTo>
                  <a:pt x="185980" y="371958"/>
                </a:lnTo>
                <a:lnTo>
                  <a:pt x="233158" y="365906"/>
                </a:lnTo>
                <a:lnTo>
                  <a:pt x="277829" y="347748"/>
                </a:lnTo>
                <a:lnTo>
                  <a:pt x="317486" y="317486"/>
                </a:lnTo>
                <a:lnTo>
                  <a:pt x="347749" y="277829"/>
                </a:lnTo>
                <a:lnTo>
                  <a:pt x="365907" y="233158"/>
                </a:lnTo>
                <a:lnTo>
                  <a:pt x="371959" y="185979"/>
                </a:lnTo>
                <a:lnTo>
                  <a:pt x="365907" y="138801"/>
                </a:lnTo>
                <a:lnTo>
                  <a:pt x="347749" y="94129"/>
                </a:lnTo>
                <a:lnTo>
                  <a:pt x="317486" y="54472"/>
                </a:lnTo>
                <a:lnTo>
                  <a:pt x="277829" y="24210"/>
                </a:lnTo>
                <a:lnTo>
                  <a:pt x="233158" y="6052"/>
                </a:lnTo>
                <a:lnTo>
                  <a:pt x="18598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79196" y="39562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360250" y="3329918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10" h="372110">
                <a:moveTo>
                  <a:pt x="185980" y="0"/>
                </a:moveTo>
                <a:lnTo>
                  <a:pt x="138801" y="6052"/>
                </a:lnTo>
                <a:lnTo>
                  <a:pt x="94130" y="24210"/>
                </a:lnTo>
                <a:lnTo>
                  <a:pt x="54472" y="54472"/>
                </a:lnTo>
                <a:lnTo>
                  <a:pt x="24210" y="94130"/>
                </a:lnTo>
                <a:lnTo>
                  <a:pt x="6052" y="138801"/>
                </a:lnTo>
                <a:lnTo>
                  <a:pt x="0" y="185980"/>
                </a:lnTo>
                <a:lnTo>
                  <a:pt x="6052" y="233158"/>
                </a:lnTo>
                <a:lnTo>
                  <a:pt x="24210" y="277830"/>
                </a:lnTo>
                <a:lnTo>
                  <a:pt x="54472" y="317488"/>
                </a:lnTo>
                <a:lnTo>
                  <a:pt x="94130" y="347750"/>
                </a:lnTo>
                <a:lnTo>
                  <a:pt x="138801" y="365907"/>
                </a:lnTo>
                <a:lnTo>
                  <a:pt x="185980" y="371959"/>
                </a:lnTo>
                <a:lnTo>
                  <a:pt x="233158" y="365907"/>
                </a:lnTo>
                <a:lnTo>
                  <a:pt x="277829" y="347750"/>
                </a:lnTo>
                <a:lnTo>
                  <a:pt x="317486" y="317488"/>
                </a:lnTo>
                <a:lnTo>
                  <a:pt x="347749" y="277830"/>
                </a:lnTo>
                <a:lnTo>
                  <a:pt x="365907" y="233158"/>
                </a:lnTo>
                <a:lnTo>
                  <a:pt x="371959" y="185980"/>
                </a:lnTo>
                <a:lnTo>
                  <a:pt x="365907" y="138801"/>
                </a:lnTo>
                <a:lnTo>
                  <a:pt x="347749" y="94130"/>
                </a:lnTo>
                <a:lnTo>
                  <a:pt x="317486" y="54472"/>
                </a:lnTo>
                <a:lnTo>
                  <a:pt x="277829" y="24210"/>
                </a:lnTo>
                <a:lnTo>
                  <a:pt x="233158" y="6052"/>
                </a:lnTo>
                <a:lnTo>
                  <a:pt x="18598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479196" y="337444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879920" y="3382374"/>
            <a:ext cx="2541905" cy="1174115"/>
            <a:chOff x="5879920" y="3382374"/>
            <a:chExt cx="2541905" cy="1174115"/>
          </a:xfrm>
        </p:grpSpPr>
        <p:sp>
          <p:nvSpPr>
            <p:cNvPr id="47" name="object 47"/>
            <p:cNvSpPr/>
            <p:nvPr/>
          </p:nvSpPr>
          <p:spPr>
            <a:xfrm>
              <a:off x="7147551" y="3560294"/>
              <a:ext cx="1040765" cy="512445"/>
            </a:xfrm>
            <a:custGeom>
              <a:avLst/>
              <a:gdLst/>
              <a:ahLst/>
              <a:cxnLst/>
              <a:rect l="l" t="t" r="r" b="b"/>
              <a:pathLst>
                <a:path w="1040765" h="512445">
                  <a:moveTo>
                    <a:pt x="1040206" y="0"/>
                  </a:moveTo>
                  <a:lnTo>
                    <a:pt x="994979" y="22270"/>
                  </a:lnTo>
                  <a:lnTo>
                    <a:pt x="949753" y="44541"/>
                  </a:lnTo>
                  <a:lnTo>
                    <a:pt x="904527" y="66811"/>
                  </a:lnTo>
                  <a:lnTo>
                    <a:pt x="859300" y="89082"/>
                  </a:lnTo>
                  <a:lnTo>
                    <a:pt x="814074" y="111352"/>
                  </a:lnTo>
                  <a:lnTo>
                    <a:pt x="768847" y="133623"/>
                  </a:lnTo>
                  <a:lnTo>
                    <a:pt x="723621" y="155893"/>
                  </a:lnTo>
                  <a:lnTo>
                    <a:pt x="678395" y="178164"/>
                  </a:lnTo>
                  <a:lnTo>
                    <a:pt x="633168" y="200434"/>
                  </a:lnTo>
                  <a:lnTo>
                    <a:pt x="587942" y="222705"/>
                  </a:lnTo>
                  <a:lnTo>
                    <a:pt x="542716" y="244976"/>
                  </a:lnTo>
                  <a:lnTo>
                    <a:pt x="497489" y="267246"/>
                  </a:lnTo>
                  <a:lnTo>
                    <a:pt x="452263" y="289517"/>
                  </a:lnTo>
                  <a:lnTo>
                    <a:pt x="407036" y="311787"/>
                  </a:lnTo>
                  <a:lnTo>
                    <a:pt x="361810" y="334058"/>
                  </a:lnTo>
                  <a:lnTo>
                    <a:pt x="316584" y="356329"/>
                  </a:lnTo>
                  <a:lnTo>
                    <a:pt x="271357" y="378599"/>
                  </a:lnTo>
                  <a:lnTo>
                    <a:pt x="226131" y="400870"/>
                  </a:lnTo>
                  <a:lnTo>
                    <a:pt x="180905" y="423140"/>
                  </a:lnTo>
                  <a:lnTo>
                    <a:pt x="135678" y="445411"/>
                  </a:lnTo>
                  <a:lnTo>
                    <a:pt x="90452" y="467682"/>
                  </a:lnTo>
                  <a:lnTo>
                    <a:pt x="45226" y="489952"/>
                  </a:lnTo>
                  <a:lnTo>
                    <a:pt x="0" y="512223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89763" y="3560701"/>
              <a:ext cx="1039494" cy="511809"/>
            </a:xfrm>
            <a:custGeom>
              <a:avLst/>
              <a:gdLst/>
              <a:ahLst/>
              <a:cxnLst/>
              <a:rect l="l" t="t" r="r" b="b"/>
              <a:pathLst>
                <a:path w="1039495" h="511810">
                  <a:moveTo>
                    <a:pt x="1039057" y="511655"/>
                  </a:moveTo>
                  <a:lnTo>
                    <a:pt x="993880" y="489410"/>
                  </a:lnTo>
                  <a:lnTo>
                    <a:pt x="948704" y="467164"/>
                  </a:lnTo>
                  <a:lnTo>
                    <a:pt x="903527" y="444918"/>
                  </a:lnTo>
                  <a:lnTo>
                    <a:pt x="858351" y="422672"/>
                  </a:lnTo>
                  <a:lnTo>
                    <a:pt x="813175" y="400426"/>
                  </a:lnTo>
                  <a:lnTo>
                    <a:pt x="767998" y="378180"/>
                  </a:lnTo>
                  <a:lnTo>
                    <a:pt x="722822" y="355934"/>
                  </a:lnTo>
                  <a:lnTo>
                    <a:pt x="677645" y="333688"/>
                  </a:lnTo>
                  <a:lnTo>
                    <a:pt x="632469" y="311443"/>
                  </a:lnTo>
                  <a:lnTo>
                    <a:pt x="587293" y="289197"/>
                  </a:lnTo>
                  <a:lnTo>
                    <a:pt x="542116" y="266951"/>
                  </a:lnTo>
                  <a:lnTo>
                    <a:pt x="496940" y="244705"/>
                  </a:lnTo>
                  <a:lnTo>
                    <a:pt x="451764" y="222459"/>
                  </a:lnTo>
                  <a:lnTo>
                    <a:pt x="406587" y="200213"/>
                  </a:lnTo>
                  <a:lnTo>
                    <a:pt x="361411" y="177967"/>
                  </a:lnTo>
                  <a:lnTo>
                    <a:pt x="316234" y="155721"/>
                  </a:lnTo>
                  <a:lnTo>
                    <a:pt x="271058" y="133475"/>
                  </a:lnTo>
                  <a:lnTo>
                    <a:pt x="225882" y="111229"/>
                  </a:lnTo>
                  <a:lnTo>
                    <a:pt x="180705" y="88983"/>
                  </a:lnTo>
                  <a:lnTo>
                    <a:pt x="135529" y="66737"/>
                  </a:lnTo>
                  <a:lnTo>
                    <a:pt x="90352" y="44491"/>
                  </a:lnTo>
                  <a:lnTo>
                    <a:pt x="45176" y="22245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4361" y="4002306"/>
              <a:ext cx="247972" cy="24797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297285" y="3629698"/>
              <a:ext cx="0" cy="916940"/>
            </a:xfrm>
            <a:custGeom>
              <a:avLst/>
              <a:gdLst/>
              <a:ahLst/>
              <a:cxnLst/>
              <a:rect l="l" t="t" r="r" b="b"/>
              <a:pathLst>
                <a:path h="916939">
                  <a:moveTo>
                    <a:pt x="0" y="0"/>
                  </a:moveTo>
                  <a:lnTo>
                    <a:pt x="0" y="0"/>
                  </a:lnTo>
                  <a:lnTo>
                    <a:pt x="0" y="865518"/>
                  </a:lnTo>
                  <a:lnTo>
                    <a:pt x="0" y="91643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3298" y="3382374"/>
              <a:ext cx="247972" cy="24797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8236287" y="3383980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655424" y="3436727"/>
            <a:ext cx="2548890" cy="1644014"/>
            <a:chOff x="5655424" y="3436727"/>
            <a:chExt cx="2548890" cy="1644014"/>
          </a:xfrm>
        </p:grpSpPr>
        <p:sp>
          <p:nvSpPr>
            <p:cNvPr id="54" name="object 54"/>
            <p:cNvSpPr/>
            <p:nvPr/>
          </p:nvSpPr>
          <p:spPr>
            <a:xfrm>
              <a:off x="5893163" y="4255835"/>
              <a:ext cx="884555" cy="367030"/>
            </a:xfrm>
            <a:custGeom>
              <a:avLst/>
              <a:gdLst/>
              <a:ahLst/>
              <a:cxnLst/>
              <a:rect l="l" t="t" r="r" b="b"/>
              <a:pathLst>
                <a:path w="884554" h="367029">
                  <a:moveTo>
                    <a:pt x="884006" y="0"/>
                  </a:moveTo>
                  <a:lnTo>
                    <a:pt x="837479" y="19309"/>
                  </a:lnTo>
                  <a:lnTo>
                    <a:pt x="790953" y="38618"/>
                  </a:lnTo>
                  <a:lnTo>
                    <a:pt x="744426" y="57928"/>
                  </a:lnTo>
                  <a:lnTo>
                    <a:pt x="697899" y="77237"/>
                  </a:lnTo>
                  <a:lnTo>
                    <a:pt x="651372" y="96547"/>
                  </a:lnTo>
                  <a:lnTo>
                    <a:pt x="604846" y="115856"/>
                  </a:lnTo>
                  <a:lnTo>
                    <a:pt x="558319" y="135166"/>
                  </a:lnTo>
                  <a:lnTo>
                    <a:pt x="511792" y="154475"/>
                  </a:lnTo>
                  <a:lnTo>
                    <a:pt x="465266" y="173785"/>
                  </a:lnTo>
                  <a:lnTo>
                    <a:pt x="418739" y="193094"/>
                  </a:lnTo>
                  <a:lnTo>
                    <a:pt x="372212" y="212404"/>
                  </a:lnTo>
                  <a:lnTo>
                    <a:pt x="325686" y="231713"/>
                  </a:lnTo>
                  <a:lnTo>
                    <a:pt x="279159" y="251023"/>
                  </a:lnTo>
                  <a:lnTo>
                    <a:pt x="232633" y="270332"/>
                  </a:lnTo>
                  <a:lnTo>
                    <a:pt x="186106" y="289642"/>
                  </a:lnTo>
                  <a:lnTo>
                    <a:pt x="139579" y="308951"/>
                  </a:lnTo>
                  <a:lnTo>
                    <a:pt x="93053" y="328261"/>
                  </a:lnTo>
                  <a:lnTo>
                    <a:pt x="46526" y="347570"/>
                  </a:lnTo>
                  <a:lnTo>
                    <a:pt x="0" y="36688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98515" y="3446569"/>
              <a:ext cx="2284095" cy="1179830"/>
            </a:xfrm>
            <a:custGeom>
              <a:avLst/>
              <a:gdLst/>
              <a:ahLst/>
              <a:cxnLst/>
              <a:rect l="l" t="t" r="r" b="b"/>
              <a:pathLst>
                <a:path w="2284095" h="1179829">
                  <a:moveTo>
                    <a:pt x="0" y="35607"/>
                  </a:moveTo>
                  <a:lnTo>
                    <a:pt x="64230" y="24749"/>
                  </a:lnTo>
                  <a:lnTo>
                    <a:pt x="126505" y="15861"/>
                  </a:lnTo>
                  <a:lnTo>
                    <a:pt x="186825" y="8942"/>
                  </a:lnTo>
                  <a:lnTo>
                    <a:pt x="245189" y="3992"/>
                  </a:lnTo>
                  <a:lnTo>
                    <a:pt x="301599" y="1011"/>
                  </a:lnTo>
                  <a:lnTo>
                    <a:pt x="356054" y="0"/>
                  </a:lnTo>
                  <a:lnTo>
                    <a:pt x="408554" y="957"/>
                  </a:lnTo>
                  <a:lnTo>
                    <a:pt x="459098" y="3884"/>
                  </a:lnTo>
                  <a:lnTo>
                    <a:pt x="507688" y="8780"/>
                  </a:lnTo>
                  <a:lnTo>
                    <a:pt x="554322" y="15645"/>
                  </a:lnTo>
                  <a:lnTo>
                    <a:pt x="599001" y="24479"/>
                  </a:lnTo>
                  <a:lnTo>
                    <a:pt x="641726" y="35283"/>
                  </a:lnTo>
                  <a:lnTo>
                    <a:pt x="682495" y="48055"/>
                  </a:lnTo>
                  <a:lnTo>
                    <a:pt x="721309" y="62797"/>
                  </a:lnTo>
                  <a:lnTo>
                    <a:pt x="758168" y="79508"/>
                  </a:lnTo>
                  <a:lnTo>
                    <a:pt x="793072" y="98188"/>
                  </a:lnTo>
                  <a:lnTo>
                    <a:pt x="826021" y="118837"/>
                  </a:lnTo>
                  <a:lnTo>
                    <a:pt x="857015" y="141456"/>
                  </a:lnTo>
                  <a:lnTo>
                    <a:pt x="913137" y="192600"/>
                  </a:lnTo>
                  <a:lnTo>
                    <a:pt x="961439" y="251621"/>
                  </a:lnTo>
                  <a:lnTo>
                    <a:pt x="982658" y="284086"/>
                  </a:lnTo>
                  <a:lnTo>
                    <a:pt x="1001921" y="318519"/>
                  </a:lnTo>
                  <a:lnTo>
                    <a:pt x="1019229" y="354922"/>
                  </a:lnTo>
                  <a:lnTo>
                    <a:pt x="1034582" y="393294"/>
                  </a:lnTo>
                  <a:lnTo>
                    <a:pt x="1047981" y="433635"/>
                  </a:lnTo>
                  <a:lnTo>
                    <a:pt x="1059424" y="475945"/>
                  </a:lnTo>
                  <a:lnTo>
                    <a:pt x="1068912" y="520224"/>
                  </a:lnTo>
                </a:path>
                <a:path w="2284095" h="1179829">
                  <a:moveTo>
                    <a:pt x="1301133" y="804256"/>
                  </a:moveTo>
                  <a:lnTo>
                    <a:pt x="1347913" y="822117"/>
                  </a:lnTo>
                  <a:lnTo>
                    <a:pt x="1394692" y="839979"/>
                  </a:lnTo>
                  <a:lnTo>
                    <a:pt x="1441472" y="857840"/>
                  </a:lnTo>
                  <a:lnTo>
                    <a:pt x="1488252" y="875701"/>
                  </a:lnTo>
                  <a:lnTo>
                    <a:pt x="1535032" y="893563"/>
                  </a:lnTo>
                  <a:lnTo>
                    <a:pt x="1581811" y="911424"/>
                  </a:lnTo>
                  <a:lnTo>
                    <a:pt x="1628591" y="929285"/>
                  </a:lnTo>
                  <a:lnTo>
                    <a:pt x="1675371" y="947147"/>
                  </a:lnTo>
                  <a:lnTo>
                    <a:pt x="1722151" y="965008"/>
                  </a:lnTo>
                  <a:lnTo>
                    <a:pt x="1768930" y="982870"/>
                  </a:lnTo>
                  <a:lnTo>
                    <a:pt x="1815710" y="1000731"/>
                  </a:lnTo>
                  <a:lnTo>
                    <a:pt x="1862490" y="1018592"/>
                  </a:lnTo>
                  <a:lnTo>
                    <a:pt x="1909270" y="1036454"/>
                  </a:lnTo>
                  <a:lnTo>
                    <a:pt x="1956049" y="1054315"/>
                  </a:lnTo>
                  <a:lnTo>
                    <a:pt x="2002829" y="1072176"/>
                  </a:lnTo>
                  <a:lnTo>
                    <a:pt x="2049609" y="1090038"/>
                  </a:lnTo>
                  <a:lnTo>
                    <a:pt x="2096389" y="1107899"/>
                  </a:lnTo>
                  <a:lnTo>
                    <a:pt x="2143169" y="1125761"/>
                  </a:lnTo>
                  <a:lnTo>
                    <a:pt x="2189949" y="1143622"/>
                  </a:lnTo>
                  <a:lnTo>
                    <a:pt x="2236729" y="1161483"/>
                  </a:lnTo>
                  <a:lnTo>
                    <a:pt x="2283509" y="1179345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79410" y="3629698"/>
              <a:ext cx="0" cy="916940"/>
            </a:xfrm>
            <a:custGeom>
              <a:avLst/>
              <a:gdLst/>
              <a:ahLst/>
              <a:cxnLst/>
              <a:rect l="l" t="t" r="r" b="b"/>
              <a:pathLst>
                <a:path h="916939">
                  <a:moveTo>
                    <a:pt x="0" y="0"/>
                  </a:moveTo>
                  <a:lnTo>
                    <a:pt x="0" y="0"/>
                  </a:lnTo>
                  <a:lnTo>
                    <a:pt x="0" y="865518"/>
                  </a:lnTo>
                  <a:lnTo>
                    <a:pt x="0" y="91643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83278" y="4732914"/>
              <a:ext cx="2311400" cy="337820"/>
            </a:xfrm>
            <a:custGeom>
              <a:avLst/>
              <a:gdLst/>
              <a:ahLst/>
              <a:cxnLst/>
              <a:rect l="l" t="t" r="r" b="b"/>
              <a:pathLst>
                <a:path w="2311400" h="337820">
                  <a:moveTo>
                    <a:pt x="2310789" y="0"/>
                  </a:moveTo>
                  <a:lnTo>
                    <a:pt x="2264581" y="26454"/>
                  </a:lnTo>
                  <a:lnTo>
                    <a:pt x="2218372" y="51829"/>
                  </a:lnTo>
                  <a:lnTo>
                    <a:pt x="2172162" y="76124"/>
                  </a:lnTo>
                  <a:lnTo>
                    <a:pt x="2125953" y="99340"/>
                  </a:lnTo>
                  <a:lnTo>
                    <a:pt x="2079743" y="121476"/>
                  </a:lnTo>
                  <a:lnTo>
                    <a:pt x="2033533" y="142533"/>
                  </a:lnTo>
                  <a:lnTo>
                    <a:pt x="1987322" y="162511"/>
                  </a:lnTo>
                  <a:lnTo>
                    <a:pt x="1941112" y="181409"/>
                  </a:lnTo>
                  <a:lnTo>
                    <a:pt x="1894901" y="199227"/>
                  </a:lnTo>
                  <a:lnTo>
                    <a:pt x="1848689" y="215967"/>
                  </a:lnTo>
                  <a:lnTo>
                    <a:pt x="1802478" y="231626"/>
                  </a:lnTo>
                  <a:lnTo>
                    <a:pt x="1756266" y="246206"/>
                  </a:lnTo>
                  <a:lnTo>
                    <a:pt x="1710054" y="259707"/>
                  </a:lnTo>
                  <a:lnTo>
                    <a:pt x="1663841" y="272128"/>
                  </a:lnTo>
                  <a:lnTo>
                    <a:pt x="1617629" y="283470"/>
                  </a:lnTo>
                  <a:lnTo>
                    <a:pt x="1571416" y="293732"/>
                  </a:lnTo>
                  <a:lnTo>
                    <a:pt x="1525202" y="302915"/>
                  </a:lnTo>
                  <a:lnTo>
                    <a:pt x="1478989" y="311018"/>
                  </a:lnTo>
                  <a:lnTo>
                    <a:pt x="1432775" y="318042"/>
                  </a:lnTo>
                  <a:lnTo>
                    <a:pt x="1386561" y="323986"/>
                  </a:lnTo>
                  <a:lnTo>
                    <a:pt x="1340346" y="328851"/>
                  </a:lnTo>
                  <a:lnTo>
                    <a:pt x="1294131" y="332636"/>
                  </a:lnTo>
                  <a:lnTo>
                    <a:pt x="1247916" y="335342"/>
                  </a:lnTo>
                  <a:lnTo>
                    <a:pt x="1201701" y="336969"/>
                  </a:lnTo>
                  <a:lnTo>
                    <a:pt x="1155485" y="337516"/>
                  </a:lnTo>
                  <a:lnTo>
                    <a:pt x="1109269" y="336983"/>
                  </a:lnTo>
                  <a:lnTo>
                    <a:pt x="1063053" y="335371"/>
                  </a:lnTo>
                  <a:lnTo>
                    <a:pt x="1016837" y="332680"/>
                  </a:lnTo>
                  <a:lnTo>
                    <a:pt x="970620" y="328909"/>
                  </a:lnTo>
                  <a:lnTo>
                    <a:pt x="924403" y="324058"/>
                  </a:lnTo>
                  <a:lnTo>
                    <a:pt x="878185" y="318129"/>
                  </a:lnTo>
                  <a:lnTo>
                    <a:pt x="831968" y="311119"/>
                  </a:lnTo>
                  <a:lnTo>
                    <a:pt x="785750" y="303030"/>
                  </a:lnTo>
                  <a:lnTo>
                    <a:pt x="739531" y="293862"/>
                  </a:lnTo>
                  <a:lnTo>
                    <a:pt x="693313" y="283614"/>
                  </a:lnTo>
                  <a:lnTo>
                    <a:pt x="647094" y="272287"/>
                  </a:lnTo>
                  <a:lnTo>
                    <a:pt x="600875" y="259880"/>
                  </a:lnTo>
                  <a:lnTo>
                    <a:pt x="554655" y="246394"/>
                  </a:lnTo>
                  <a:lnTo>
                    <a:pt x="508436" y="231828"/>
                  </a:lnTo>
                  <a:lnTo>
                    <a:pt x="462216" y="216183"/>
                  </a:lnTo>
                  <a:lnTo>
                    <a:pt x="415995" y="199459"/>
                  </a:lnTo>
                  <a:lnTo>
                    <a:pt x="369775" y="181655"/>
                  </a:lnTo>
                  <a:lnTo>
                    <a:pt x="323554" y="162771"/>
                  </a:lnTo>
                  <a:lnTo>
                    <a:pt x="277333" y="142808"/>
                  </a:lnTo>
                  <a:lnTo>
                    <a:pt x="231111" y="121766"/>
                  </a:lnTo>
                  <a:lnTo>
                    <a:pt x="184889" y="99644"/>
                  </a:lnTo>
                  <a:lnTo>
                    <a:pt x="138667" y="76442"/>
                  </a:lnTo>
                  <a:lnTo>
                    <a:pt x="92445" y="52161"/>
                  </a:lnTo>
                  <a:lnTo>
                    <a:pt x="46222" y="26801"/>
                  </a:lnTo>
                  <a:lnTo>
                    <a:pt x="0" y="361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5424" y="4545938"/>
              <a:ext cx="247972" cy="247972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5718412" y="4547544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3298" y="4545938"/>
            <a:ext cx="247972" cy="247972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8236287" y="4547544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62" name="object 6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5424" y="3382374"/>
            <a:ext cx="247972" cy="247972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5718412" y="3383980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91373" y="3606503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5">
                <a:moveTo>
                  <a:pt x="181211" y="0"/>
                </a:moveTo>
                <a:lnTo>
                  <a:pt x="135242" y="5897"/>
                </a:lnTo>
                <a:lnTo>
                  <a:pt x="91716" y="23589"/>
                </a:lnTo>
                <a:lnTo>
                  <a:pt x="53075" y="53076"/>
                </a:lnTo>
                <a:lnTo>
                  <a:pt x="23588" y="91716"/>
                </a:lnTo>
                <a:lnTo>
                  <a:pt x="5897" y="135242"/>
                </a:lnTo>
                <a:lnTo>
                  <a:pt x="0" y="181211"/>
                </a:lnTo>
                <a:lnTo>
                  <a:pt x="5897" y="227180"/>
                </a:lnTo>
                <a:lnTo>
                  <a:pt x="23588" y="270706"/>
                </a:lnTo>
                <a:lnTo>
                  <a:pt x="53075" y="309346"/>
                </a:lnTo>
                <a:lnTo>
                  <a:pt x="91716" y="338832"/>
                </a:lnTo>
                <a:lnTo>
                  <a:pt x="135242" y="356524"/>
                </a:lnTo>
                <a:lnTo>
                  <a:pt x="181211" y="362421"/>
                </a:lnTo>
                <a:lnTo>
                  <a:pt x="227179" y="356524"/>
                </a:lnTo>
                <a:lnTo>
                  <a:pt x="270705" y="338832"/>
                </a:lnTo>
                <a:lnTo>
                  <a:pt x="309345" y="309346"/>
                </a:lnTo>
                <a:lnTo>
                  <a:pt x="338832" y="270706"/>
                </a:lnTo>
                <a:lnTo>
                  <a:pt x="356523" y="227180"/>
                </a:lnTo>
                <a:lnTo>
                  <a:pt x="362421" y="181211"/>
                </a:lnTo>
                <a:lnTo>
                  <a:pt x="356523" y="135242"/>
                </a:lnTo>
                <a:lnTo>
                  <a:pt x="338832" y="91716"/>
                </a:lnTo>
                <a:lnTo>
                  <a:pt x="309345" y="53076"/>
                </a:lnTo>
                <a:lnTo>
                  <a:pt x="270705" y="23589"/>
                </a:lnTo>
                <a:lnTo>
                  <a:pt x="227179" y="5897"/>
                </a:lnTo>
                <a:lnTo>
                  <a:pt x="18121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605548" y="364149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602968" y="3911701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5" h="362585">
                <a:moveTo>
                  <a:pt x="181210" y="0"/>
                </a:moveTo>
                <a:lnTo>
                  <a:pt x="135241" y="5897"/>
                </a:lnTo>
                <a:lnTo>
                  <a:pt x="91715" y="23588"/>
                </a:lnTo>
                <a:lnTo>
                  <a:pt x="53075" y="53075"/>
                </a:lnTo>
                <a:lnTo>
                  <a:pt x="23588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8" y="270705"/>
                </a:lnTo>
                <a:lnTo>
                  <a:pt x="53075" y="309345"/>
                </a:lnTo>
                <a:lnTo>
                  <a:pt x="91715" y="338832"/>
                </a:lnTo>
                <a:lnTo>
                  <a:pt x="135241" y="356523"/>
                </a:lnTo>
                <a:lnTo>
                  <a:pt x="181210" y="362421"/>
                </a:lnTo>
                <a:lnTo>
                  <a:pt x="227179" y="356523"/>
                </a:lnTo>
                <a:lnTo>
                  <a:pt x="270705" y="338832"/>
                </a:lnTo>
                <a:lnTo>
                  <a:pt x="309345" y="309345"/>
                </a:lnTo>
                <a:lnTo>
                  <a:pt x="338831" y="270705"/>
                </a:lnTo>
                <a:lnTo>
                  <a:pt x="356523" y="227179"/>
                </a:lnTo>
                <a:lnTo>
                  <a:pt x="362420" y="181210"/>
                </a:lnTo>
                <a:lnTo>
                  <a:pt x="356523" y="135241"/>
                </a:lnTo>
                <a:lnTo>
                  <a:pt x="338831" y="91715"/>
                </a:lnTo>
                <a:lnTo>
                  <a:pt x="309345" y="53075"/>
                </a:lnTo>
                <a:lnTo>
                  <a:pt x="270705" y="23588"/>
                </a:lnTo>
                <a:lnTo>
                  <a:pt x="227179" y="5897"/>
                </a:lnTo>
                <a:lnTo>
                  <a:pt x="18121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717144" y="394668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120842" y="3911701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5">
                <a:moveTo>
                  <a:pt x="181211" y="0"/>
                </a:moveTo>
                <a:lnTo>
                  <a:pt x="135242" y="5897"/>
                </a:lnTo>
                <a:lnTo>
                  <a:pt x="91716" y="23588"/>
                </a:lnTo>
                <a:lnTo>
                  <a:pt x="53076" y="53075"/>
                </a:lnTo>
                <a:lnTo>
                  <a:pt x="23589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9" y="270705"/>
                </a:lnTo>
                <a:lnTo>
                  <a:pt x="53076" y="309345"/>
                </a:lnTo>
                <a:lnTo>
                  <a:pt x="91716" y="338832"/>
                </a:lnTo>
                <a:lnTo>
                  <a:pt x="135242" y="356523"/>
                </a:lnTo>
                <a:lnTo>
                  <a:pt x="181211" y="362421"/>
                </a:lnTo>
                <a:lnTo>
                  <a:pt x="227180" y="356523"/>
                </a:lnTo>
                <a:lnTo>
                  <a:pt x="270706" y="338832"/>
                </a:lnTo>
                <a:lnTo>
                  <a:pt x="309346" y="309345"/>
                </a:lnTo>
                <a:lnTo>
                  <a:pt x="338833" y="270705"/>
                </a:lnTo>
                <a:lnTo>
                  <a:pt x="356524" y="227179"/>
                </a:lnTo>
                <a:lnTo>
                  <a:pt x="362422" y="181210"/>
                </a:lnTo>
                <a:lnTo>
                  <a:pt x="356524" y="135241"/>
                </a:lnTo>
                <a:lnTo>
                  <a:pt x="338833" y="91715"/>
                </a:lnTo>
                <a:lnTo>
                  <a:pt x="309346" y="53075"/>
                </a:lnTo>
                <a:lnTo>
                  <a:pt x="270706" y="23588"/>
                </a:lnTo>
                <a:lnTo>
                  <a:pt x="227180" y="5897"/>
                </a:lnTo>
                <a:lnTo>
                  <a:pt x="18121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235018" y="394668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91373" y="4159673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5">
                <a:moveTo>
                  <a:pt x="181211" y="0"/>
                </a:moveTo>
                <a:lnTo>
                  <a:pt x="135242" y="5897"/>
                </a:lnTo>
                <a:lnTo>
                  <a:pt x="91716" y="23588"/>
                </a:lnTo>
                <a:lnTo>
                  <a:pt x="53075" y="53075"/>
                </a:lnTo>
                <a:lnTo>
                  <a:pt x="23588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8" y="270705"/>
                </a:lnTo>
                <a:lnTo>
                  <a:pt x="53075" y="309345"/>
                </a:lnTo>
                <a:lnTo>
                  <a:pt x="91716" y="338832"/>
                </a:lnTo>
                <a:lnTo>
                  <a:pt x="135242" y="356523"/>
                </a:lnTo>
                <a:lnTo>
                  <a:pt x="181211" y="362421"/>
                </a:lnTo>
                <a:lnTo>
                  <a:pt x="227179" y="356523"/>
                </a:lnTo>
                <a:lnTo>
                  <a:pt x="270705" y="338832"/>
                </a:lnTo>
                <a:lnTo>
                  <a:pt x="309345" y="309345"/>
                </a:lnTo>
                <a:lnTo>
                  <a:pt x="338832" y="270705"/>
                </a:lnTo>
                <a:lnTo>
                  <a:pt x="356523" y="227179"/>
                </a:lnTo>
                <a:lnTo>
                  <a:pt x="362421" y="181210"/>
                </a:lnTo>
                <a:lnTo>
                  <a:pt x="356523" y="135241"/>
                </a:lnTo>
                <a:lnTo>
                  <a:pt x="338832" y="91715"/>
                </a:lnTo>
                <a:lnTo>
                  <a:pt x="309345" y="53075"/>
                </a:lnTo>
                <a:lnTo>
                  <a:pt x="270705" y="23588"/>
                </a:lnTo>
                <a:lnTo>
                  <a:pt x="227179" y="5897"/>
                </a:lnTo>
                <a:lnTo>
                  <a:pt x="18121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605548" y="4194659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9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241974" y="4207360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5">
                <a:moveTo>
                  <a:pt x="181210" y="0"/>
                </a:moveTo>
                <a:lnTo>
                  <a:pt x="135241" y="5897"/>
                </a:lnTo>
                <a:lnTo>
                  <a:pt x="91715" y="23588"/>
                </a:lnTo>
                <a:lnTo>
                  <a:pt x="53075" y="53075"/>
                </a:lnTo>
                <a:lnTo>
                  <a:pt x="23588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8" y="270705"/>
                </a:lnTo>
                <a:lnTo>
                  <a:pt x="53075" y="309345"/>
                </a:lnTo>
                <a:lnTo>
                  <a:pt x="91715" y="338832"/>
                </a:lnTo>
                <a:lnTo>
                  <a:pt x="135241" y="356523"/>
                </a:lnTo>
                <a:lnTo>
                  <a:pt x="181210" y="362421"/>
                </a:lnTo>
                <a:lnTo>
                  <a:pt x="227179" y="356523"/>
                </a:lnTo>
                <a:lnTo>
                  <a:pt x="270705" y="338832"/>
                </a:lnTo>
                <a:lnTo>
                  <a:pt x="309345" y="309345"/>
                </a:lnTo>
                <a:lnTo>
                  <a:pt x="338832" y="270705"/>
                </a:lnTo>
                <a:lnTo>
                  <a:pt x="356523" y="227179"/>
                </a:lnTo>
                <a:lnTo>
                  <a:pt x="362421" y="181210"/>
                </a:lnTo>
                <a:lnTo>
                  <a:pt x="356523" y="135241"/>
                </a:lnTo>
                <a:lnTo>
                  <a:pt x="338832" y="91715"/>
                </a:lnTo>
                <a:lnTo>
                  <a:pt x="309345" y="53075"/>
                </a:lnTo>
                <a:lnTo>
                  <a:pt x="270705" y="23588"/>
                </a:lnTo>
                <a:lnTo>
                  <a:pt x="227179" y="5897"/>
                </a:lnTo>
                <a:lnTo>
                  <a:pt x="18121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356150" y="424234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241974" y="3635116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5">
                <a:moveTo>
                  <a:pt x="181210" y="0"/>
                </a:moveTo>
                <a:lnTo>
                  <a:pt x="135241" y="5897"/>
                </a:lnTo>
                <a:lnTo>
                  <a:pt x="91715" y="23588"/>
                </a:lnTo>
                <a:lnTo>
                  <a:pt x="53075" y="53075"/>
                </a:lnTo>
                <a:lnTo>
                  <a:pt x="23588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8" y="270705"/>
                </a:lnTo>
                <a:lnTo>
                  <a:pt x="53075" y="309345"/>
                </a:lnTo>
                <a:lnTo>
                  <a:pt x="91715" y="338832"/>
                </a:lnTo>
                <a:lnTo>
                  <a:pt x="135241" y="356523"/>
                </a:lnTo>
                <a:lnTo>
                  <a:pt x="181210" y="362421"/>
                </a:lnTo>
                <a:lnTo>
                  <a:pt x="227179" y="356523"/>
                </a:lnTo>
                <a:lnTo>
                  <a:pt x="270705" y="338832"/>
                </a:lnTo>
                <a:lnTo>
                  <a:pt x="309345" y="309345"/>
                </a:lnTo>
                <a:lnTo>
                  <a:pt x="338832" y="270705"/>
                </a:lnTo>
                <a:lnTo>
                  <a:pt x="356523" y="227179"/>
                </a:lnTo>
                <a:lnTo>
                  <a:pt x="362421" y="181210"/>
                </a:lnTo>
                <a:lnTo>
                  <a:pt x="356523" y="135241"/>
                </a:lnTo>
                <a:lnTo>
                  <a:pt x="338832" y="91715"/>
                </a:lnTo>
                <a:lnTo>
                  <a:pt x="309345" y="53075"/>
                </a:lnTo>
                <a:lnTo>
                  <a:pt x="270705" y="23588"/>
                </a:lnTo>
                <a:lnTo>
                  <a:pt x="227179" y="5897"/>
                </a:lnTo>
                <a:lnTo>
                  <a:pt x="18121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356150" y="367010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241973" y="3205933"/>
            <a:ext cx="353060" cy="353060"/>
          </a:xfrm>
          <a:custGeom>
            <a:avLst/>
            <a:gdLst/>
            <a:ahLst/>
            <a:cxnLst/>
            <a:rect l="l" t="t" r="r" b="b"/>
            <a:pathLst>
              <a:path w="353059" h="353060">
                <a:moveTo>
                  <a:pt x="176442" y="0"/>
                </a:moveTo>
                <a:lnTo>
                  <a:pt x="131683" y="5742"/>
                </a:lnTo>
                <a:lnTo>
                  <a:pt x="89302" y="22968"/>
                </a:lnTo>
                <a:lnTo>
                  <a:pt x="51678" y="51678"/>
                </a:lnTo>
                <a:lnTo>
                  <a:pt x="22968" y="89302"/>
                </a:lnTo>
                <a:lnTo>
                  <a:pt x="5742" y="131683"/>
                </a:lnTo>
                <a:lnTo>
                  <a:pt x="0" y="176442"/>
                </a:lnTo>
                <a:lnTo>
                  <a:pt x="5742" y="221201"/>
                </a:lnTo>
                <a:lnTo>
                  <a:pt x="22968" y="263581"/>
                </a:lnTo>
                <a:lnTo>
                  <a:pt x="51678" y="301204"/>
                </a:lnTo>
                <a:lnTo>
                  <a:pt x="89302" y="329915"/>
                </a:lnTo>
                <a:lnTo>
                  <a:pt x="131683" y="347141"/>
                </a:lnTo>
                <a:lnTo>
                  <a:pt x="176442" y="352883"/>
                </a:lnTo>
                <a:lnTo>
                  <a:pt x="221201" y="347141"/>
                </a:lnTo>
                <a:lnTo>
                  <a:pt x="263582" y="329915"/>
                </a:lnTo>
                <a:lnTo>
                  <a:pt x="301205" y="301204"/>
                </a:lnTo>
                <a:lnTo>
                  <a:pt x="329915" y="263581"/>
                </a:lnTo>
                <a:lnTo>
                  <a:pt x="347141" y="221201"/>
                </a:lnTo>
                <a:lnTo>
                  <a:pt x="352883" y="176442"/>
                </a:lnTo>
                <a:lnTo>
                  <a:pt x="347141" y="131683"/>
                </a:lnTo>
                <a:lnTo>
                  <a:pt x="329915" y="89302"/>
                </a:lnTo>
                <a:lnTo>
                  <a:pt x="301205" y="51678"/>
                </a:lnTo>
                <a:lnTo>
                  <a:pt x="263582" y="22968"/>
                </a:lnTo>
                <a:lnTo>
                  <a:pt x="221201" y="5742"/>
                </a:lnTo>
                <a:lnTo>
                  <a:pt x="176442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351381" y="324092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753283" y="3963845"/>
            <a:ext cx="465455" cy="410845"/>
            <a:chOff x="6753283" y="3963845"/>
            <a:chExt cx="465455" cy="410845"/>
          </a:xfrm>
        </p:grpSpPr>
        <p:sp>
          <p:nvSpPr>
            <p:cNvPr id="79" name="object 79"/>
            <p:cNvSpPr/>
            <p:nvPr/>
          </p:nvSpPr>
          <p:spPr>
            <a:xfrm>
              <a:off x="6758362" y="3968925"/>
              <a:ext cx="455295" cy="400685"/>
            </a:xfrm>
            <a:custGeom>
              <a:avLst/>
              <a:gdLst/>
              <a:ahLst/>
              <a:cxnLst/>
              <a:rect l="l" t="t" r="r" b="b"/>
              <a:pathLst>
                <a:path w="455295" h="400685">
                  <a:moveTo>
                    <a:pt x="227529" y="0"/>
                  </a:moveTo>
                  <a:lnTo>
                    <a:pt x="183811" y="3666"/>
                  </a:lnTo>
                  <a:lnTo>
                    <a:pt x="141395" y="14665"/>
                  </a:lnTo>
                  <a:lnTo>
                    <a:pt x="101582" y="32997"/>
                  </a:lnTo>
                  <a:lnTo>
                    <a:pt x="65674" y="58662"/>
                  </a:lnTo>
                  <a:lnTo>
                    <a:pt x="32837" y="94875"/>
                  </a:lnTo>
                  <a:lnTo>
                    <a:pt x="10945" y="135339"/>
                  </a:lnTo>
                  <a:lnTo>
                    <a:pt x="0" y="178352"/>
                  </a:lnTo>
                  <a:lnTo>
                    <a:pt x="0" y="222216"/>
                  </a:lnTo>
                  <a:lnTo>
                    <a:pt x="10945" y="265230"/>
                  </a:lnTo>
                  <a:lnTo>
                    <a:pt x="32837" y="305694"/>
                  </a:lnTo>
                  <a:lnTo>
                    <a:pt x="65674" y="341908"/>
                  </a:lnTo>
                  <a:lnTo>
                    <a:pt x="101582" y="367573"/>
                  </a:lnTo>
                  <a:lnTo>
                    <a:pt x="141395" y="385905"/>
                  </a:lnTo>
                  <a:lnTo>
                    <a:pt x="183811" y="396904"/>
                  </a:lnTo>
                  <a:lnTo>
                    <a:pt x="227529" y="400570"/>
                  </a:lnTo>
                  <a:lnTo>
                    <a:pt x="271247" y="396904"/>
                  </a:lnTo>
                  <a:lnTo>
                    <a:pt x="313663" y="385905"/>
                  </a:lnTo>
                  <a:lnTo>
                    <a:pt x="353476" y="367573"/>
                  </a:lnTo>
                  <a:lnTo>
                    <a:pt x="389383" y="341908"/>
                  </a:lnTo>
                  <a:lnTo>
                    <a:pt x="422221" y="305694"/>
                  </a:lnTo>
                  <a:lnTo>
                    <a:pt x="444112" y="265230"/>
                  </a:lnTo>
                  <a:lnTo>
                    <a:pt x="455058" y="222216"/>
                  </a:lnTo>
                  <a:lnTo>
                    <a:pt x="455058" y="178352"/>
                  </a:lnTo>
                  <a:lnTo>
                    <a:pt x="444112" y="135339"/>
                  </a:lnTo>
                  <a:lnTo>
                    <a:pt x="422221" y="94875"/>
                  </a:lnTo>
                  <a:lnTo>
                    <a:pt x="389383" y="58662"/>
                  </a:lnTo>
                  <a:lnTo>
                    <a:pt x="353476" y="32997"/>
                  </a:lnTo>
                  <a:lnTo>
                    <a:pt x="313663" y="14665"/>
                  </a:lnTo>
                  <a:lnTo>
                    <a:pt x="271247" y="3666"/>
                  </a:lnTo>
                  <a:lnTo>
                    <a:pt x="2275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758363" y="3968925"/>
              <a:ext cx="455295" cy="400685"/>
            </a:xfrm>
            <a:custGeom>
              <a:avLst/>
              <a:gdLst/>
              <a:ahLst/>
              <a:cxnLst/>
              <a:rect l="l" t="t" r="r" b="b"/>
              <a:pathLst>
                <a:path w="455295" h="400685">
                  <a:moveTo>
                    <a:pt x="389383" y="58662"/>
                  </a:moveTo>
                  <a:lnTo>
                    <a:pt x="422220" y="94875"/>
                  </a:lnTo>
                  <a:lnTo>
                    <a:pt x="444112" y="135339"/>
                  </a:lnTo>
                  <a:lnTo>
                    <a:pt x="455058" y="178353"/>
                  </a:lnTo>
                  <a:lnTo>
                    <a:pt x="455058" y="222217"/>
                  </a:lnTo>
                  <a:lnTo>
                    <a:pt x="444112" y="265231"/>
                  </a:lnTo>
                  <a:lnTo>
                    <a:pt x="422220" y="305695"/>
                  </a:lnTo>
                  <a:lnTo>
                    <a:pt x="389383" y="341908"/>
                  </a:lnTo>
                  <a:lnTo>
                    <a:pt x="353476" y="367573"/>
                  </a:lnTo>
                  <a:lnTo>
                    <a:pt x="313663" y="385905"/>
                  </a:lnTo>
                  <a:lnTo>
                    <a:pt x="271247" y="396904"/>
                  </a:lnTo>
                  <a:lnTo>
                    <a:pt x="227529" y="400571"/>
                  </a:lnTo>
                  <a:lnTo>
                    <a:pt x="183811" y="396904"/>
                  </a:lnTo>
                  <a:lnTo>
                    <a:pt x="141394" y="385905"/>
                  </a:lnTo>
                  <a:lnTo>
                    <a:pt x="101581" y="367573"/>
                  </a:lnTo>
                  <a:lnTo>
                    <a:pt x="65673" y="341908"/>
                  </a:lnTo>
                  <a:lnTo>
                    <a:pt x="32836" y="305695"/>
                  </a:lnTo>
                  <a:lnTo>
                    <a:pt x="10945" y="265231"/>
                  </a:lnTo>
                  <a:lnTo>
                    <a:pt x="0" y="222217"/>
                  </a:lnTo>
                  <a:lnTo>
                    <a:pt x="0" y="178353"/>
                  </a:lnTo>
                  <a:lnTo>
                    <a:pt x="10945" y="135339"/>
                  </a:lnTo>
                  <a:lnTo>
                    <a:pt x="32836" y="94875"/>
                  </a:lnTo>
                  <a:lnTo>
                    <a:pt x="65673" y="58662"/>
                  </a:lnTo>
                  <a:lnTo>
                    <a:pt x="101581" y="32997"/>
                  </a:lnTo>
                  <a:lnTo>
                    <a:pt x="141394" y="14665"/>
                  </a:lnTo>
                  <a:lnTo>
                    <a:pt x="183811" y="3666"/>
                  </a:lnTo>
                  <a:lnTo>
                    <a:pt x="227529" y="0"/>
                  </a:lnTo>
                  <a:lnTo>
                    <a:pt x="271247" y="3666"/>
                  </a:lnTo>
                  <a:lnTo>
                    <a:pt x="313663" y="14665"/>
                  </a:lnTo>
                  <a:lnTo>
                    <a:pt x="353476" y="32997"/>
                  </a:lnTo>
                  <a:lnTo>
                    <a:pt x="389383" y="58662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6828376" y="4042061"/>
            <a:ext cx="3155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2, </a:t>
            </a:r>
            <a:r>
              <a:rPr sz="1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879919" y="5785800"/>
            <a:ext cx="2541905" cy="1174115"/>
            <a:chOff x="5879919" y="5785800"/>
            <a:chExt cx="2541905" cy="1174115"/>
          </a:xfrm>
        </p:grpSpPr>
        <p:sp>
          <p:nvSpPr>
            <p:cNvPr id="83" name="object 83"/>
            <p:cNvSpPr/>
            <p:nvPr/>
          </p:nvSpPr>
          <p:spPr>
            <a:xfrm>
              <a:off x="7147551" y="5963719"/>
              <a:ext cx="1040765" cy="512445"/>
            </a:xfrm>
            <a:custGeom>
              <a:avLst/>
              <a:gdLst/>
              <a:ahLst/>
              <a:cxnLst/>
              <a:rect l="l" t="t" r="r" b="b"/>
              <a:pathLst>
                <a:path w="1040765" h="512445">
                  <a:moveTo>
                    <a:pt x="1040206" y="0"/>
                  </a:moveTo>
                  <a:lnTo>
                    <a:pt x="994980" y="22270"/>
                  </a:lnTo>
                  <a:lnTo>
                    <a:pt x="949753" y="44541"/>
                  </a:lnTo>
                  <a:lnTo>
                    <a:pt x="904527" y="66811"/>
                  </a:lnTo>
                  <a:lnTo>
                    <a:pt x="859301" y="89082"/>
                  </a:lnTo>
                  <a:lnTo>
                    <a:pt x="814074" y="111353"/>
                  </a:lnTo>
                  <a:lnTo>
                    <a:pt x="768848" y="133623"/>
                  </a:lnTo>
                  <a:lnTo>
                    <a:pt x="723622" y="155894"/>
                  </a:lnTo>
                  <a:lnTo>
                    <a:pt x="678395" y="178164"/>
                  </a:lnTo>
                  <a:lnTo>
                    <a:pt x="633169" y="200435"/>
                  </a:lnTo>
                  <a:lnTo>
                    <a:pt x="587943" y="222706"/>
                  </a:lnTo>
                  <a:lnTo>
                    <a:pt x="542716" y="244976"/>
                  </a:lnTo>
                  <a:lnTo>
                    <a:pt x="497490" y="267247"/>
                  </a:lnTo>
                  <a:lnTo>
                    <a:pt x="452264" y="289517"/>
                  </a:lnTo>
                  <a:lnTo>
                    <a:pt x="407037" y="311788"/>
                  </a:lnTo>
                  <a:lnTo>
                    <a:pt x="361811" y="334059"/>
                  </a:lnTo>
                  <a:lnTo>
                    <a:pt x="316584" y="356329"/>
                  </a:lnTo>
                  <a:lnTo>
                    <a:pt x="271358" y="378600"/>
                  </a:lnTo>
                  <a:lnTo>
                    <a:pt x="226132" y="400870"/>
                  </a:lnTo>
                  <a:lnTo>
                    <a:pt x="180905" y="423141"/>
                  </a:lnTo>
                  <a:lnTo>
                    <a:pt x="135679" y="445411"/>
                  </a:lnTo>
                  <a:lnTo>
                    <a:pt x="90452" y="467682"/>
                  </a:lnTo>
                  <a:lnTo>
                    <a:pt x="45226" y="489952"/>
                  </a:lnTo>
                  <a:lnTo>
                    <a:pt x="0" y="512223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889762" y="5964127"/>
              <a:ext cx="1039494" cy="511809"/>
            </a:xfrm>
            <a:custGeom>
              <a:avLst/>
              <a:gdLst/>
              <a:ahLst/>
              <a:cxnLst/>
              <a:rect l="l" t="t" r="r" b="b"/>
              <a:pathLst>
                <a:path w="1039495" h="511810">
                  <a:moveTo>
                    <a:pt x="1039058" y="511656"/>
                  </a:moveTo>
                  <a:lnTo>
                    <a:pt x="993881" y="489410"/>
                  </a:lnTo>
                  <a:lnTo>
                    <a:pt x="948705" y="467164"/>
                  </a:lnTo>
                  <a:lnTo>
                    <a:pt x="903528" y="444918"/>
                  </a:lnTo>
                  <a:lnTo>
                    <a:pt x="858352" y="422672"/>
                  </a:lnTo>
                  <a:lnTo>
                    <a:pt x="813176" y="400427"/>
                  </a:lnTo>
                  <a:lnTo>
                    <a:pt x="767999" y="378181"/>
                  </a:lnTo>
                  <a:lnTo>
                    <a:pt x="722823" y="355935"/>
                  </a:lnTo>
                  <a:lnTo>
                    <a:pt x="677646" y="333689"/>
                  </a:lnTo>
                  <a:lnTo>
                    <a:pt x="632470" y="311443"/>
                  </a:lnTo>
                  <a:lnTo>
                    <a:pt x="587294" y="289197"/>
                  </a:lnTo>
                  <a:lnTo>
                    <a:pt x="542117" y="266951"/>
                  </a:lnTo>
                  <a:lnTo>
                    <a:pt x="496941" y="244705"/>
                  </a:lnTo>
                  <a:lnTo>
                    <a:pt x="451764" y="222459"/>
                  </a:lnTo>
                  <a:lnTo>
                    <a:pt x="406588" y="200213"/>
                  </a:lnTo>
                  <a:lnTo>
                    <a:pt x="361411" y="177967"/>
                  </a:lnTo>
                  <a:lnTo>
                    <a:pt x="316235" y="155721"/>
                  </a:lnTo>
                  <a:lnTo>
                    <a:pt x="271059" y="133475"/>
                  </a:lnTo>
                  <a:lnTo>
                    <a:pt x="225882" y="111229"/>
                  </a:lnTo>
                  <a:lnTo>
                    <a:pt x="180706" y="88983"/>
                  </a:lnTo>
                  <a:lnTo>
                    <a:pt x="135529" y="66737"/>
                  </a:lnTo>
                  <a:lnTo>
                    <a:pt x="90353" y="44491"/>
                  </a:lnTo>
                  <a:lnTo>
                    <a:pt x="45176" y="22245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4361" y="6405731"/>
              <a:ext cx="247972" cy="24797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297285" y="6033123"/>
              <a:ext cx="0" cy="916940"/>
            </a:xfrm>
            <a:custGeom>
              <a:avLst/>
              <a:gdLst/>
              <a:ahLst/>
              <a:cxnLst/>
              <a:rect l="l" t="t" r="r" b="b"/>
              <a:pathLst>
                <a:path h="916940">
                  <a:moveTo>
                    <a:pt x="0" y="0"/>
                  </a:moveTo>
                  <a:lnTo>
                    <a:pt x="0" y="0"/>
                  </a:lnTo>
                  <a:lnTo>
                    <a:pt x="0" y="865518"/>
                  </a:lnTo>
                  <a:lnTo>
                    <a:pt x="0" y="916430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3298" y="5785800"/>
              <a:ext cx="247972" cy="247972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8236287" y="5787406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5655424" y="6018518"/>
            <a:ext cx="2537460" cy="1330960"/>
            <a:chOff x="5655424" y="6018518"/>
            <a:chExt cx="2537460" cy="1330960"/>
          </a:xfrm>
        </p:grpSpPr>
        <p:sp>
          <p:nvSpPr>
            <p:cNvPr id="90" name="object 90"/>
            <p:cNvSpPr/>
            <p:nvPr/>
          </p:nvSpPr>
          <p:spPr>
            <a:xfrm>
              <a:off x="5892517" y="6605797"/>
              <a:ext cx="954405" cy="418465"/>
            </a:xfrm>
            <a:custGeom>
              <a:avLst/>
              <a:gdLst/>
              <a:ahLst/>
              <a:cxnLst/>
              <a:rect l="l" t="t" r="r" b="b"/>
              <a:pathLst>
                <a:path w="954404" h="418465">
                  <a:moveTo>
                    <a:pt x="953869" y="0"/>
                  </a:moveTo>
                  <a:lnTo>
                    <a:pt x="908446" y="19904"/>
                  </a:lnTo>
                  <a:lnTo>
                    <a:pt x="863024" y="39808"/>
                  </a:lnTo>
                  <a:lnTo>
                    <a:pt x="817602" y="59712"/>
                  </a:lnTo>
                  <a:lnTo>
                    <a:pt x="772179" y="79617"/>
                  </a:lnTo>
                  <a:lnTo>
                    <a:pt x="726757" y="99521"/>
                  </a:lnTo>
                  <a:lnTo>
                    <a:pt x="681335" y="119425"/>
                  </a:lnTo>
                  <a:lnTo>
                    <a:pt x="635912" y="139329"/>
                  </a:lnTo>
                  <a:lnTo>
                    <a:pt x="590490" y="159233"/>
                  </a:lnTo>
                  <a:lnTo>
                    <a:pt x="545068" y="179138"/>
                  </a:lnTo>
                  <a:lnTo>
                    <a:pt x="499645" y="199042"/>
                  </a:lnTo>
                  <a:lnTo>
                    <a:pt x="454223" y="218946"/>
                  </a:lnTo>
                  <a:lnTo>
                    <a:pt x="408800" y="238850"/>
                  </a:lnTo>
                  <a:lnTo>
                    <a:pt x="363378" y="258754"/>
                  </a:lnTo>
                  <a:lnTo>
                    <a:pt x="317956" y="278659"/>
                  </a:lnTo>
                  <a:lnTo>
                    <a:pt x="272533" y="298563"/>
                  </a:lnTo>
                  <a:lnTo>
                    <a:pt x="227111" y="318467"/>
                  </a:lnTo>
                  <a:lnTo>
                    <a:pt x="181689" y="338371"/>
                  </a:lnTo>
                  <a:lnTo>
                    <a:pt x="136266" y="358275"/>
                  </a:lnTo>
                  <a:lnTo>
                    <a:pt x="90844" y="378179"/>
                  </a:lnTo>
                  <a:lnTo>
                    <a:pt x="45422" y="398083"/>
                  </a:lnTo>
                  <a:lnTo>
                    <a:pt x="0" y="417988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779410" y="6033123"/>
              <a:ext cx="0" cy="916940"/>
            </a:xfrm>
            <a:custGeom>
              <a:avLst/>
              <a:gdLst/>
              <a:ahLst/>
              <a:cxnLst/>
              <a:rect l="l" t="t" r="r" b="b"/>
              <a:pathLst>
                <a:path h="916940">
                  <a:moveTo>
                    <a:pt x="0" y="0"/>
                  </a:moveTo>
                  <a:lnTo>
                    <a:pt x="0" y="0"/>
                  </a:lnTo>
                  <a:lnTo>
                    <a:pt x="0" y="865518"/>
                  </a:lnTo>
                  <a:lnTo>
                    <a:pt x="0" y="91643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893676" y="7119044"/>
              <a:ext cx="2289175" cy="220345"/>
            </a:xfrm>
            <a:custGeom>
              <a:avLst/>
              <a:gdLst/>
              <a:ahLst/>
              <a:cxnLst/>
              <a:rect l="l" t="t" r="r" b="b"/>
              <a:pathLst>
                <a:path w="2289175" h="220345">
                  <a:moveTo>
                    <a:pt x="2289151" y="0"/>
                  </a:moveTo>
                  <a:lnTo>
                    <a:pt x="2239983" y="18318"/>
                  </a:lnTo>
                  <a:lnTo>
                    <a:pt x="2190836" y="35841"/>
                  </a:lnTo>
                  <a:lnTo>
                    <a:pt x="2141709" y="52568"/>
                  </a:lnTo>
                  <a:lnTo>
                    <a:pt x="2092602" y="68500"/>
                  </a:lnTo>
                  <a:lnTo>
                    <a:pt x="2043515" y="83635"/>
                  </a:lnTo>
                  <a:lnTo>
                    <a:pt x="1994448" y="97975"/>
                  </a:lnTo>
                  <a:lnTo>
                    <a:pt x="1945401" y="111520"/>
                  </a:lnTo>
                  <a:lnTo>
                    <a:pt x="1896374" y="124268"/>
                  </a:lnTo>
                  <a:lnTo>
                    <a:pt x="1847368" y="136221"/>
                  </a:lnTo>
                  <a:lnTo>
                    <a:pt x="1798381" y="147379"/>
                  </a:lnTo>
                  <a:lnTo>
                    <a:pt x="1749415" y="157740"/>
                  </a:lnTo>
                  <a:lnTo>
                    <a:pt x="1700468" y="167306"/>
                  </a:lnTo>
                  <a:lnTo>
                    <a:pt x="1651542" y="176076"/>
                  </a:lnTo>
                  <a:lnTo>
                    <a:pt x="1602636" y="184051"/>
                  </a:lnTo>
                  <a:lnTo>
                    <a:pt x="1553750" y="191229"/>
                  </a:lnTo>
                  <a:lnTo>
                    <a:pt x="1504884" y="197612"/>
                  </a:lnTo>
                  <a:lnTo>
                    <a:pt x="1456038" y="203200"/>
                  </a:lnTo>
                  <a:lnTo>
                    <a:pt x="1407212" y="207991"/>
                  </a:lnTo>
                  <a:lnTo>
                    <a:pt x="1358406" y="211987"/>
                  </a:lnTo>
                  <a:lnTo>
                    <a:pt x="1309620" y="215188"/>
                  </a:lnTo>
                  <a:lnTo>
                    <a:pt x="1260855" y="217592"/>
                  </a:lnTo>
                  <a:lnTo>
                    <a:pt x="1212109" y="219201"/>
                  </a:lnTo>
                  <a:lnTo>
                    <a:pt x="1163384" y="220014"/>
                  </a:lnTo>
                  <a:lnTo>
                    <a:pt x="1114679" y="220032"/>
                  </a:lnTo>
                  <a:lnTo>
                    <a:pt x="1065993" y="219253"/>
                  </a:lnTo>
                  <a:lnTo>
                    <a:pt x="1017328" y="217679"/>
                  </a:lnTo>
                  <a:lnTo>
                    <a:pt x="968683" y="215310"/>
                  </a:lnTo>
                  <a:lnTo>
                    <a:pt x="920058" y="212144"/>
                  </a:lnTo>
                  <a:lnTo>
                    <a:pt x="871453" y="208183"/>
                  </a:lnTo>
                  <a:lnTo>
                    <a:pt x="822868" y="203426"/>
                  </a:lnTo>
                  <a:lnTo>
                    <a:pt x="774304" y="197874"/>
                  </a:lnTo>
                  <a:lnTo>
                    <a:pt x="725759" y="191526"/>
                  </a:lnTo>
                  <a:lnTo>
                    <a:pt x="677234" y="184382"/>
                  </a:lnTo>
                  <a:lnTo>
                    <a:pt x="628730" y="176442"/>
                  </a:lnTo>
                  <a:lnTo>
                    <a:pt x="580245" y="167707"/>
                  </a:lnTo>
                  <a:lnTo>
                    <a:pt x="531781" y="158176"/>
                  </a:lnTo>
                  <a:lnTo>
                    <a:pt x="483337" y="147849"/>
                  </a:lnTo>
                  <a:lnTo>
                    <a:pt x="434913" y="136727"/>
                  </a:lnTo>
                  <a:lnTo>
                    <a:pt x="386509" y="124809"/>
                  </a:lnTo>
                  <a:lnTo>
                    <a:pt x="338125" y="112095"/>
                  </a:lnTo>
                  <a:lnTo>
                    <a:pt x="289761" y="98586"/>
                  </a:lnTo>
                  <a:lnTo>
                    <a:pt x="241417" y="84280"/>
                  </a:lnTo>
                  <a:lnTo>
                    <a:pt x="193093" y="69179"/>
                  </a:lnTo>
                  <a:lnTo>
                    <a:pt x="144790" y="53283"/>
                  </a:lnTo>
                  <a:lnTo>
                    <a:pt x="96506" y="36591"/>
                  </a:lnTo>
                  <a:lnTo>
                    <a:pt x="48243" y="19102"/>
                  </a:lnTo>
                  <a:lnTo>
                    <a:pt x="0" y="819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5424" y="6949363"/>
              <a:ext cx="247972" cy="247972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5718412" y="6950969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7248176" y="6597630"/>
            <a:ext cx="1173480" cy="600075"/>
            <a:chOff x="7248176" y="6597630"/>
            <a:chExt cx="1173480" cy="600075"/>
          </a:xfrm>
        </p:grpSpPr>
        <p:sp>
          <p:nvSpPr>
            <p:cNvPr id="96" name="object 96"/>
            <p:cNvSpPr/>
            <p:nvPr/>
          </p:nvSpPr>
          <p:spPr>
            <a:xfrm>
              <a:off x="7258018" y="6607473"/>
              <a:ext cx="927100" cy="415925"/>
            </a:xfrm>
            <a:custGeom>
              <a:avLst/>
              <a:gdLst/>
              <a:ahLst/>
              <a:cxnLst/>
              <a:rect l="l" t="t" r="r" b="b"/>
              <a:pathLst>
                <a:path w="927100" h="415925">
                  <a:moveTo>
                    <a:pt x="0" y="0"/>
                  </a:moveTo>
                  <a:lnTo>
                    <a:pt x="46350" y="20777"/>
                  </a:lnTo>
                  <a:lnTo>
                    <a:pt x="92701" y="41555"/>
                  </a:lnTo>
                  <a:lnTo>
                    <a:pt x="139052" y="62333"/>
                  </a:lnTo>
                  <a:lnTo>
                    <a:pt x="185403" y="83111"/>
                  </a:lnTo>
                  <a:lnTo>
                    <a:pt x="231753" y="103889"/>
                  </a:lnTo>
                  <a:lnTo>
                    <a:pt x="278104" y="124667"/>
                  </a:lnTo>
                  <a:lnTo>
                    <a:pt x="324455" y="145444"/>
                  </a:lnTo>
                  <a:lnTo>
                    <a:pt x="370806" y="166222"/>
                  </a:lnTo>
                  <a:lnTo>
                    <a:pt x="417157" y="187000"/>
                  </a:lnTo>
                  <a:lnTo>
                    <a:pt x="463507" y="207778"/>
                  </a:lnTo>
                  <a:lnTo>
                    <a:pt x="509858" y="228556"/>
                  </a:lnTo>
                  <a:lnTo>
                    <a:pt x="556209" y="249334"/>
                  </a:lnTo>
                  <a:lnTo>
                    <a:pt x="602560" y="270112"/>
                  </a:lnTo>
                  <a:lnTo>
                    <a:pt x="648911" y="290890"/>
                  </a:lnTo>
                  <a:lnTo>
                    <a:pt x="695262" y="311668"/>
                  </a:lnTo>
                  <a:lnTo>
                    <a:pt x="741612" y="332446"/>
                  </a:lnTo>
                  <a:lnTo>
                    <a:pt x="787963" y="353224"/>
                  </a:lnTo>
                  <a:lnTo>
                    <a:pt x="834314" y="374002"/>
                  </a:lnTo>
                  <a:lnTo>
                    <a:pt x="880665" y="394780"/>
                  </a:lnTo>
                  <a:lnTo>
                    <a:pt x="927016" y="415558"/>
                  </a:lnTo>
                </a:path>
              </a:pathLst>
            </a:custGeom>
            <a:ln w="19074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3298" y="6949364"/>
              <a:ext cx="247972" cy="247972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8236287" y="6950969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655424" y="5785800"/>
            <a:ext cx="2198370" cy="586740"/>
            <a:chOff x="5655424" y="5785800"/>
            <a:chExt cx="2198370" cy="586740"/>
          </a:xfrm>
        </p:grpSpPr>
        <p:pic>
          <p:nvPicPr>
            <p:cNvPr id="100" name="object 1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5424" y="5785800"/>
              <a:ext cx="247972" cy="24797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491373" y="6009929"/>
              <a:ext cx="362585" cy="362585"/>
            </a:xfrm>
            <a:custGeom>
              <a:avLst/>
              <a:gdLst/>
              <a:ahLst/>
              <a:cxnLst/>
              <a:rect l="l" t="t" r="r" b="b"/>
              <a:pathLst>
                <a:path w="362584" h="362585">
                  <a:moveTo>
                    <a:pt x="181211" y="0"/>
                  </a:moveTo>
                  <a:lnTo>
                    <a:pt x="135242" y="5897"/>
                  </a:lnTo>
                  <a:lnTo>
                    <a:pt x="91716" y="23589"/>
                  </a:lnTo>
                  <a:lnTo>
                    <a:pt x="53075" y="53076"/>
                  </a:lnTo>
                  <a:lnTo>
                    <a:pt x="23588" y="91716"/>
                  </a:lnTo>
                  <a:lnTo>
                    <a:pt x="5897" y="135242"/>
                  </a:lnTo>
                  <a:lnTo>
                    <a:pt x="0" y="181210"/>
                  </a:lnTo>
                  <a:lnTo>
                    <a:pt x="5897" y="227179"/>
                  </a:lnTo>
                  <a:lnTo>
                    <a:pt x="23588" y="270705"/>
                  </a:lnTo>
                  <a:lnTo>
                    <a:pt x="53075" y="309345"/>
                  </a:lnTo>
                  <a:lnTo>
                    <a:pt x="91716" y="338831"/>
                  </a:lnTo>
                  <a:lnTo>
                    <a:pt x="135242" y="356523"/>
                  </a:lnTo>
                  <a:lnTo>
                    <a:pt x="181211" y="362420"/>
                  </a:lnTo>
                  <a:lnTo>
                    <a:pt x="227179" y="356523"/>
                  </a:lnTo>
                  <a:lnTo>
                    <a:pt x="270705" y="338831"/>
                  </a:lnTo>
                  <a:lnTo>
                    <a:pt x="309345" y="309345"/>
                  </a:lnTo>
                  <a:lnTo>
                    <a:pt x="338832" y="270705"/>
                  </a:lnTo>
                  <a:lnTo>
                    <a:pt x="356523" y="227179"/>
                  </a:lnTo>
                  <a:lnTo>
                    <a:pt x="362421" y="181210"/>
                  </a:lnTo>
                  <a:lnTo>
                    <a:pt x="356523" y="135242"/>
                  </a:lnTo>
                  <a:lnTo>
                    <a:pt x="338832" y="91716"/>
                  </a:lnTo>
                  <a:lnTo>
                    <a:pt x="309345" y="53076"/>
                  </a:lnTo>
                  <a:lnTo>
                    <a:pt x="270705" y="23589"/>
                  </a:lnTo>
                  <a:lnTo>
                    <a:pt x="227179" y="5897"/>
                  </a:lnTo>
                  <a:lnTo>
                    <a:pt x="181211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605548" y="604491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602968" y="6315126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5" h="362584">
                <a:moveTo>
                  <a:pt x="181210" y="0"/>
                </a:moveTo>
                <a:lnTo>
                  <a:pt x="135241" y="5897"/>
                </a:lnTo>
                <a:lnTo>
                  <a:pt x="91715" y="23588"/>
                </a:lnTo>
                <a:lnTo>
                  <a:pt x="53075" y="53075"/>
                </a:lnTo>
                <a:lnTo>
                  <a:pt x="23588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8" y="270705"/>
                </a:lnTo>
                <a:lnTo>
                  <a:pt x="53075" y="309345"/>
                </a:lnTo>
                <a:lnTo>
                  <a:pt x="91715" y="338832"/>
                </a:lnTo>
                <a:lnTo>
                  <a:pt x="135241" y="356523"/>
                </a:lnTo>
                <a:lnTo>
                  <a:pt x="181210" y="362420"/>
                </a:lnTo>
                <a:lnTo>
                  <a:pt x="227179" y="356523"/>
                </a:lnTo>
                <a:lnTo>
                  <a:pt x="270705" y="338832"/>
                </a:lnTo>
                <a:lnTo>
                  <a:pt x="309345" y="309345"/>
                </a:lnTo>
                <a:lnTo>
                  <a:pt x="338831" y="270705"/>
                </a:lnTo>
                <a:lnTo>
                  <a:pt x="356523" y="227179"/>
                </a:lnTo>
                <a:lnTo>
                  <a:pt x="362420" y="181210"/>
                </a:lnTo>
                <a:lnTo>
                  <a:pt x="356523" y="135241"/>
                </a:lnTo>
                <a:lnTo>
                  <a:pt x="338831" y="91715"/>
                </a:lnTo>
                <a:lnTo>
                  <a:pt x="309345" y="53075"/>
                </a:lnTo>
                <a:lnTo>
                  <a:pt x="270705" y="23588"/>
                </a:lnTo>
                <a:lnTo>
                  <a:pt x="227179" y="5897"/>
                </a:lnTo>
                <a:lnTo>
                  <a:pt x="18121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5717144" y="635011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120842" y="6315126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4">
                <a:moveTo>
                  <a:pt x="181211" y="0"/>
                </a:moveTo>
                <a:lnTo>
                  <a:pt x="135242" y="5897"/>
                </a:lnTo>
                <a:lnTo>
                  <a:pt x="91716" y="23588"/>
                </a:lnTo>
                <a:lnTo>
                  <a:pt x="53076" y="53075"/>
                </a:lnTo>
                <a:lnTo>
                  <a:pt x="23589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9" y="270705"/>
                </a:lnTo>
                <a:lnTo>
                  <a:pt x="53076" y="309345"/>
                </a:lnTo>
                <a:lnTo>
                  <a:pt x="91716" y="338832"/>
                </a:lnTo>
                <a:lnTo>
                  <a:pt x="135242" y="356523"/>
                </a:lnTo>
                <a:lnTo>
                  <a:pt x="181211" y="362420"/>
                </a:lnTo>
                <a:lnTo>
                  <a:pt x="227180" y="356523"/>
                </a:lnTo>
                <a:lnTo>
                  <a:pt x="270706" y="338832"/>
                </a:lnTo>
                <a:lnTo>
                  <a:pt x="309346" y="309345"/>
                </a:lnTo>
                <a:lnTo>
                  <a:pt x="338833" y="270705"/>
                </a:lnTo>
                <a:lnTo>
                  <a:pt x="356524" y="227179"/>
                </a:lnTo>
                <a:lnTo>
                  <a:pt x="362422" y="181210"/>
                </a:lnTo>
                <a:lnTo>
                  <a:pt x="356524" y="135241"/>
                </a:lnTo>
                <a:lnTo>
                  <a:pt x="338833" y="91715"/>
                </a:lnTo>
                <a:lnTo>
                  <a:pt x="309346" y="53075"/>
                </a:lnTo>
                <a:lnTo>
                  <a:pt x="270706" y="23588"/>
                </a:lnTo>
                <a:lnTo>
                  <a:pt x="227180" y="5897"/>
                </a:lnTo>
                <a:lnTo>
                  <a:pt x="18121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8235018" y="635011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491373" y="6563098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4">
                <a:moveTo>
                  <a:pt x="181211" y="0"/>
                </a:moveTo>
                <a:lnTo>
                  <a:pt x="135242" y="5897"/>
                </a:lnTo>
                <a:lnTo>
                  <a:pt x="91716" y="23589"/>
                </a:lnTo>
                <a:lnTo>
                  <a:pt x="53075" y="53075"/>
                </a:lnTo>
                <a:lnTo>
                  <a:pt x="23588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8" y="270705"/>
                </a:lnTo>
                <a:lnTo>
                  <a:pt x="53075" y="309346"/>
                </a:lnTo>
                <a:lnTo>
                  <a:pt x="91716" y="338832"/>
                </a:lnTo>
                <a:lnTo>
                  <a:pt x="135242" y="356523"/>
                </a:lnTo>
                <a:lnTo>
                  <a:pt x="181211" y="362421"/>
                </a:lnTo>
                <a:lnTo>
                  <a:pt x="227179" y="356523"/>
                </a:lnTo>
                <a:lnTo>
                  <a:pt x="270705" y="338832"/>
                </a:lnTo>
                <a:lnTo>
                  <a:pt x="309345" y="309346"/>
                </a:lnTo>
                <a:lnTo>
                  <a:pt x="338832" y="270705"/>
                </a:lnTo>
                <a:lnTo>
                  <a:pt x="356523" y="227179"/>
                </a:lnTo>
                <a:lnTo>
                  <a:pt x="362421" y="181210"/>
                </a:lnTo>
                <a:lnTo>
                  <a:pt x="356523" y="135241"/>
                </a:lnTo>
                <a:lnTo>
                  <a:pt x="338832" y="91715"/>
                </a:lnTo>
                <a:lnTo>
                  <a:pt x="309345" y="53075"/>
                </a:lnTo>
                <a:lnTo>
                  <a:pt x="270705" y="23589"/>
                </a:lnTo>
                <a:lnTo>
                  <a:pt x="227179" y="5897"/>
                </a:lnTo>
                <a:lnTo>
                  <a:pt x="18121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7605548" y="6598085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9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241974" y="6610785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4">
                <a:moveTo>
                  <a:pt x="181210" y="0"/>
                </a:moveTo>
                <a:lnTo>
                  <a:pt x="135241" y="5897"/>
                </a:lnTo>
                <a:lnTo>
                  <a:pt x="91715" y="23589"/>
                </a:lnTo>
                <a:lnTo>
                  <a:pt x="53075" y="53075"/>
                </a:lnTo>
                <a:lnTo>
                  <a:pt x="23588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8" y="270705"/>
                </a:lnTo>
                <a:lnTo>
                  <a:pt x="53075" y="309345"/>
                </a:lnTo>
                <a:lnTo>
                  <a:pt x="91715" y="338832"/>
                </a:lnTo>
                <a:lnTo>
                  <a:pt x="135241" y="356523"/>
                </a:lnTo>
                <a:lnTo>
                  <a:pt x="181210" y="362421"/>
                </a:lnTo>
                <a:lnTo>
                  <a:pt x="227179" y="356523"/>
                </a:lnTo>
                <a:lnTo>
                  <a:pt x="270705" y="338832"/>
                </a:lnTo>
                <a:lnTo>
                  <a:pt x="309345" y="309345"/>
                </a:lnTo>
                <a:lnTo>
                  <a:pt x="338832" y="270705"/>
                </a:lnTo>
                <a:lnTo>
                  <a:pt x="356523" y="227179"/>
                </a:lnTo>
                <a:lnTo>
                  <a:pt x="362421" y="181210"/>
                </a:lnTo>
                <a:lnTo>
                  <a:pt x="356523" y="135241"/>
                </a:lnTo>
                <a:lnTo>
                  <a:pt x="338832" y="91715"/>
                </a:lnTo>
                <a:lnTo>
                  <a:pt x="309345" y="53075"/>
                </a:lnTo>
                <a:lnTo>
                  <a:pt x="270705" y="23589"/>
                </a:lnTo>
                <a:lnTo>
                  <a:pt x="227179" y="5897"/>
                </a:lnTo>
                <a:lnTo>
                  <a:pt x="18121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6356150" y="664577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241974" y="6038541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5">
                <a:moveTo>
                  <a:pt x="181210" y="0"/>
                </a:moveTo>
                <a:lnTo>
                  <a:pt x="135241" y="5897"/>
                </a:lnTo>
                <a:lnTo>
                  <a:pt x="91715" y="23588"/>
                </a:lnTo>
                <a:lnTo>
                  <a:pt x="53075" y="53075"/>
                </a:lnTo>
                <a:lnTo>
                  <a:pt x="23588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8"/>
                </a:lnTo>
                <a:lnTo>
                  <a:pt x="23588" y="270705"/>
                </a:lnTo>
                <a:lnTo>
                  <a:pt x="53075" y="309345"/>
                </a:lnTo>
                <a:lnTo>
                  <a:pt x="91715" y="338832"/>
                </a:lnTo>
                <a:lnTo>
                  <a:pt x="135241" y="356523"/>
                </a:lnTo>
                <a:lnTo>
                  <a:pt x="181210" y="362421"/>
                </a:lnTo>
                <a:lnTo>
                  <a:pt x="227179" y="356523"/>
                </a:lnTo>
                <a:lnTo>
                  <a:pt x="270705" y="338832"/>
                </a:lnTo>
                <a:lnTo>
                  <a:pt x="309345" y="309345"/>
                </a:lnTo>
                <a:lnTo>
                  <a:pt x="338832" y="270705"/>
                </a:lnTo>
                <a:lnTo>
                  <a:pt x="356523" y="227178"/>
                </a:lnTo>
                <a:lnTo>
                  <a:pt x="362421" y="181210"/>
                </a:lnTo>
                <a:lnTo>
                  <a:pt x="356523" y="135241"/>
                </a:lnTo>
                <a:lnTo>
                  <a:pt x="338832" y="91715"/>
                </a:lnTo>
                <a:lnTo>
                  <a:pt x="309345" y="53075"/>
                </a:lnTo>
                <a:lnTo>
                  <a:pt x="270705" y="23588"/>
                </a:lnTo>
                <a:lnTo>
                  <a:pt x="227179" y="5897"/>
                </a:lnTo>
                <a:lnTo>
                  <a:pt x="18121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6356150" y="607352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6820044" y="6310047"/>
            <a:ext cx="465455" cy="410845"/>
            <a:chOff x="6820044" y="6310047"/>
            <a:chExt cx="465455" cy="410845"/>
          </a:xfrm>
        </p:grpSpPr>
        <p:sp>
          <p:nvSpPr>
            <p:cNvPr id="114" name="object 114"/>
            <p:cNvSpPr/>
            <p:nvPr/>
          </p:nvSpPr>
          <p:spPr>
            <a:xfrm>
              <a:off x="6825123" y="6315126"/>
              <a:ext cx="455295" cy="400685"/>
            </a:xfrm>
            <a:custGeom>
              <a:avLst/>
              <a:gdLst/>
              <a:ahLst/>
              <a:cxnLst/>
              <a:rect l="l" t="t" r="r" b="b"/>
              <a:pathLst>
                <a:path w="455295" h="400684">
                  <a:moveTo>
                    <a:pt x="227530" y="0"/>
                  </a:moveTo>
                  <a:lnTo>
                    <a:pt x="183812" y="3666"/>
                  </a:lnTo>
                  <a:lnTo>
                    <a:pt x="141395" y="14665"/>
                  </a:lnTo>
                  <a:lnTo>
                    <a:pt x="101582" y="32997"/>
                  </a:lnTo>
                  <a:lnTo>
                    <a:pt x="65674" y="58661"/>
                  </a:lnTo>
                  <a:lnTo>
                    <a:pt x="32837" y="94875"/>
                  </a:lnTo>
                  <a:lnTo>
                    <a:pt x="10945" y="135338"/>
                  </a:lnTo>
                  <a:lnTo>
                    <a:pt x="0" y="178352"/>
                  </a:lnTo>
                  <a:lnTo>
                    <a:pt x="0" y="222217"/>
                  </a:lnTo>
                  <a:lnTo>
                    <a:pt x="10945" y="265231"/>
                  </a:lnTo>
                  <a:lnTo>
                    <a:pt x="32837" y="305694"/>
                  </a:lnTo>
                  <a:lnTo>
                    <a:pt x="65674" y="341908"/>
                  </a:lnTo>
                  <a:lnTo>
                    <a:pt x="101582" y="367572"/>
                  </a:lnTo>
                  <a:lnTo>
                    <a:pt x="141395" y="385904"/>
                  </a:lnTo>
                  <a:lnTo>
                    <a:pt x="183812" y="396903"/>
                  </a:lnTo>
                  <a:lnTo>
                    <a:pt x="227530" y="400570"/>
                  </a:lnTo>
                  <a:lnTo>
                    <a:pt x="271247" y="396903"/>
                  </a:lnTo>
                  <a:lnTo>
                    <a:pt x="313664" y="385904"/>
                  </a:lnTo>
                  <a:lnTo>
                    <a:pt x="353476" y="367572"/>
                  </a:lnTo>
                  <a:lnTo>
                    <a:pt x="389384" y="341908"/>
                  </a:lnTo>
                  <a:lnTo>
                    <a:pt x="422221" y="305694"/>
                  </a:lnTo>
                  <a:lnTo>
                    <a:pt x="444113" y="265231"/>
                  </a:lnTo>
                  <a:lnTo>
                    <a:pt x="455059" y="222217"/>
                  </a:lnTo>
                  <a:lnTo>
                    <a:pt x="455059" y="178352"/>
                  </a:lnTo>
                  <a:lnTo>
                    <a:pt x="444113" y="135338"/>
                  </a:lnTo>
                  <a:lnTo>
                    <a:pt x="422221" y="94875"/>
                  </a:lnTo>
                  <a:lnTo>
                    <a:pt x="389384" y="58661"/>
                  </a:lnTo>
                  <a:lnTo>
                    <a:pt x="353476" y="32997"/>
                  </a:lnTo>
                  <a:lnTo>
                    <a:pt x="313664" y="14665"/>
                  </a:lnTo>
                  <a:lnTo>
                    <a:pt x="271247" y="3666"/>
                  </a:lnTo>
                  <a:lnTo>
                    <a:pt x="227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825124" y="6315127"/>
              <a:ext cx="455295" cy="400685"/>
            </a:xfrm>
            <a:custGeom>
              <a:avLst/>
              <a:gdLst/>
              <a:ahLst/>
              <a:cxnLst/>
              <a:rect l="l" t="t" r="r" b="b"/>
              <a:pathLst>
                <a:path w="455295" h="400684">
                  <a:moveTo>
                    <a:pt x="389384" y="58662"/>
                  </a:moveTo>
                  <a:lnTo>
                    <a:pt x="422221" y="94875"/>
                  </a:lnTo>
                  <a:lnTo>
                    <a:pt x="444112" y="135338"/>
                  </a:lnTo>
                  <a:lnTo>
                    <a:pt x="455058" y="178352"/>
                  </a:lnTo>
                  <a:lnTo>
                    <a:pt x="455058" y="222217"/>
                  </a:lnTo>
                  <a:lnTo>
                    <a:pt x="444112" y="265231"/>
                  </a:lnTo>
                  <a:lnTo>
                    <a:pt x="422221" y="305694"/>
                  </a:lnTo>
                  <a:lnTo>
                    <a:pt x="389384" y="341907"/>
                  </a:lnTo>
                  <a:lnTo>
                    <a:pt x="353476" y="367572"/>
                  </a:lnTo>
                  <a:lnTo>
                    <a:pt x="313663" y="385904"/>
                  </a:lnTo>
                  <a:lnTo>
                    <a:pt x="271247" y="396903"/>
                  </a:lnTo>
                  <a:lnTo>
                    <a:pt x="227529" y="400569"/>
                  </a:lnTo>
                  <a:lnTo>
                    <a:pt x="183811" y="396903"/>
                  </a:lnTo>
                  <a:lnTo>
                    <a:pt x="141394" y="385904"/>
                  </a:lnTo>
                  <a:lnTo>
                    <a:pt x="101581" y="367572"/>
                  </a:lnTo>
                  <a:lnTo>
                    <a:pt x="65673" y="341907"/>
                  </a:lnTo>
                  <a:lnTo>
                    <a:pt x="32836" y="305694"/>
                  </a:lnTo>
                  <a:lnTo>
                    <a:pt x="10945" y="265231"/>
                  </a:lnTo>
                  <a:lnTo>
                    <a:pt x="0" y="222217"/>
                  </a:lnTo>
                  <a:lnTo>
                    <a:pt x="0" y="178352"/>
                  </a:lnTo>
                  <a:lnTo>
                    <a:pt x="10945" y="135338"/>
                  </a:lnTo>
                  <a:lnTo>
                    <a:pt x="32836" y="94875"/>
                  </a:lnTo>
                  <a:lnTo>
                    <a:pt x="65673" y="58662"/>
                  </a:lnTo>
                  <a:lnTo>
                    <a:pt x="101581" y="32997"/>
                  </a:lnTo>
                  <a:lnTo>
                    <a:pt x="141394" y="14665"/>
                  </a:lnTo>
                  <a:lnTo>
                    <a:pt x="183811" y="3666"/>
                  </a:lnTo>
                  <a:lnTo>
                    <a:pt x="227529" y="0"/>
                  </a:lnTo>
                  <a:lnTo>
                    <a:pt x="271247" y="3666"/>
                  </a:lnTo>
                  <a:lnTo>
                    <a:pt x="313663" y="14665"/>
                  </a:lnTo>
                  <a:lnTo>
                    <a:pt x="353476" y="32997"/>
                  </a:lnTo>
                  <a:lnTo>
                    <a:pt x="389384" y="58662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6895137" y="6388262"/>
            <a:ext cx="3155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2, </a:t>
            </a:r>
            <a:r>
              <a:rPr sz="1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361935" y="2983410"/>
            <a:ext cx="7289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solidFill>
                  <a:srgbClr val="8D3124"/>
                </a:solidFill>
                <a:latin typeface="Trebuchet MS"/>
                <a:cs typeface="Trebuchet MS"/>
              </a:rPr>
              <a:t>graph</a:t>
            </a:r>
            <a:r>
              <a:rPr sz="1350" b="1" spc="3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40" dirty="0">
                <a:solidFill>
                  <a:srgbClr val="8D3124"/>
                </a:solidFill>
                <a:latin typeface="Trebuchet MS"/>
                <a:cs typeface="Trebuchet MS"/>
              </a:rPr>
              <a:t>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021293" y="2983410"/>
            <a:ext cx="206184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8D3124"/>
                </a:solidFill>
                <a:latin typeface="Trebuchet MS"/>
                <a:cs typeface="Trebuchet MS"/>
              </a:rPr>
              <a:t>contract</a:t>
            </a:r>
            <a:r>
              <a:rPr sz="1350" b="1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90" dirty="0">
                <a:solidFill>
                  <a:srgbClr val="8D3124"/>
                </a:solidFill>
                <a:latin typeface="Trebuchet MS"/>
                <a:cs typeface="Trebuchet MS"/>
              </a:rPr>
              <a:t>nodes</a:t>
            </a:r>
            <a:r>
              <a:rPr sz="1350" b="1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100" dirty="0">
                <a:solidFill>
                  <a:srgbClr val="8D3124"/>
                </a:solidFill>
                <a:latin typeface="Trebuchet MS"/>
                <a:cs typeface="Trebuchet MS"/>
              </a:rPr>
              <a:t>2</a:t>
            </a:r>
            <a:r>
              <a:rPr sz="1350" b="1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80" dirty="0">
                <a:solidFill>
                  <a:srgbClr val="8D3124"/>
                </a:solidFill>
                <a:latin typeface="Trebuchet MS"/>
                <a:cs typeface="Trebuchet MS"/>
              </a:rPr>
              <a:t>and</a:t>
            </a:r>
            <a:r>
              <a:rPr sz="1350" b="1" spc="12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50" dirty="0">
                <a:solidFill>
                  <a:srgbClr val="8D3124"/>
                </a:solidFill>
                <a:latin typeface="Trebuchet MS"/>
                <a:cs typeface="Trebuchet MS"/>
              </a:rPr>
              <a:t>5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046635" y="5424985"/>
            <a:ext cx="3173095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8D3124"/>
                </a:solidFill>
                <a:latin typeface="Trebuchet MS"/>
                <a:cs typeface="Trebuchet MS"/>
              </a:rPr>
              <a:t>delete</a:t>
            </a:r>
            <a:r>
              <a:rPr sz="1350" b="1" spc="8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45" dirty="0">
                <a:solidFill>
                  <a:srgbClr val="8D3124"/>
                </a:solidFill>
                <a:latin typeface="Trebuchet MS"/>
                <a:cs typeface="Trebuchet MS"/>
              </a:rPr>
              <a:t>parallel</a:t>
            </a:r>
            <a:r>
              <a:rPr sz="1350" b="1" spc="8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95" dirty="0">
                <a:solidFill>
                  <a:srgbClr val="8D3124"/>
                </a:solidFill>
                <a:latin typeface="Trebuchet MS"/>
                <a:cs typeface="Trebuchet MS"/>
              </a:rPr>
              <a:t>edges</a:t>
            </a:r>
            <a:r>
              <a:rPr sz="1350" b="1" spc="8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80" dirty="0">
                <a:solidFill>
                  <a:srgbClr val="8D3124"/>
                </a:solidFill>
                <a:latin typeface="Trebuchet MS"/>
                <a:cs typeface="Trebuchet MS"/>
              </a:rPr>
              <a:t>and</a:t>
            </a:r>
            <a:r>
              <a:rPr sz="1350" b="1" spc="85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65" dirty="0">
                <a:solidFill>
                  <a:srgbClr val="8D3124"/>
                </a:solidFill>
                <a:latin typeface="Trebuchet MS"/>
                <a:cs typeface="Trebuchet MS"/>
              </a:rPr>
              <a:t>self</a:t>
            </a:r>
            <a:r>
              <a:rPr sz="1350" b="1" spc="80" dirty="0">
                <a:solidFill>
                  <a:srgbClr val="8D3124"/>
                </a:solidFill>
                <a:latin typeface="Trebuchet MS"/>
                <a:cs typeface="Trebuchet MS"/>
              </a:rPr>
              <a:t> </a:t>
            </a:r>
            <a:r>
              <a:rPr sz="1350" b="1" spc="75" dirty="0">
                <a:solidFill>
                  <a:srgbClr val="8D3124"/>
                </a:solidFill>
                <a:latin typeface="Trebuchet MS"/>
                <a:cs typeface="Trebuchet MS"/>
              </a:rPr>
              <a:t>loops</a:t>
            </a:r>
            <a:endParaRPr sz="1350">
              <a:latin typeface="Trebuchet MS"/>
              <a:cs typeface="Trebuchet MS"/>
            </a:endParaRPr>
          </a:p>
          <a:p>
            <a:pPr marL="683895">
              <a:lnSpc>
                <a:spcPct val="100000"/>
              </a:lnSpc>
              <a:spcBef>
                <a:spcPts val="1235"/>
              </a:spcBef>
            </a:pPr>
            <a:r>
              <a:rPr sz="1200" spc="-50" dirty="0"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980182" y="4855903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10" h="372110">
                <a:moveTo>
                  <a:pt x="185979" y="0"/>
                </a:moveTo>
                <a:lnTo>
                  <a:pt x="138801" y="6052"/>
                </a:lnTo>
                <a:lnTo>
                  <a:pt x="94129" y="24210"/>
                </a:lnTo>
                <a:lnTo>
                  <a:pt x="54472" y="54472"/>
                </a:lnTo>
                <a:lnTo>
                  <a:pt x="24210" y="94129"/>
                </a:lnTo>
                <a:lnTo>
                  <a:pt x="6052" y="138800"/>
                </a:lnTo>
                <a:lnTo>
                  <a:pt x="0" y="185979"/>
                </a:lnTo>
                <a:lnTo>
                  <a:pt x="6052" y="233157"/>
                </a:lnTo>
                <a:lnTo>
                  <a:pt x="24210" y="277829"/>
                </a:lnTo>
                <a:lnTo>
                  <a:pt x="54472" y="317486"/>
                </a:lnTo>
                <a:lnTo>
                  <a:pt x="94129" y="347748"/>
                </a:lnTo>
                <a:lnTo>
                  <a:pt x="138801" y="365906"/>
                </a:lnTo>
                <a:lnTo>
                  <a:pt x="185979" y="371958"/>
                </a:lnTo>
                <a:lnTo>
                  <a:pt x="233158" y="365906"/>
                </a:lnTo>
                <a:lnTo>
                  <a:pt x="277829" y="347748"/>
                </a:lnTo>
                <a:lnTo>
                  <a:pt x="317486" y="317486"/>
                </a:lnTo>
                <a:lnTo>
                  <a:pt x="347748" y="277829"/>
                </a:lnTo>
                <a:lnTo>
                  <a:pt x="365906" y="233157"/>
                </a:lnTo>
                <a:lnTo>
                  <a:pt x="371958" y="185979"/>
                </a:lnTo>
                <a:lnTo>
                  <a:pt x="365906" y="138800"/>
                </a:lnTo>
                <a:lnTo>
                  <a:pt x="347748" y="94129"/>
                </a:lnTo>
                <a:lnTo>
                  <a:pt x="317486" y="54472"/>
                </a:lnTo>
                <a:lnTo>
                  <a:pt x="277829" y="24210"/>
                </a:lnTo>
                <a:lnTo>
                  <a:pt x="233158" y="6052"/>
                </a:lnTo>
                <a:lnTo>
                  <a:pt x="185979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3099126" y="490042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861905" y="4855903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5">
                <a:moveTo>
                  <a:pt x="181211" y="0"/>
                </a:moveTo>
                <a:lnTo>
                  <a:pt x="135242" y="5897"/>
                </a:lnTo>
                <a:lnTo>
                  <a:pt x="91716" y="23588"/>
                </a:lnTo>
                <a:lnTo>
                  <a:pt x="53076" y="53075"/>
                </a:lnTo>
                <a:lnTo>
                  <a:pt x="23589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9" y="270705"/>
                </a:lnTo>
                <a:lnTo>
                  <a:pt x="53076" y="309345"/>
                </a:lnTo>
                <a:lnTo>
                  <a:pt x="91716" y="338832"/>
                </a:lnTo>
                <a:lnTo>
                  <a:pt x="135242" y="356523"/>
                </a:lnTo>
                <a:lnTo>
                  <a:pt x="181211" y="362421"/>
                </a:lnTo>
                <a:lnTo>
                  <a:pt x="227180" y="356523"/>
                </a:lnTo>
                <a:lnTo>
                  <a:pt x="270706" y="338832"/>
                </a:lnTo>
                <a:lnTo>
                  <a:pt x="309346" y="309345"/>
                </a:lnTo>
                <a:lnTo>
                  <a:pt x="338833" y="270705"/>
                </a:lnTo>
                <a:lnTo>
                  <a:pt x="356524" y="227179"/>
                </a:lnTo>
                <a:lnTo>
                  <a:pt x="362422" y="181210"/>
                </a:lnTo>
                <a:lnTo>
                  <a:pt x="356524" y="135241"/>
                </a:lnTo>
                <a:lnTo>
                  <a:pt x="338833" y="91715"/>
                </a:lnTo>
                <a:lnTo>
                  <a:pt x="309346" y="53075"/>
                </a:lnTo>
                <a:lnTo>
                  <a:pt x="270706" y="23588"/>
                </a:lnTo>
                <a:lnTo>
                  <a:pt x="227180" y="5897"/>
                </a:lnTo>
                <a:lnTo>
                  <a:pt x="18121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6976081" y="489089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861905" y="7097193"/>
            <a:ext cx="362585" cy="362585"/>
          </a:xfrm>
          <a:custGeom>
            <a:avLst/>
            <a:gdLst/>
            <a:ahLst/>
            <a:cxnLst/>
            <a:rect l="l" t="t" r="r" b="b"/>
            <a:pathLst>
              <a:path w="362584" h="362584">
                <a:moveTo>
                  <a:pt x="181211" y="0"/>
                </a:moveTo>
                <a:lnTo>
                  <a:pt x="135242" y="5897"/>
                </a:lnTo>
                <a:lnTo>
                  <a:pt x="91716" y="23589"/>
                </a:lnTo>
                <a:lnTo>
                  <a:pt x="53076" y="53075"/>
                </a:lnTo>
                <a:lnTo>
                  <a:pt x="23589" y="91715"/>
                </a:lnTo>
                <a:lnTo>
                  <a:pt x="5897" y="135241"/>
                </a:lnTo>
                <a:lnTo>
                  <a:pt x="0" y="181210"/>
                </a:lnTo>
                <a:lnTo>
                  <a:pt x="5897" y="227179"/>
                </a:lnTo>
                <a:lnTo>
                  <a:pt x="23589" y="270705"/>
                </a:lnTo>
                <a:lnTo>
                  <a:pt x="53076" y="309346"/>
                </a:lnTo>
                <a:lnTo>
                  <a:pt x="91716" y="338832"/>
                </a:lnTo>
                <a:lnTo>
                  <a:pt x="135242" y="356523"/>
                </a:lnTo>
                <a:lnTo>
                  <a:pt x="181211" y="362421"/>
                </a:lnTo>
                <a:lnTo>
                  <a:pt x="227180" y="356523"/>
                </a:lnTo>
                <a:lnTo>
                  <a:pt x="270706" y="338832"/>
                </a:lnTo>
                <a:lnTo>
                  <a:pt x="309346" y="309346"/>
                </a:lnTo>
                <a:lnTo>
                  <a:pt x="338833" y="270705"/>
                </a:lnTo>
                <a:lnTo>
                  <a:pt x="356524" y="227179"/>
                </a:lnTo>
                <a:lnTo>
                  <a:pt x="362422" y="181210"/>
                </a:lnTo>
                <a:lnTo>
                  <a:pt x="356524" y="135241"/>
                </a:lnTo>
                <a:lnTo>
                  <a:pt x="338833" y="91715"/>
                </a:lnTo>
                <a:lnTo>
                  <a:pt x="309346" y="53075"/>
                </a:lnTo>
                <a:lnTo>
                  <a:pt x="270706" y="23589"/>
                </a:lnTo>
                <a:lnTo>
                  <a:pt x="227180" y="5897"/>
                </a:lnTo>
                <a:lnTo>
                  <a:pt x="181211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6976081" y="713218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218991"/>
            <a:ext cx="73977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Borůvka's algorithm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runs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planar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267" y="1581412"/>
            <a:ext cx="3086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1706206"/>
            <a:ext cx="6038850" cy="162750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19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90" dirty="0">
                <a:latin typeface="Lucida Sans Unicode"/>
                <a:cs typeface="Lucida Sans Unicode"/>
              </a:rPr>
              <a:t>To</a:t>
            </a:r>
            <a:r>
              <a:rPr sz="1800" dirty="0">
                <a:latin typeface="Lucida Sans Unicode"/>
                <a:cs typeface="Lucida Sans Unicode"/>
              </a:rPr>
              <a:t> implement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Borůvka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phase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spc="60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time:</a:t>
            </a:r>
            <a:endParaRPr sz="1800">
              <a:latin typeface="Lucida Sans Unicode"/>
              <a:cs typeface="Lucida Sans Unicode"/>
            </a:endParaRPr>
          </a:p>
          <a:p>
            <a:pPr marL="629285" indent="-238760">
              <a:lnSpc>
                <a:spcPct val="100000"/>
              </a:lnSpc>
              <a:spcBef>
                <a:spcPts val="505"/>
              </a:spcBef>
              <a:buFont typeface="Yu Gothic UI"/>
              <a:buChar char="-"/>
              <a:tabLst>
                <a:tab pos="629285" algn="l"/>
              </a:tabLst>
            </a:pPr>
            <a:r>
              <a:rPr sz="1800" dirty="0">
                <a:latin typeface="Lucida Sans Unicode"/>
                <a:cs typeface="Lucida Sans Unicode"/>
              </a:rPr>
              <a:t>use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contraction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version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</a:t>
            </a:r>
            <a:endParaRPr sz="1800">
              <a:latin typeface="Lucida Sans Unicode"/>
              <a:cs typeface="Lucida Sans Unicode"/>
            </a:endParaRPr>
          </a:p>
          <a:p>
            <a:pPr marL="629285" indent="-238760">
              <a:lnSpc>
                <a:spcPct val="100000"/>
              </a:lnSpc>
              <a:spcBef>
                <a:spcPts val="675"/>
              </a:spcBef>
              <a:buFont typeface="Yu Gothic UI"/>
              <a:buChar char="-"/>
              <a:tabLst>
                <a:tab pos="629285" algn="l"/>
              </a:tabLst>
            </a:pP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planar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graphs,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4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≤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6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629285" indent="-238760">
              <a:lnSpc>
                <a:spcPct val="100000"/>
              </a:lnSpc>
              <a:spcBef>
                <a:spcPts val="710"/>
              </a:spcBef>
              <a:buFont typeface="Yu Gothic UI"/>
              <a:buChar char="-"/>
              <a:tabLst>
                <a:tab pos="629285" algn="l"/>
              </a:tabLst>
            </a:pP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stays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planar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contract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tree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9841" y="3256180"/>
            <a:ext cx="6924675" cy="827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0">
              <a:lnSpc>
                <a:spcPts val="3135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least)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halves.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3135"/>
              </a:lnSpc>
              <a:tabLst>
                <a:tab pos="2977515" algn="l"/>
                <a:tab pos="675767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spc="225" baseline="-694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phases: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cn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cn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i="1" spc="-10" dirty="0">
                <a:latin typeface="Times New Roman"/>
                <a:cs typeface="Times New Roman"/>
              </a:rPr>
              <a:t>cn</a:t>
            </a:r>
            <a:r>
              <a:rPr sz="1800" i="1" spc="-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i="1" spc="-10" dirty="0">
                <a:latin typeface="Times New Roman"/>
                <a:cs typeface="Times New Roman"/>
              </a:rPr>
              <a:t>cn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8 +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</a:t>
            </a:r>
            <a:r>
              <a:rPr sz="1800" spc="4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O</a:t>
            </a:r>
            <a:r>
              <a:rPr sz="1800" spc="-10" dirty="0">
                <a:latin typeface="Times New Roman"/>
                <a:cs typeface="Times New Roman"/>
              </a:rPr>
              <a:t>(</a:t>
            </a:r>
            <a:r>
              <a:rPr sz="1800" i="1" spc="-10" dirty="0">
                <a:latin typeface="Times New Roman"/>
                <a:cs typeface="Times New Roman"/>
              </a:rPr>
              <a:t>n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47231" y="7227554"/>
            <a:ext cx="1708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Lucida Sans Unicode"/>
                <a:cs typeface="Lucida Sans Unicode"/>
              </a:rPr>
              <a:t>39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Borůvka's</a:t>
            </a:r>
            <a:r>
              <a:rPr spc="185" dirty="0"/>
              <a:t> </a:t>
            </a:r>
            <a:r>
              <a:rPr dirty="0"/>
              <a:t>algorithm</a:t>
            </a:r>
            <a:r>
              <a:rPr spc="190" dirty="0"/>
              <a:t> </a:t>
            </a:r>
            <a:r>
              <a:rPr dirty="0"/>
              <a:t>on</a:t>
            </a:r>
            <a:r>
              <a:rPr spc="190" dirty="0"/>
              <a:t> </a:t>
            </a:r>
            <a:r>
              <a:rPr spc="60" dirty="0"/>
              <a:t>planar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685453" y="4448788"/>
            <a:ext cx="2945130" cy="2573020"/>
            <a:chOff x="1685453" y="4448788"/>
            <a:chExt cx="2945130" cy="2573020"/>
          </a:xfrm>
        </p:grpSpPr>
        <p:sp>
          <p:nvSpPr>
            <p:cNvPr id="10" name="object 10"/>
            <p:cNvSpPr/>
            <p:nvPr/>
          </p:nvSpPr>
          <p:spPr>
            <a:xfrm>
              <a:off x="1809496" y="5735817"/>
              <a:ext cx="539115" cy="1905"/>
            </a:xfrm>
            <a:custGeom>
              <a:avLst/>
              <a:gdLst/>
              <a:ahLst/>
              <a:cxnLst/>
              <a:rect l="l" t="t" r="r" b="b"/>
              <a:pathLst>
                <a:path w="539114" h="1904">
                  <a:moveTo>
                    <a:pt x="0" y="0"/>
                  </a:moveTo>
                  <a:lnTo>
                    <a:pt x="538788" y="1592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4708" y="5670484"/>
              <a:ext cx="127619" cy="1293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5453" y="5670484"/>
              <a:ext cx="127619" cy="12932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68750" y="5735817"/>
              <a:ext cx="1351915" cy="1905"/>
            </a:xfrm>
            <a:custGeom>
              <a:avLst/>
              <a:gdLst/>
              <a:ahLst/>
              <a:cxnLst/>
              <a:rect l="l" t="t" r="r" b="b"/>
              <a:pathLst>
                <a:path w="1351914" h="1904">
                  <a:moveTo>
                    <a:pt x="0" y="0"/>
                  </a:moveTo>
                  <a:lnTo>
                    <a:pt x="599683" y="1592"/>
                  </a:lnTo>
                </a:path>
                <a:path w="1351914" h="1904">
                  <a:moveTo>
                    <a:pt x="718825" y="0"/>
                  </a:moveTo>
                  <a:lnTo>
                    <a:pt x="1351603" y="1592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6777" y="5670484"/>
              <a:ext cx="127619" cy="1293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4857" y="5670484"/>
              <a:ext cx="126295" cy="12932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40820" y="5735817"/>
              <a:ext cx="565785" cy="1905"/>
            </a:xfrm>
            <a:custGeom>
              <a:avLst/>
              <a:gdLst/>
              <a:ahLst/>
              <a:cxnLst/>
              <a:rect l="l" t="t" r="r" b="b"/>
              <a:pathLst>
                <a:path w="565785" h="1904">
                  <a:moveTo>
                    <a:pt x="565210" y="0"/>
                  </a:moveTo>
                  <a:lnTo>
                    <a:pt x="0" y="1592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2508" y="5670484"/>
              <a:ext cx="127619" cy="1293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4708" y="6282584"/>
              <a:ext cx="127619" cy="12932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87576" y="6343980"/>
              <a:ext cx="633095" cy="1905"/>
            </a:xfrm>
            <a:custGeom>
              <a:avLst/>
              <a:gdLst/>
              <a:ahLst/>
              <a:cxnLst/>
              <a:rect l="l" t="t" r="r" b="b"/>
              <a:pathLst>
                <a:path w="633095" h="1904">
                  <a:moveTo>
                    <a:pt x="0" y="0"/>
                  </a:moveTo>
                  <a:lnTo>
                    <a:pt x="632778" y="1592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6777" y="6282584"/>
              <a:ext cx="127619" cy="1293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4857" y="6282584"/>
              <a:ext cx="126295" cy="1293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4708" y="5062322"/>
              <a:ext cx="127619" cy="12932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468750" y="5127654"/>
              <a:ext cx="600075" cy="1905"/>
            </a:xfrm>
            <a:custGeom>
              <a:avLst/>
              <a:gdLst/>
              <a:ahLst/>
              <a:cxnLst/>
              <a:rect l="l" t="t" r="r" b="b"/>
              <a:pathLst>
                <a:path w="600075" h="1904">
                  <a:moveTo>
                    <a:pt x="0" y="0"/>
                  </a:moveTo>
                  <a:lnTo>
                    <a:pt x="599683" y="1592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6777" y="5062322"/>
              <a:ext cx="127619" cy="12932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4857" y="5062322"/>
              <a:ext cx="126295" cy="129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4857" y="6892180"/>
              <a:ext cx="126295" cy="1293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4857" y="4448788"/>
              <a:ext cx="126295" cy="12932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792286" y="4514121"/>
              <a:ext cx="2731135" cy="2443480"/>
            </a:xfrm>
            <a:custGeom>
              <a:avLst/>
              <a:gdLst/>
              <a:ahLst/>
              <a:cxnLst/>
              <a:rect l="l" t="t" r="r" b="b"/>
              <a:pathLst>
                <a:path w="2731135" h="2443479">
                  <a:moveTo>
                    <a:pt x="1335718" y="60413"/>
                  </a:moveTo>
                  <a:lnTo>
                    <a:pt x="1337287" y="551776"/>
                  </a:lnTo>
                </a:path>
                <a:path w="2731135" h="2443479">
                  <a:moveTo>
                    <a:pt x="1335718" y="1159939"/>
                  </a:moveTo>
                  <a:lnTo>
                    <a:pt x="1337287" y="673946"/>
                  </a:lnTo>
                </a:path>
                <a:path w="2731135" h="2443479">
                  <a:moveTo>
                    <a:pt x="1335718" y="1282111"/>
                  </a:moveTo>
                  <a:lnTo>
                    <a:pt x="1337287" y="1768103"/>
                  </a:lnTo>
                </a:path>
                <a:path w="2731135" h="2443479">
                  <a:moveTo>
                    <a:pt x="1335718" y="2381635"/>
                  </a:moveTo>
                  <a:lnTo>
                    <a:pt x="1337287" y="1890272"/>
                  </a:lnTo>
                </a:path>
                <a:path w="2731135" h="2443479">
                  <a:moveTo>
                    <a:pt x="659253" y="569229"/>
                  </a:moveTo>
                  <a:lnTo>
                    <a:pt x="1276146" y="0"/>
                  </a:lnTo>
                </a:path>
                <a:path w="2731135" h="2443479">
                  <a:moveTo>
                    <a:pt x="574531" y="656493"/>
                  </a:moveTo>
                  <a:lnTo>
                    <a:pt x="0" y="1177392"/>
                  </a:lnTo>
                </a:path>
                <a:path w="2731135" h="2443479">
                  <a:moveTo>
                    <a:pt x="0" y="1264656"/>
                  </a:moveTo>
                  <a:lnTo>
                    <a:pt x="574531" y="1785555"/>
                  </a:lnTo>
                </a:path>
                <a:path w="2731135" h="2443479">
                  <a:moveTo>
                    <a:pt x="659253" y="1872819"/>
                  </a:moveTo>
                  <a:lnTo>
                    <a:pt x="1276146" y="2443393"/>
                  </a:lnTo>
                </a:path>
                <a:path w="2731135" h="2443479">
                  <a:moveTo>
                    <a:pt x="1395289" y="0"/>
                  </a:moveTo>
                  <a:lnTo>
                    <a:pt x="2045277" y="569229"/>
                  </a:lnTo>
                </a:path>
                <a:path w="2731135" h="2443479">
                  <a:moveTo>
                    <a:pt x="2731006" y="1177393"/>
                  </a:moveTo>
                  <a:lnTo>
                    <a:pt x="2131324" y="656494"/>
                  </a:lnTo>
                </a:path>
                <a:path w="2731135" h="2443479">
                  <a:moveTo>
                    <a:pt x="2131324" y="1785555"/>
                  </a:moveTo>
                  <a:lnTo>
                    <a:pt x="2731006" y="1264656"/>
                  </a:lnTo>
                </a:path>
                <a:path w="2731135" h="2443479">
                  <a:moveTo>
                    <a:pt x="1395289" y="2443393"/>
                  </a:moveTo>
                  <a:lnTo>
                    <a:pt x="2045277" y="1872819"/>
                  </a:lnTo>
                </a:path>
                <a:path w="2731135" h="2443479">
                  <a:moveTo>
                    <a:pt x="2045277" y="1177393"/>
                  </a:moveTo>
                  <a:lnTo>
                    <a:pt x="1378080" y="656494"/>
                  </a:lnTo>
                </a:path>
                <a:path w="2731135" h="2443479">
                  <a:moveTo>
                    <a:pt x="1378080" y="1785555"/>
                  </a:moveTo>
                  <a:lnTo>
                    <a:pt x="2045277" y="1264656"/>
                  </a:lnTo>
                </a:path>
                <a:path w="2731135" h="2443479">
                  <a:moveTo>
                    <a:pt x="659253" y="1177393"/>
                  </a:moveTo>
                  <a:lnTo>
                    <a:pt x="1293356" y="656494"/>
                  </a:lnTo>
                </a:path>
                <a:path w="2731135" h="2443479">
                  <a:moveTo>
                    <a:pt x="659253" y="1264656"/>
                  </a:moveTo>
                  <a:lnTo>
                    <a:pt x="1293356" y="1785555"/>
                  </a:lnTo>
                </a:path>
                <a:path w="2731135" h="2443479">
                  <a:moveTo>
                    <a:pt x="616892" y="1282111"/>
                  </a:moveTo>
                  <a:lnTo>
                    <a:pt x="618462" y="1768103"/>
                  </a:lnTo>
                </a:path>
                <a:path w="2731135" h="2443479">
                  <a:moveTo>
                    <a:pt x="2087639" y="1159939"/>
                  </a:moveTo>
                  <a:lnTo>
                    <a:pt x="2089209" y="673946"/>
                  </a:lnTo>
                </a:path>
                <a:path w="2731135" h="2443479">
                  <a:moveTo>
                    <a:pt x="1335718" y="1159939"/>
                  </a:moveTo>
                  <a:lnTo>
                    <a:pt x="1337287" y="673946"/>
                  </a:lnTo>
                </a:path>
                <a:path w="2731135" h="2443479">
                  <a:moveTo>
                    <a:pt x="1335718" y="1282111"/>
                  </a:moveTo>
                  <a:lnTo>
                    <a:pt x="1337287" y="1768103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878926" y="7141717"/>
            <a:ext cx="5251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/>
                <a:cs typeface="Trebuchet MS"/>
              </a:rPr>
              <a:t>planar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552878" y="5065288"/>
            <a:ext cx="1371600" cy="1664335"/>
            <a:chOff x="5552878" y="5065288"/>
            <a:chExt cx="1371600" cy="1664335"/>
          </a:xfrm>
        </p:grpSpPr>
        <p:sp>
          <p:nvSpPr>
            <p:cNvPr id="31" name="object 31"/>
            <p:cNvSpPr/>
            <p:nvPr/>
          </p:nvSpPr>
          <p:spPr>
            <a:xfrm>
              <a:off x="5667693" y="5161531"/>
              <a:ext cx="1143000" cy="1473200"/>
            </a:xfrm>
            <a:custGeom>
              <a:avLst/>
              <a:gdLst/>
              <a:ahLst/>
              <a:cxnLst/>
              <a:rect l="l" t="t" r="r" b="b"/>
              <a:pathLst>
                <a:path w="1143000" h="1473200">
                  <a:moveTo>
                    <a:pt x="1130836" y="738717"/>
                  </a:moveTo>
                  <a:lnTo>
                    <a:pt x="1130836" y="738717"/>
                  </a:lnTo>
                  <a:lnTo>
                    <a:pt x="63642" y="738717"/>
                  </a:lnTo>
                  <a:lnTo>
                    <a:pt x="12823" y="738717"/>
                  </a:lnTo>
                </a:path>
                <a:path w="1143000" h="1473200">
                  <a:moveTo>
                    <a:pt x="0" y="770069"/>
                  </a:moveTo>
                  <a:lnTo>
                    <a:pt x="43958" y="797089"/>
                  </a:lnTo>
                  <a:lnTo>
                    <a:pt x="87916" y="824110"/>
                  </a:lnTo>
                  <a:lnTo>
                    <a:pt x="131875" y="851131"/>
                  </a:lnTo>
                  <a:lnTo>
                    <a:pt x="175833" y="878152"/>
                  </a:lnTo>
                  <a:lnTo>
                    <a:pt x="219792" y="905172"/>
                  </a:lnTo>
                  <a:lnTo>
                    <a:pt x="263750" y="932193"/>
                  </a:lnTo>
                  <a:lnTo>
                    <a:pt x="307709" y="959214"/>
                  </a:lnTo>
                  <a:lnTo>
                    <a:pt x="351667" y="986235"/>
                  </a:lnTo>
                  <a:lnTo>
                    <a:pt x="395626" y="1013255"/>
                  </a:lnTo>
                  <a:lnTo>
                    <a:pt x="439584" y="1040276"/>
                  </a:lnTo>
                  <a:lnTo>
                    <a:pt x="483543" y="1067297"/>
                  </a:lnTo>
                  <a:lnTo>
                    <a:pt x="527501" y="1094318"/>
                  </a:lnTo>
                  <a:lnTo>
                    <a:pt x="571460" y="1121338"/>
                  </a:lnTo>
                  <a:lnTo>
                    <a:pt x="615418" y="1148359"/>
                  </a:lnTo>
                  <a:lnTo>
                    <a:pt x="659377" y="1175380"/>
                  </a:lnTo>
                  <a:lnTo>
                    <a:pt x="703335" y="1202401"/>
                  </a:lnTo>
                  <a:lnTo>
                    <a:pt x="747294" y="1229422"/>
                  </a:lnTo>
                  <a:lnTo>
                    <a:pt x="791252" y="1256442"/>
                  </a:lnTo>
                  <a:lnTo>
                    <a:pt x="835211" y="1283463"/>
                  </a:lnTo>
                  <a:lnTo>
                    <a:pt x="879169" y="1310484"/>
                  </a:lnTo>
                  <a:lnTo>
                    <a:pt x="923128" y="1337505"/>
                  </a:lnTo>
                  <a:lnTo>
                    <a:pt x="967087" y="1364526"/>
                  </a:lnTo>
                  <a:lnTo>
                    <a:pt x="1011045" y="1391547"/>
                  </a:lnTo>
                  <a:lnTo>
                    <a:pt x="1055004" y="1418568"/>
                  </a:lnTo>
                  <a:lnTo>
                    <a:pt x="1098962" y="1445589"/>
                  </a:lnTo>
                  <a:lnTo>
                    <a:pt x="1142921" y="1472610"/>
                  </a:lnTo>
                </a:path>
                <a:path w="1143000" h="1473200">
                  <a:moveTo>
                    <a:pt x="1142032" y="0"/>
                  </a:moveTo>
                  <a:lnTo>
                    <a:pt x="1098119" y="27190"/>
                  </a:lnTo>
                  <a:lnTo>
                    <a:pt x="1054207" y="54380"/>
                  </a:lnTo>
                  <a:lnTo>
                    <a:pt x="1010294" y="81571"/>
                  </a:lnTo>
                  <a:lnTo>
                    <a:pt x="966381" y="108761"/>
                  </a:lnTo>
                  <a:lnTo>
                    <a:pt x="922469" y="135951"/>
                  </a:lnTo>
                  <a:lnTo>
                    <a:pt x="878556" y="163142"/>
                  </a:lnTo>
                  <a:lnTo>
                    <a:pt x="834643" y="190332"/>
                  </a:lnTo>
                  <a:lnTo>
                    <a:pt x="790731" y="217522"/>
                  </a:lnTo>
                  <a:lnTo>
                    <a:pt x="746818" y="244713"/>
                  </a:lnTo>
                  <a:lnTo>
                    <a:pt x="702906" y="271903"/>
                  </a:lnTo>
                  <a:lnTo>
                    <a:pt x="658993" y="299093"/>
                  </a:lnTo>
                  <a:lnTo>
                    <a:pt x="615081" y="326283"/>
                  </a:lnTo>
                  <a:lnTo>
                    <a:pt x="571168" y="353474"/>
                  </a:lnTo>
                  <a:lnTo>
                    <a:pt x="527255" y="380664"/>
                  </a:lnTo>
                  <a:lnTo>
                    <a:pt x="483343" y="407854"/>
                  </a:lnTo>
                  <a:lnTo>
                    <a:pt x="439430" y="435044"/>
                  </a:lnTo>
                  <a:lnTo>
                    <a:pt x="395518" y="462234"/>
                  </a:lnTo>
                  <a:lnTo>
                    <a:pt x="351605" y="489425"/>
                  </a:lnTo>
                  <a:lnTo>
                    <a:pt x="307693" y="516615"/>
                  </a:lnTo>
                  <a:lnTo>
                    <a:pt x="263780" y="543805"/>
                  </a:lnTo>
                  <a:lnTo>
                    <a:pt x="219868" y="570995"/>
                  </a:lnTo>
                  <a:lnTo>
                    <a:pt x="175955" y="598185"/>
                  </a:lnTo>
                  <a:lnTo>
                    <a:pt x="132042" y="625376"/>
                  </a:lnTo>
                  <a:lnTo>
                    <a:pt x="88130" y="652566"/>
                  </a:lnTo>
                  <a:lnTo>
                    <a:pt x="44217" y="679756"/>
                  </a:lnTo>
                  <a:lnTo>
                    <a:pt x="305" y="706946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878" y="5835588"/>
              <a:ext cx="127618" cy="12932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655274" y="5177534"/>
              <a:ext cx="1167130" cy="1487805"/>
            </a:xfrm>
            <a:custGeom>
              <a:avLst/>
              <a:gdLst/>
              <a:ahLst/>
              <a:cxnLst/>
              <a:rect l="l" t="t" r="r" b="b"/>
              <a:pathLst>
                <a:path w="1167129" h="1487804">
                  <a:moveTo>
                    <a:pt x="26102" y="1487411"/>
                  </a:moveTo>
                  <a:lnTo>
                    <a:pt x="76868" y="1487411"/>
                  </a:lnTo>
                  <a:lnTo>
                    <a:pt x="127633" y="1487411"/>
                  </a:lnTo>
                  <a:lnTo>
                    <a:pt x="178398" y="1487411"/>
                  </a:lnTo>
                  <a:lnTo>
                    <a:pt x="229164" y="1487411"/>
                  </a:lnTo>
                  <a:lnTo>
                    <a:pt x="279929" y="1487411"/>
                  </a:lnTo>
                  <a:lnTo>
                    <a:pt x="330695" y="1487411"/>
                  </a:lnTo>
                  <a:lnTo>
                    <a:pt x="381460" y="1487411"/>
                  </a:lnTo>
                  <a:lnTo>
                    <a:pt x="432225" y="1487411"/>
                  </a:lnTo>
                  <a:lnTo>
                    <a:pt x="482991" y="1487411"/>
                  </a:lnTo>
                  <a:lnTo>
                    <a:pt x="533756" y="1487411"/>
                  </a:lnTo>
                  <a:lnTo>
                    <a:pt x="584522" y="1487411"/>
                  </a:lnTo>
                  <a:lnTo>
                    <a:pt x="635287" y="1487411"/>
                  </a:lnTo>
                  <a:lnTo>
                    <a:pt x="686052" y="1487412"/>
                  </a:lnTo>
                  <a:lnTo>
                    <a:pt x="736818" y="1487412"/>
                  </a:lnTo>
                  <a:lnTo>
                    <a:pt x="787583" y="1487412"/>
                  </a:lnTo>
                  <a:lnTo>
                    <a:pt x="838349" y="1487412"/>
                  </a:lnTo>
                  <a:lnTo>
                    <a:pt x="889114" y="1487412"/>
                  </a:lnTo>
                  <a:lnTo>
                    <a:pt x="939879" y="1487412"/>
                  </a:lnTo>
                  <a:lnTo>
                    <a:pt x="990645" y="1487412"/>
                  </a:lnTo>
                  <a:lnTo>
                    <a:pt x="1041410" y="1487412"/>
                  </a:lnTo>
                  <a:lnTo>
                    <a:pt x="1092176" y="1487412"/>
                  </a:lnTo>
                  <a:lnTo>
                    <a:pt x="1142941" y="1487412"/>
                  </a:lnTo>
                </a:path>
                <a:path w="1167129" h="1487804">
                  <a:moveTo>
                    <a:pt x="1154451" y="754067"/>
                  </a:moveTo>
                  <a:lnTo>
                    <a:pt x="1110538" y="781059"/>
                  </a:lnTo>
                  <a:lnTo>
                    <a:pt x="1066625" y="808052"/>
                  </a:lnTo>
                  <a:lnTo>
                    <a:pt x="1022713" y="835044"/>
                  </a:lnTo>
                  <a:lnTo>
                    <a:pt x="978800" y="862037"/>
                  </a:lnTo>
                  <a:lnTo>
                    <a:pt x="934888" y="889029"/>
                  </a:lnTo>
                  <a:lnTo>
                    <a:pt x="890975" y="916022"/>
                  </a:lnTo>
                  <a:lnTo>
                    <a:pt x="847063" y="943014"/>
                  </a:lnTo>
                  <a:lnTo>
                    <a:pt x="803150" y="970007"/>
                  </a:lnTo>
                  <a:lnTo>
                    <a:pt x="759237" y="996999"/>
                  </a:lnTo>
                  <a:lnTo>
                    <a:pt x="715325" y="1023992"/>
                  </a:lnTo>
                  <a:lnTo>
                    <a:pt x="671412" y="1050984"/>
                  </a:lnTo>
                  <a:lnTo>
                    <a:pt x="627500" y="1077977"/>
                  </a:lnTo>
                  <a:lnTo>
                    <a:pt x="583587" y="1104969"/>
                  </a:lnTo>
                  <a:lnTo>
                    <a:pt x="539674" y="1131961"/>
                  </a:lnTo>
                  <a:lnTo>
                    <a:pt x="495762" y="1158954"/>
                  </a:lnTo>
                  <a:lnTo>
                    <a:pt x="451849" y="1185946"/>
                  </a:lnTo>
                  <a:lnTo>
                    <a:pt x="407937" y="1212939"/>
                  </a:lnTo>
                  <a:lnTo>
                    <a:pt x="364024" y="1239931"/>
                  </a:lnTo>
                  <a:lnTo>
                    <a:pt x="320111" y="1266924"/>
                  </a:lnTo>
                  <a:lnTo>
                    <a:pt x="276199" y="1293916"/>
                  </a:lnTo>
                  <a:lnTo>
                    <a:pt x="232286" y="1320909"/>
                  </a:lnTo>
                  <a:lnTo>
                    <a:pt x="188374" y="1347901"/>
                  </a:lnTo>
                  <a:lnTo>
                    <a:pt x="144461" y="1374893"/>
                  </a:lnTo>
                  <a:lnTo>
                    <a:pt x="100549" y="1401886"/>
                  </a:lnTo>
                  <a:lnTo>
                    <a:pt x="56636" y="1428878"/>
                  </a:lnTo>
                  <a:lnTo>
                    <a:pt x="12723" y="1455871"/>
                  </a:lnTo>
                </a:path>
                <a:path w="1167129" h="1487804">
                  <a:moveTo>
                    <a:pt x="1166891" y="0"/>
                  </a:moveTo>
                  <a:lnTo>
                    <a:pt x="1134478" y="39994"/>
                  </a:lnTo>
                  <a:lnTo>
                    <a:pt x="1102064" y="79988"/>
                  </a:lnTo>
                  <a:lnTo>
                    <a:pt x="1069650" y="119983"/>
                  </a:lnTo>
                  <a:lnTo>
                    <a:pt x="1037237" y="159977"/>
                  </a:lnTo>
                  <a:lnTo>
                    <a:pt x="1004823" y="199972"/>
                  </a:lnTo>
                  <a:lnTo>
                    <a:pt x="972409" y="239966"/>
                  </a:lnTo>
                  <a:lnTo>
                    <a:pt x="939996" y="279961"/>
                  </a:lnTo>
                  <a:lnTo>
                    <a:pt x="907582" y="319955"/>
                  </a:lnTo>
                  <a:lnTo>
                    <a:pt x="875168" y="359950"/>
                  </a:lnTo>
                  <a:lnTo>
                    <a:pt x="842754" y="399944"/>
                  </a:lnTo>
                  <a:lnTo>
                    <a:pt x="810341" y="439939"/>
                  </a:lnTo>
                  <a:lnTo>
                    <a:pt x="777927" y="479933"/>
                  </a:lnTo>
                  <a:lnTo>
                    <a:pt x="745513" y="519928"/>
                  </a:lnTo>
                  <a:lnTo>
                    <a:pt x="713100" y="559922"/>
                  </a:lnTo>
                  <a:lnTo>
                    <a:pt x="680686" y="599917"/>
                  </a:lnTo>
                  <a:lnTo>
                    <a:pt x="648272" y="639911"/>
                  </a:lnTo>
                  <a:lnTo>
                    <a:pt x="615859" y="679906"/>
                  </a:lnTo>
                  <a:lnTo>
                    <a:pt x="583445" y="719900"/>
                  </a:lnTo>
                  <a:lnTo>
                    <a:pt x="551031" y="759895"/>
                  </a:lnTo>
                  <a:lnTo>
                    <a:pt x="518618" y="799889"/>
                  </a:lnTo>
                  <a:lnTo>
                    <a:pt x="486204" y="839884"/>
                  </a:lnTo>
                  <a:lnTo>
                    <a:pt x="453790" y="879878"/>
                  </a:lnTo>
                  <a:lnTo>
                    <a:pt x="421377" y="919873"/>
                  </a:lnTo>
                  <a:lnTo>
                    <a:pt x="388963" y="959867"/>
                  </a:lnTo>
                  <a:lnTo>
                    <a:pt x="356549" y="999862"/>
                  </a:lnTo>
                  <a:lnTo>
                    <a:pt x="324136" y="1039856"/>
                  </a:lnTo>
                  <a:lnTo>
                    <a:pt x="291722" y="1079851"/>
                  </a:lnTo>
                  <a:lnTo>
                    <a:pt x="259308" y="1119845"/>
                  </a:lnTo>
                  <a:lnTo>
                    <a:pt x="226895" y="1159840"/>
                  </a:lnTo>
                  <a:lnTo>
                    <a:pt x="194481" y="1199835"/>
                  </a:lnTo>
                  <a:lnTo>
                    <a:pt x="162068" y="1239829"/>
                  </a:lnTo>
                  <a:lnTo>
                    <a:pt x="129654" y="1279824"/>
                  </a:lnTo>
                  <a:lnTo>
                    <a:pt x="97240" y="1319818"/>
                  </a:lnTo>
                  <a:lnTo>
                    <a:pt x="64827" y="1359813"/>
                  </a:lnTo>
                  <a:lnTo>
                    <a:pt x="32413" y="1399807"/>
                  </a:lnTo>
                  <a:lnTo>
                    <a:pt x="0" y="1439802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878" y="6600285"/>
              <a:ext cx="127618" cy="12932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656497" y="5179070"/>
              <a:ext cx="1164590" cy="1437005"/>
            </a:xfrm>
            <a:custGeom>
              <a:avLst/>
              <a:gdLst/>
              <a:ahLst/>
              <a:cxnLst/>
              <a:rect l="l" t="t" r="r" b="b"/>
              <a:pathLst>
                <a:path w="1164590" h="1437004">
                  <a:moveTo>
                    <a:pt x="0" y="0"/>
                  </a:moveTo>
                  <a:lnTo>
                    <a:pt x="32346" y="39911"/>
                  </a:lnTo>
                  <a:lnTo>
                    <a:pt x="64693" y="79823"/>
                  </a:lnTo>
                  <a:lnTo>
                    <a:pt x="97040" y="119735"/>
                  </a:lnTo>
                  <a:lnTo>
                    <a:pt x="129386" y="159647"/>
                  </a:lnTo>
                  <a:lnTo>
                    <a:pt x="161733" y="199559"/>
                  </a:lnTo>
                  <a:lnTo>
                    <a:pt x="194080" y="239471"/>
                  </a:lnTo>
                  <a:lnTo>
                    <a:pt x="226427" y="279383"/>
                  </a:lnTo>
                  <a:lnTo>
                    <a:pt x="258773" y="319295"/>
                  </a:lnTo>
                  <a:lnTo>
                    <a:pt x="291120" y="359207"/>
                  </a:lnTo>
                  <a:lnTo>
                    <a:pt x="323467" y="399119"/>
                  </a:lnTo>
                  <a:lnTo>
                    <a:pt x="355814" y="439031"/>
                  </a:lnTo>
                  <a:lnTo>
                    <a:pt x="388160" y="478943"/>
                  </a:lnTo>
                  <a:lnTo>
                    <a:pt x="420507" y="518855"/>
                  </a:lnTo>
                  <a:lnTo>
                    <a:pt x="452854" y="558767"/>
                  </a:lnTo>
                  <a:lnTo>
                    <a:pt x="485201" y="598679"/>
                  </a:lnTo>
                  <a:lnTo>
                    <a:pt x="517547" y="638591"/>
                  </a:lnTo>
                  <a:lnTo>
                    <a:pt x="549894" y="678503"/>
                  </a:lnTo>
                  <a:lnTo>
                    <a:pt x="582241" y="718415"/>
                  </a:lnTo>
                  <a:lnTo>
                    <a:pt x="614588" y="758327"/>
                  </a:lnTo>
                  <a:lnTo>
                    <a:pt x="646935" y="798239"/>
                  </a:lnTo>
                  <a:lnTo>
                    <a:pt x="679281" y="838151"/>
                  </a:lnTo>
                  <a:lnTo>
                    <a:pt x="711628" y="878062"/>
                  </a:lnTo>
                  <a:lnTo>
                    <a:pt x="743975" y="917974"/>
                  </a:lnTo>
                  <a:lnTo>
                    <a:pt x="776322" y="957886"/>
                  </a:lnTo>
                  <a:lnTo>
                    <a:pt x="808669" y="997798"/>
                  </a:lnTo>
                  <a:lnTo>
                    <a:pt x="841015" y="1037710"/>
                  </a:lnTo>
                  <a:lnTo>
                    <a:pt x="873362" y="1077622"/>
                  </a:lnTo>
                  <a:lnTo>
                    <a:pt x="905709" y="1117534"/>
                  </a:lnTo>
                  <a:lnTo>
                    <a:pt x="938056" y="1157446"/>
                  </a:lnTo>
                  <a:lnTo>
                    <a:pt x="970403" y="1197358"/>
                  </a:lnTo>
                  <a:lnTo>
                    <a:pt x="1002750" y="1237269"/>
                  </a:lnTo>
                  <a:lnTo>
                    <a:pt x="1035096" y="1277181"/>
                  </a:lnTo>
                  <a:lnTo>
                    <a:pt x="1067443" y="1317093"/>
                  </a:lnTo>
                  <a:lnTo>
                    <a:pt x="1099790" y="1357005"/>
                  </a:lnTo>
                  <a:lnTo>
                    <a:pt x="1132137" y="1396917"/>
                  </a:lnTo>
                  <a:lnTo>
                    <a:pt x="1164484" y="1436828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7584" y="6600285"/>
              <a:ext cx="126295" cy="12932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667693" y="5129950"/>
              <a:ext cx="1141730" cy="739140"/>
            </a:xfrm>
            <a:custGeom>
              <a:avLst/>
              <a:gdLst/>
              <a:ahLst/>
              <a:cxnLst/>
              <a:rect l="l" t="t" r="r" b="b"/>
              <a:pathLst>
                <a:path w="1141729" h="739139">
                  <a:moveTo>
                    <a:pt x="1130836" y="0"/>
                  </a:moveTo>
                  <a:lnTo>
                    <a:pt x="1130836" y="0"/>
                  </a:lnTo>
                  <a:lnTo>
                    <a:pt x="63642" y="0"/>
                  </a:lnTo>
                  <a:lnTo>
                    <a:pt x="12823" y="0"/>
                  </a:lnTo>
                </a:path>
                <a:path w="1141729" h="739139">
                  <a:moveTo>
                    <a:pt x="0" y="31581"/>
                  </a:moveTo>
                  <a:lnTo>
                    <a:pt x="43912" y="58771"/>
                  </a:lnTo>
                  <a:lnTo>
                    <a:pt x="87825" y="85961"/>
                  </a:lnTo>
                  <a:lnTo>
                    <a:pt x="131737" y="113152"/>
                  </a:lnTo>
                  <a:lnTo>
                    <a:pt x="175650" y="140342"/>
                  </a:lnTo>
                  <a:lnTo>
                    <a:pt x="219562" y="167532"/>
                  </a:lnTo>
                  <a:lnTo>
                    <a:pt x="263475" y="194722"/>
                  </a:lnTo>
                  <a:lnTo>
                    <a:pt x="307388" y="221912"/>
                  </a:lnTo>
                  <a:lnTo>
                    <a:pt x="351300" y="249103"/>
                  </a:lnTo>
                  <a:lnTo>
                    <a:pt x="395213" y="276293"/>
                  </a:lnTo>
                  <a:lnTo>
                    <a:pt x="439125" y="303483"/>
                  </a:lnTo>
                  <a:lnTo>
                    <a:pt x="483038" y="330673"/>
                  </a:lnTo>
                  <a:lnTo>
                    <a:pt x="526951" y="357863"/>
                  </a:lnTo>
                  <a:lnTo>
                    <a:pt x="570863" y="385054"/>
                  </a:lnTo>
                  <a:lnTo>
                    <a:pt x="614776" y="412244"/>
                  </a:lnTo>
                  <a:lnTo>
                    <a:pt x="658688" y="439434"/>
                  </a:lnTo>
                  <a:lnTo>
                    <a:pt x="702601" y="466624"/>
                  </a:lnTo>
                  <a:lnTo>
                    <a:pt x="746513" y="493814"/>
                  </a:lnTo>
                  <a:lnTo>
                    <a:pt x="790426" y="521004"/>
                  </a:lnTo>
                  <a:lnTo>
                    <a:pt x="834339" y="548195"/>
                  </a:lnTo>
                  <a:lnTo>
                    <a:pt x="878251" y="575385"/>
                  </a:lnTo>
                  <a:lnTo>
                    <a:pt x="922164" y="602575"/>
                  </a:lnTo>
                  <a:lnTo>
                    <a:pt x="966076" y="629765"/>
                  </a:lnTo>
                  <a:lnTo>
                    <a:pt x="1009989" y="656956"/>
                  </a:lnTo>
                  <a:lnTo>
                    <a:pt x="1053902" y="684146"/>
                  </a:lnTo>
                  <a:lnTo>
                    <a:pt x="1097814" y="711336"/>
                  </a:lnTo>
                  <a:lnTo>
                    <a:pt x="1141727" y="738526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878" y="5065288"/>
              <a:ext cx="127618" cy="12932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7584" y="5065288"/>
              <a:ext cx="126295" cy="12932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7584" y="5835588"/>
              <a:ext cx="126295" cy="12932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840699" y="7141717"/>
            <a:ext cx="8350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not</a:t>
            </a:r>
            <a:r>
              <a:rPr sz="1200" b="1" spc="40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planar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Borůvka-</a:t>
            </a:r>
            <a:r>
              <a:rPr dirty="0"/>
              <a:t>Prim</a:t>
            </a:r>
            <a:r>
              <a:rPr spc="-6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467" y="1218991"/>
            <a:ext cx="7766050" cy="2837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980"/>
              </a:lnSpc>
              <a:spcBef>
                <a:spcPts val="100"/>
              </a:spcBef>
            </a:pPr>
            <a:r>
              <a:rPr sz="18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Borůvka-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Prim</a:t>
            </a:r>
            <a:r>
              <a:rPr sz="18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Run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Borůvka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(contraction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version)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spc="247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spc="247" baseline="-694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phases.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Run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Prim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resulting,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contracted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 marL="63500" marR="55880">
              <a:lnSpc>
                <a:spcPct val="132100"/>
              </a:lnSpc>
              <a:spcBef>
                <a:spcPts val="2645"/>
              </a:spcBef>
              <a:tabLst>
                <a:tab pos="12655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Borůvka-</a:t>
            </a:r>
            <a:r>
              <a:rPr sz="1800" spc="-20" dirty="0">
                <a:latin typeface="Lucida Sans Unicode"/>
                <a:cs typeface="Lucida Sans Unicode"/>
              </a:rPr>
              <a:t>Prim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computes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be </a:t>
            </a:r>
            <a:r>
              <a:rPr sz="1800" dirty="0">
                <a:latin typeface="Lucida Sans Unicode"/>
                <a:cs typeface="Lucida Sans Unicode"/>
              </a:rPr>
              <a:t>implemented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 log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3981023"/>
            <a:ext cx="608203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937385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Correctness:</a:t>
            </a:r>
            <a:r>
              <a:rPr sz="1800" dirty="0">
                <a:latin typeface="Lucida Sans Unicode"/>
                <a:cs typeface="Lucida Sans Unicode"/>
              </a:rPr>
              <a:t>	special case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4247001"/>
            <a:ext cx="7938134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spc="232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spc="232" baseline="-694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phases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Borůvka's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spc="60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time; </a:t>
            </a:r>
            <a:r>
              <a:rPr sz="1800" dirty="0">
                <a:latin typeface="Lucida Sans Unicode"/>
                <a:cs typeface="Lucida Sans Unicode"/>
              </a:rPr>
              <a:t>resulting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/ </a:t>
            </a: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spc="209" baseline="-694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541" y="4971844"/>
            <a:ext cx="765810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93700" marR="43180" indent="-343535">
              <a:lnSpc>
                <a:spcPct val="114100"/>
              </a:lnSpc>
              <a:spcBef>
                <a:spcPts val="409"/>
              </a:spcBef>
              <a:tabLst>
                <a:tab pos="490474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Prim's algorithm (using Fibonacci heaps) takes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 on </a:t>
            </a:r>
            <a:r>
              <a:rPr sz="1800" spc="-50" dirty="0">
                <a:latin typeface="Lucida Sans Unicode"/>
                <a:cs typeface="Lucida Sans Unicode"/>
              </a:rPr>
              <a:t>a </a:t>
            </a:r>
            <a:r>
              <a:rPr sz="1800" dirty="0">
                <a:latin typeface="Lucida Sans Unicode"/>
                <a:cs typeface="Lucida Sans Unicode"/>
              </a:rPr>
              <a:t>graph 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/ log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spc="232" baseline="-694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09834" y="6232318"/>
            <a:ext cx="68389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24485" algn="l"/>
              </a:tabLst>
            </a:pPr>
            <a:r>
              <a:rPr sz="1450" i="1" spc="100" dirty="0">
                <a:latin typeface="Calibri"/>
                <a:cs typeface="Calibri"/>
              </a:rPr>
              <a:t>O</a:t>
            </a:r>
            <a:r>
              <a:rPr sz="1450" i="1" dirty="0">
                <a:latin typeface="Calibri"/>
                <a:cs typeface="Calibri"/>
              </a:rPr>
              <a:t>	</a:t>
            </a:r>
            <a:r>
              <a:rPr sz="1450" i="1" spc="114" dirty="0">
                <a:latin typeface="Calibri"/>
                <a:cs typeface="Calibri"/>
              </a:rPr>
              <a:t>m</a:t>
            </a:r>
            <a:r>
              <a:rPr sz="1450" i="1" spc="-10" dirty="0">
                <a:latin typeface="Calibri"/>
                <a:cs typeface="Calibri"/>
              </a:rPr>
              <a:t> </a:t>
            </a:r>
            <a:r>
              <a:rPr sz="1450" spc="345" dirty="0">
                <a:latin typeface="Calibri"/>
                <a:cs typeface="Calibri"/>
              </a:rPr>
              <a:t>+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5674" y="6108348"/>
            <a:ext cx="13652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i="1" spc="70" dirty="0">
                <a:latin typeface="Calibri"/>
                <a:cs typeface="Calibri"/>
              </a:rPr>
              <a:t>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31174" y="6357943"/>
            <a:ext cx="40513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latin typeface="Calibri"/>
                <a:cs typeface="Calibri"/>
              </a:rPr>
              <a:t>log</a:t>
            </a:r>
            <a:r>
              <a:rPr sz="1450" spc="-10" dirty="0">
                <a:latin typeface="Calibri"/>
                <a:cs typeface="Calibri"/>
              </a:rPr>
              <a:t> </a:t>
            </a:r>
            <a:r>
              <a:rPr sz="1450" i="1" spc="70" dirty="0">
                <a:latin typeface="Calibri"/>
                <a:cs typeface="Calibri"/>
              </a:rPr>
              <a:t>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63534" y="6232318"/>
            <a:ext cx="2609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25" dirty="0">
                <a:latin typeface="Calibri"/>
                <a:cs typeface="Calibri"/>
              </a:rPr>
              <a:t>log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6330" y="5973895"/>
            <a:ext cx="1407160" cy="24574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  <a:tabLst>
                <a:tab pos="556895" algn="l"/>
                <a:tab pos="936625" algn="l"/>
                <a:tab pos="1257935" algn="l"/>
              </a:tabLst>
            </a:pPr>
            <a:r>
              <a:rPr sz="1450" dirty="0">
                <a:latin typeface="Arial MT"/>
                <a:cs typeface="Arial MT"/>
              </a:rPr>
              <a:t>	</a:t>
            </a:r>
            <a:r>
              <a:rPr sz="145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sz="1450" dirty="0">
                <a:latin typeface="Arial MT"/>
                <a:cs typeface="Arial MT"/>
              </a:rPr>
              <a:t>	 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4474" y="6108348"/>
            <a:ext cx="13652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i="1" spc="70" dirty="0">
                <a:latin typeface="Calibri"/>
                <a:cs typeface="Calibri"/>
              </a:rPr>
              <a:t>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2674" y="6382469"/>
            <a:ext cx="379730" cy="0"/>
          </a:xfrm>
          <a:custGeom>
            <a:avLst/>
            <a:gdLst/>
            <a:ahLst/>
            <a:cxnLst/>
            <a:rect l="l" t="t" r="r" b="b"/>
            <a:pathLst>
              <a:path w="379729">
                <a:moveTo>
                  <a:pt x="0" y="0"/>
                </a:moveTo>
                <a:lnTo>
                  <a:pt x="379448" y="0"/>
                </a:lnTo>
              </a:path>
            </a:pathLst>
          </a:custGeom>
          <a:ln w="7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89975" y="6357943"/>
            <a:ext cx="40513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latin typeface="Calibri"/>
                <a:cs typeface="Calibri"/>
              </a:rPr>
              <a:t>log</a:t>
            </a:r>
            <a:r>
              <a:rPr sz="1450" spc="-10" dirty="0">
                <a:latin typeface="Calibri"/>
                <a:cs typeface="Calibri"/>
              </a:rPr>
              <a:t> </a:t>
            </a:r>
            <a:r>
              <a:rPr sz="1450" i="1" spc="70" dirty="0">
                <a:latin typeface="Calibri"/>
                <a:cs typeface="Calibri"/>
              </a:rPr>
              <a:t>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1624" y="5973895"/>
            <a:ext cx="16129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latin typeface="Arial MT"/>
                <a:cs typeface="Arial MT"/>
              </a:rPr>
              <a:t> 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80979" y="5580745"/>
            <a:ext cx="285750" cy="448309"/>
            <a:chOff x="6880979" y="5580745"/>
            <a:chExt cx="285750" cy="448309"/>
          </a:xfrm>
        </p:grpSpPr>
        <p:sp>
          <p:nvSpPr>
            <p:cNvPr id="18" name="object 18"/>
            <p:cNvSpPr/>
            <p:nvPr/>
          </p:nvSpPr>
          <p:spPr>
            <a:xfrm>
              <a:off x="6912503" y="5630774"/>
              <a:ext cx="245110" cy="388620"/>
            </a:xfrm>
            <a:custGeom>
              <a:avLst/>
              <a:gdLst/>
              <a:ahLst/>
              <a:cxnLst/>
              <a:rect l="l" t="t" r="r" b="b"/>
              <a:pathLst>
                <a:path w="245109" h="388620">
                  <a:moveTo>
                    <a:pt x="0" y="0"/>
                  </a:moveTo>
                  <a:lnTo>
                    <a:pt x="5084" y="8069"/>
                  </a:lnTo>
                  <a:lnTo>
                    <a:pt x="244630" y="38821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80979" y="5580745"/>
              <a:ext cx="87630" cy="102235"/>
            </a:xfrm>
            <a:custGeom>
              <a:avLst/>
              <a:gdLst/>
              <a:ahLst/>
              <a:cxnLst/>
              <a:rect l="l" t="t" r="r" b="b"/>
              <a:pathLst>
                <a:path w="87629" h="102235">
                  <a:moveTo>
                    <a:pt x="0" y="0"/>
                  </a:moveTo>
                  <a:lnTo>
                    <a:pt x="10079" y="101869"/>
                  </a:lnTo>
                  <a:lnTo>
                    <a:pt x="36609" y="58097"/>
                  </a:lnTo>
                  <a:lnTo>
                    <a:pt x="87542" y="53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5267" y="6205145"/>
            <a:ext cx="790892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286510" algn="l"/>
                <a:tab pos="492061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Remark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randomized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algorithm.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90" dirty="0">
                <a:solidFill>
                  <a:srgbClr val="606060"/>
                </a:solidFill>
                <a:latin typeface="Lucida Sans Unicode"/>
                <a:cs typeface="Lucida Sans Unicode"/>
              </a:rPr>
              <a:t>[Karger-Klein-</a:t>
            </a:r>
            <a:r>
              <a:rPr sz="1800" spc="-25" dirty="0">
                <a:solidFill>
                  <a:srgbClr val="FCA200"/>
                </a:solidFill>
                <a:latin typeface="Lucida Sans Unicode"/>
                <a:cs typeface="Lucida Sans Unicode"/>
              </a:rPr>
              <a:t>Tarjan</a:t>
            </a:r>
            <a:r>
              <a:rPr sz="1800" spc="-15" dirty="0">
                <a:solidFill>
                  <a:srgbClr val="FCA20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1995]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Remark</a:t>
            </a:r>
            <a:r>
              <a:rPr sz="1800" spc="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1800" spc="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MST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verification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80" dirty="0">
                <a:solidFill>
                  <a:srgbClr val="606060"/>
                </a:solidFill>
                <a:latin typeface="Lucida Sans Unicode"/>
                <a:cs typeface="Lucida Sans Unicode"/>
              </a:rPr>
              <a:t>[Dixon-</a:t>
            </a:r>
            <a:r>
              <a:rPr sz="1800" spc="-85" dirty="0">
                <a:solidFill>
                  <a:srgbClr val="FCA200"/>
                </a:solidFill>
                <a:latin typeface="Lucida Sans Unicode"/>
                <a:cs typeface="Lucida Sans Unicode"/>
              </a:rPr>
              <a:t>Rauch</a:t>
            </a:r>
            <a:r>
              <a:rPr sz="1800" spc="-85" dirty="0">
                <a:solidFill>
                  <a:srgbClr val="606060"/>
                </a:solidFill>
                <a:latin typeface="Lucida Sans Unicode"/>
                <a:cs typeface="Lucida Sans Unicode"/>
              </a:rPr>
              <a:t>-</a:t>
            </a:r>
            <a:r>
              <a:rPr sz="1800" spc="-25" dirty="0">
                <a:solidFill>
                  <a:srgbClr val="FCA200"/>
                </a:solidFill>
                <a:latin typeface="Lucida Sans Unicode"/>
                <a:cs typeface="Lucida Sans Unicode"/>
              </a:rPr>
              <a:t>Tarjan</a:t>
            </a:r>
            <a:r>
              <a:rPr sz="1800" spc="10" dirty="0">
                <a:solidFill>
                  <a:srgbClr val="FCA20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1992]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5833" y="1467598"/>
            <a:ext cx="36372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0" dirty="0">
                <a:latin typeface="Trebuchet MS"/>
                <a:cs typeface="Trebuchet MS"/>
              </a:rPr>
              <a:t>deterministic</a:t>
            </a:r>
            <a:r>
              <a:rPr sz="1200" b="1" spc="160" dirty="0">
                <a:latin typeface="Trebuchet MS"/>
                <a:cs typeface="Trebuchet MS"/>
              </a:rPr>
              <a:t> </a:t>
            </a:r>
            <a:r>
              <a:rPr sz="1200" b="1" spc="90" dirty="0">
                <a:latin typeface="Trebuchet MS"/>
                <a:cs typeface="Trebuchet MS"/>
              </a:rPr>
              <a:t>compare-</a:t>
            </a:r>
            <a:r>
              <a:rPr sz="1200" b="1" spc="75" dirty="0">
                <a:latin typeface="Trebuchet MS"/>
                <a:cs typeface="Trebuchet MS"/>
              </a:rPr>
              <a:t>based</a:t>
            </a:r>
            <a:r>
              <a:rPr sz="1200" b="1" spc="155" dirty="0">
                <a:latin typeface="Trebuchet MS"/>
                <a:cs typeface="Trebuchet MS"/>
              </a:rPr>
              <a:t> </a:t>
            </a:r>
            <a:r>
              <a:rPr sz="1200" b="1" spc="110" dirty="0">
                <a:latin typeface="Trebuchet MS"/>
                <a:cs typeface="Trebuchet MS"/>
              </a:rPr>
              <a:t>MST</a:t>
            </a:r>
            <a:r>
              <a:rPr sz="1200" b="1" spc="155" dirty="0">
                <a:latin typeface="Trebuchet MS"/>
                <a:cs typeface="Trebuchet MS"/>
              </a:rPr>
              <a:t> </a:t>
            </a:r>
            <a:r>
              <a:rPr sz="1200" b="1" spc="65" dirty="0">
                <a:latin typeface="Trebuchet MS"/>
                <a:cs typeface="Trebuchet MS"/>
              </a:rPr>
              <a:t>algorithms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Does</a:t>
            </a:r>
            <a:r>
              <a:rPr spc="95" dirty="0"/>
              <a:t> </a:t>
            </a:r>
            <a:r>
              <a:rPr spc="90" dirty="0"/>
              <a:t>a</a:t>
            </a:r>
            <a:r>
              <a:rPr spc="100" dirty="0"/>
              <a:t> </a:t>
            </a:r>
            <a:r>
              <a:rPr spc="-10" dirty="0"/>
              <a:t>linear-</a:t>
            </a:r>
            <a:r>
              <a:rPr dirty="0"/>
              <a:t>time</a:t>
            </a:r>
            <a:r>
              <a:rPr spc="100" dirty="0"/>
              <a:t> </a:t>
            </a:r>
            <a:r>
              <a:rPr dirty="0"/>
              <a:t>MST</a:t>
            </a:r>
            <a:r>
              <a:rPr spc="100" dirty="0"/>
              <a:t> </a:t>
            </a:r>
            <a:r>
              <a:rPr dirty="0"/>
              <a:t>algorithm</a:t>
            </a:r>
            <a:r>
              <a:rPr spc="100" dirty="0"/>
              <a:t> </a:t>
            </a:r>
            <a:r>
              <a:rPr spc="-10" dirty="0"/>
              <a:t>exist?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72366" y="1863044"/>
          <a:ext cx="6050280" cy="368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year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62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worst</a:t>
                      </a:r>
                      <a:r>
                        <a:rPr sz="1350" spc="10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case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62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discovered</a:t>
                      </a:r>
                      <a:r>
                        <a:rPr sz="1350" spc="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62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1975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5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-2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5" dirty="0">
                          <a:solidFill>
                            <a:srgbClr val="F38027"/>
                          </a:solidFill>
                          <a:latin typeface="Lucida Sans Unicode"/>
                          <a:cs typeface="Lucida Sans Unicode"/>
                        </a:rPr>
                        <a:t>Yao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1976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5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-2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45" dirty="0">
                          <a:latin typeface="Lucida Sans Unicode"/>
                          <a:cs typeface="Lucida Sans Unicode"/>
                        </a:rPr>
                        <a:t>Cheriton-</a:t>
                      </a:r>
                      <a:r>
                        <a:rPr sz="1350" spc="-10" dirty="0">
                          <a:solidFill>
                            <a:srgbClr val="F38027"/>
                          </a:solidFill>
                          <a:latin typeface="Lucida Sans Unicode"/>
                          <a:cs typeface="Lucida Sans Unicode"/>
                        </a:rPr>
                        <a:t>Tarjan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1984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5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log*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500" spc="3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-2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)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55" dirty="0">
                          <a:latin typeface="Lucida Sans Unicode"/>
                          <a:cs typeface="Lucida Sans Unicode"/>
                        </a:rPr>
                        <a:t>Fredman-</a:t>
                      </a:r>
                      <a:r>
                        <a:rPr sz="1350" spc="-10" dirty="0">
                          <a:solidFill>
                            <a:srgbClr val="F38027"/>
                          </a:solidFill>
                          <a:latin typeface="Lucida Sans Unicode"/>
                          <a:cs typeface="Lucida Sans Unicode"/>
                        </a:rPr>
                        <a:t>Tarjan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1986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5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(log*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-2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spc="-25" dirty="0">
                          <a:latin typeface="Times New Roman"/>
                          <a:cs typeface="Times New Roman"/>
                        </a:rPr>
                        <a:t>))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40" dirty="0">
                          <a:latin typeface="Lucida Sans Unicode"/>
                          <a:cs typeface="Lucida Sans Unicode"/>
                        </a:rPr>
                        <a:t>Gabow-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Galil-</a:t>
                      </a:r>
                      <a:r>
                        <a:rPr sz="1350" spc="-85" dirty="0">
                          <a:latin typeface="Lucida Sans Unicode"/>
                          <a:cs typeface="Lucida Sans Unicode"/>
                        </a:rPr>
                        <a:t>Spencer-</a:t>
                      </a:r>
                      <a:r>
                        <a:rPr sz="1350" spc="-10" dirty="0">
                          <a:solidFill>
                            <a:srgbClr val="F38027"/>
                          </a:solidFill>
                          <a:latin typeface="Lucida Sans Unicode"/>
                          <a:cs typeface="Lucida Sans Unicode"/>
                        </a:rPr>
                        <a:t>Tarjan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1997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5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i="1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α(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5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sz="15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α(</a:t>
                      </a:r>
                      <a:r>
                        <a:rPr sz="1500" i="1" spc="-2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))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10" dirty="0">
                          <a:solidFill>
                            <a:srgbClr val="F38027"/>
                          </a:solidFill>
                          <a:latin typeface="Lucida Sans Unicode"/>
                          <a:cs typeface="Lucida Sans Unicode"/>
                        </a:rPr>
                        <a:t>Chazelle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2000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500" i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α(</a:t>
                      </a:r>
                      <a:r>
                        <a:rPr sz="1500" i="1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))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10" dirty="0">
                          <a:solidFill>
                            <a:srgbClr val="F38027"/>
                          </a:solidFill>
                          <a:latin typeface="Lucida Sans Unicode"/>
                          <a:cs typeface="Lucida Sans Unicode"/>
                        </a:rPr>
                        <a:t>Chazelle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2002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500" i="1" spc="-10" dirty="0">
                          <a:latin typeface="Times New Roman"/>
                          <a:cs typeface="Times New Roman"/>
                        </a:rPr>
                        <a:t>optimal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60" dirty="0">
                          <a:latin typeface="Lucida Sans Unicode"/>
                          <a:cs typeface="Lucida Sans Unicode"/>
                        </a:rPr>
                        <a:t>Pettie-</a:t>
                      </a:r>
                      <a:r>
                        <a:rPr sz="1350" spc="-10" dirty="0">
                          <a:solidFill>
                            <a:srgbClr val="F38027"/>
                          </a:solidFill>
                          <a:latin typeface="Lucida Sans Unicode"/>
                          <a:cs typeface="Lucida Sans Unicode"/>
                        </a:rPr>
                        <a:t>Ramachandran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20xx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500" i="1" spc="-2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i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500" spc="-20" dirty="0">
                          <a:latin typeface="Times New Roman"/>
                          <a:cs typeface="Times New Roman"/>
                        </a:rPr>
                        <a:t>)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???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74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5696" y="3496720"/>
            <a:ext cx="422739" cy="54067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4055" y="3580370"/>
            <a:ext cx="1472993" cy="14986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4055" y="3804776"/>
            <a:ext cx="1476774" cy="14825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10165-2FB2-0021-9ED1-C95910CB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6" y="475073"/>
            <a:ext cx="6874733" cy="646331"/>
          </a:xfrm>
        </p:spPr>
        <p:txBody>
          <a:bodyPr/>
          <a:lstStyle/>
          <a:p>
            <a:r>
              <a:rPr kumimoji="1" lang="en-GB" altLang="zh-CN"/>
              <a:t>https://www.youtube.com/watch?v=Yldkh0aOEcg</a:t>
            </a:r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F62EDC-02D7-FBB5-05BB-C17BBC3B36A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98119" y="870858"/>
            <a:ext cx="9662161" cy="69015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https://www.youtube.com/watch?v=Yldkh0aOEcg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137147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4.7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4028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4.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95" dirty="0">
                <a:latin typeface="Tahoma"/>
                <a:cs typeface="Tahoma"/>
              </a:rPr>
              <a:t>Greedy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100" dirty="0">
                <a:latin typeface="Tahoma"/>
                <a:cs typeface="Tahoma"/>
              </a:rPr>
              <a:t>Algorithms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630" dirty="0">
                <a:latin typeface="Tahoma"/>
                <a:cs typeface="Tahoma"/>
              </a:rPr>
              <a:t>II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2541" y="2115505"/>
            <a:ext cx="3195955" cy="24098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D5D5D5"/>
                </a:solidFill>
                <a:latin typeface="Verdana"/>
                <a:cs typeface="Verdana"/>
              </a:rPr>
              <a:t>Dijkstra's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9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90" dirty="0">
                <a:solidFill>
                  <a:srgbClr val="D5D5D5"/>
                </a:solidFill>
                <a:latin typeface="Verdana"/>
                <a:cs typeface="Verdana"/>
              </a:rPr>
              <a:t>minimum</a:t>
            </a:r>
            <a:r>
              <a:rPr sz="2250" i="1" spc="-10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00" dirty="0">
                <a:solidFill>
                  <a:srgbClr val="D5D5D5"/>
                </a:solidFill>
                <a:latin typeface="Verdana"/>
                <a:cs typeface="Verdana"/>
              </a:rPr>
              <a:t>spanning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75" dirty="0">
                <a:solidFill>
                  <a:srgbClr val="D5D5D5"/>
                </a:solidFill>
                <a:latin typeface="Verdana"/>
                <a:cs typeface="Verdana"/>
              </a:rPr>
              <a:t>trees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35" dirty="0">
                <a:solidFill>
                  <a:srgbClr val="D5D5D5"/>
                </a:solidFill>
                <a:latin typeface="Verdana"/>
                <a:cs typeface="Verdana"/>
              </a:rPr>
              <a:t>Prim,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10" dirty="0">
                <a:solidFill>
                  <a:srgbClr val="D5D5D5"/>
                </a:solidFill>
                <a:latin typeface="Verdana"/>
                <a:cs typeface="Verdana"/>
              </a:rPr>
              <a:t>Kruskal,</a:t>
            </a:r>
            <a:r>
              <a:rPr sz="2250" i="1" spc="-11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90" dirty="0">
                <a:solidFill>
                  <a:srgbClr val="D5D5D5"/>
                </a:solidFill>
                <a:latin typeface="Verdana"/>
                <a:cs typeface="Verdana"/>
              </a:rPr>
              <a:t>Boruvka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latin typeface="Verdana"/>
                <a:cs typeface="Verdana"/>
              </a:rPr>
              <a:t>single-</a:t>
            </a:r>
            <a:r>
              <a:rPr sz="2250" i="1" spc="-185" dirty="0">
                <a:latin typeface="Verdana"/>
                <a:cs typeface="Verdana"/>
              </a:rPr>
              <a:t>link</a:t>
            </a:r>
            <a:r>
              <a:rPr sz="2250" i="1" spc="-55" dirty="0">
                <a:latin typeface="Verdana"/>
                <a:cs typeface="Verdana"/>
              </a:rPr>
              <a:t> </a:t>
            </a:r>
            <a:r>
              <a:rPr sz="2250" i="1" spc="-114" dirty="0">
                <a:latin typeface="Verdana"/>
                <a:cs typeface="Verdana"/>
              </a:rPr>
              <a:t>clustering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80" dirty="0">
                <a:solidFill>
                  <a:srgbClr val="D5D5D5"/>
                </a:solidFill>
                <a:latin typeface="Verdana"/>
                <a:cs typeface="Verdana"/>
              </a:rPr>
              <a:t>min-</a:t>
            </a:r>
            <a:r>
              <a:rPr sz="2250" i="1" spc="-250" dirty="0">
                <a:solidFill>
                  <a:srgbClr val="D5D5D5"/>
                </a:solidFill>
                <a:latin typeface="Verdana"/>
                <a:cs typeface="Verdana"/>
              </a:rPr>
              <a:t>cost</a:t>
            </a:r>
            <a:r>
              <a:rPr sz="2250" i="1" spc="-9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135" dirty="0">
                <a:solidFill>
                  <a:srgbClr val="D5D5D5"/>
                </a:solidFill>
                <a:latin typeface="Verdana"/>
                <a:cs typeface="Verdana"/>
              </a:rPr>
              <a:t>arborescences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47231" y="7227554"/>
            <a:ext cx="1708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Lucida Sans Unicode"/>
                <a:cs typeface="Lucida Sans Unicode"/>
              </a:rPr>
              <a:t>43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2567" y="1131247"/>
            <a:ext cx="832421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32100"/>
              </a:lnSpc>
              <a:spcBef>
                <a:spcPts val="100"/>
              </a:spcBef>
              <a:tabLst>
                <a:tab pos="81280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Goal.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objects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labeled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partition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clusters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so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objects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clusters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far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apart.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1767" y="5205625"/>
            <a:ext cx="7331075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1980"/>
              </a:lnSpc>
              <a:spcBef>
                <a:spcPts val="100"/>
              </a:spcBef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Applications.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Routing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mobile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 hoc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networks.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Document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categorization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web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search.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Similarity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searching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medical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image</a:t>
            </a:r>
            <a:r>
              <a:rPr sz="1800" spc="-10" dirty="0">
                <a:latin typeface="Lucida Sans Unicode"/>
                <a:cs typeface="Lucida Sans Unicode"/>
              </a:rPr>
              <a:t> databases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  <a:tabLst>
                <a:tab pos="1472565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Skycat:</a:t>
            </a:r>
            <a:r>
              <a:rPr sz="1800" dirty="0">
                <a:latin typeface="Lucida Sans Unicode"/>
                <a:cs typeface="Lucida Sans Unicode"/>
              </a:rPr>
              <a:t>	cluster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</a:t>
            </a:r>
            <a:r>
              <a:rPr sz="1800" baseline="20833" dirty="0">
                <a:latin typeface="Lucida Sans Unicode"/>
                <a:cs typeface="Lucida Sans Unicode"/>
              </a:rPr>
              <a:t>9</a:t>
            </a:r>
            <a:r>
              <a:rPr sz="1800" spc="292" baseline="20833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sky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objects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stars,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quasars,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galaxies.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25" dirty="0">
                <a:latin typeface="Lucida Sans Unicode"/>
                <a:cs typeface="Lucida Sans Unicode"/>
              </a:rPr>
              <a:t>...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9922" y="4671529"/>
            <a:ext cx="48272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outbreak</a:t>
            </a:r>
            <a:r>
              <a:rPr sz="1200" b="1" spc="60" dirty="0">
                <a:latin typeface="Trebuchet MS"/>
                <a:cs typeface="Trebuchet MS"/>
              </a:rPr>
              <a:t> </a:t>
            </a:r>
            <a:r>
              <a:rPr sz="1200" b="1" spc="70" dirty="0">
                <a:latin typeface="Trebuchet MS"/>
                <a:cs typeface="Trebuchet MS"/>
              </a:rPr>
              <a:t>of</a:t>
            </a:r>
            <a:r>
              <a:rPr sz="1200" b="1" spc="60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cholera</a:t>
            </a:r>
            <a:r>
              <a:rPr sz="1200" b="1" spc="65" dirty="0">
                <a:latin typeface="Trebuchet MS"/>
                <a:cs typeface="Trebuchet MS"/>
              </a:rPr>
              <a:t> </a:t>
            </a:r>
            <a:r>
              <a:rPr sz="1200" b="1" spc="60" dirty="0">
                <a:latin typeface="Trebuchet MS"/>
                <a:cs typeface="Trebuchet MS"/>
              </a:rPr>
              <a:t>deaths</a:t>
            </a:r>
            <a:r>
              <a:rPr sz="1200" b="1" spc="6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in</a:t>
            </a:r>
            <a:r>
              <a:rPr sz="1200" b="1" spc="6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London</a:t>
            </a:r>
            <a:r>
              <a:rPr sz="1200" b="1" spc="6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in</a:t>
            </a:r>
            <a:r>
              <a:rPr sz="1200" b="1" spc="60" dirty="0">
                <a:latin typeface="Trebuchet MS"/>
                <a:cs typeface="Trebuchet MS"/>
              </a:rPr>
              <a:t> </a:t>
            </a:r>
            <a:r>
              <a:rPr sz="1200" b="1" spc="100" dirty="0">
                <a:latin typeface="Trebuchet MS"/>
                <a:cs typeface="Trebuchet MS"/>
              </a:rPr>
              <a:t>1850s</a:t>
            </a:r>
            <a:r>
              <a:rPr sz="1200" b="1" spc="70" dirty="0">
                <a:latin typeface="Trebuchet MS"/>
                <a:cs typeface="Trebuchet MS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(Nina</a:t>
            </a:r>
            <a:r>
              <a:rPr sz="1200" b="1" spc="60" dirty="0">
                <a:latin typeface="Trebuchet MS"/>
                <a:cs typeface="Trebuchet MS"/>
              </a:rPr>
              <a:t> </a:t>
            </a:r>
            <a:r>
              <a:rPr sz="1200" b="1" spc="65" dirty="0">
                <a:latin typeface="Trebuchet MS"/>
                <a:cs typeface="Trebuchet MS"/>
              </a:rPr>
              <a:t>Mishra)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Clustering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968" y="2279212"/>
            <a:ext cx="4534728" cy="230253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4011" y="5206668"/>
            <a:ext cx="874394" cy="912494"/>
          </a:xfrm>
          <a:custGeom>
            <a:avLst/>
            <a:gdLst/>
            <a:ahLst/>
            <a:cxnLst/>
            <a:rect l="l" t="t" r="r" b="b"/>
            <a:pathLst>
              <a:path w="874395" h="912495">
                <a:moveTo>
                  <a:pt x="536632" y="0"/>
                </a:moveTo>
                <a:lnTo>
                  <a:pt x="440516" y="1274"/>
                </a:lnTo>
                <a:lnTo>
                  <a:pt x="392458" y="2319"/>
                </a:lnTo>
                <a:lnTo>
                  <a:pt x="344726" y="4503"/>
                </a:lnTo>
                <a:lnTo>
                  <a:pt x="297564" y="8477"/>
                </a:lnTo>
                <a:lnTo>
                  <a:pt x="251149" y="53620"/>
                </a:lnTo>
                <a:lnTo>
                  <a:pt x="232948" y="88829"/>
                </a:lnTo>
                <a:lnTo>
                  <a:pt x="216178" y="115295"/>
                </a:lnTo>
                <a:lnTo>
                  <a:pt x="190666" y="137072"/>
                </a:lnTo>
                <a:lnTo>
                  <a:pt x="163405" y="157260"/>
                </a:lnTo>
                <a:lnTo>
                  <a:pt x="135827" y="176812"/>
                </a:lnTo>
                <a:lnTo>
                  <a:pt x="109361" y="196682"/>
                </a:lnTo>
                <a:lnTo>
                  <a:pt x="88405" y="215147"/>
                </a:lnTo>
                <a:lnTo>
                  <a:pt x="70151" y="236315"/>
                </a:lnTo>
                <a:lnTo>
                  <a:pt x="52852" y="258436"/>
                </a:lnTo>
                <a:lnTo>
                  <a:pt x="34757" y="279763"/>
                </a:lnTo>
                <a:lnTo>
                  <a:pt x="24478" y="309991"/>
                </a:lnTo>
                <a:lnTo>
                  <a:pt x="19922" y="323211"/>
                </a:lnTo>
                <a:lnTo>
                  <a:pt x="14729" y="332934"/>
                </a:lnTo>
                <a:lnTo>
                  <a:pt x="2543" y="352671"/>
                </a:lnTo>
                <a:lnTo>
                  <a:pt x="3019" y="412412"/>
                </a:lnTo>
                <a:lnTo>
                  <a:pt x="0" y="438931"/>
                </a:lnTo>
                <a:lnTo>
                  <a:pt x="2066" y="451144"/>
                </a:lnTo>
                <a:lnTo>
                  <a:pt x="17803" y="467968"/>
                </a:lnTo>
                <a:lnTo>
                  <a:pt x="47606" y="488923"/>
                </a:lnTo>
                <a:lnTo>
                  <a:pt x="68032" y="507177"/>
                </a:lnTo>
                <a:lnTo>
                  <a:pt x="86232" y="528291"/>
                </a:lnTo>
                <a:lnTo>
                  <a:pt x="109361" y="557830"/>
                </a:lnTo>
                <a:lnTo>
                  <a:pt x="126157" y="597597"/>
                </a:lnTo>
                <a:lnTo>
                  <a:pt x="149629" y="636886"/>
                </a:lnTo>
                <a:lnTo>
                  <a:pt x="177553" y="673949"/>
                </a:lnTo>
                <a:lnTo>
                  <a:pt x="207701" y="707039"/>
                </a:lnTo>
                <a:lnTo>
                  <a:pt x="229363" y="759098"/>
                </a:lnTo>
                <a:lnTo>
                  <a:pt x="249560" y="788207"/>
                </a:lnTo>
                <a:lnTo>
                  <a:pt x="271304" y="805190"/>
                </a:lnTo>
                <a:lnTo>
                  <a:pt x="297604" y="820870"/>
                </a:lnTo>
                <a:lnTo>
                  <a:pt x="331474" y="846072"/>
                </a:lnTo>
                <a:lnTo>
                  <a:pt x="348826" y="862127"/>
                </a:lnTo>
                <a:lnTo>
                  <a:pt x="366020" y="879135"/>
                </a:lnTo>
                <a:lnTo>
                  <a:pt x="384167" y="896144"/>
                </a:lnTo>
                <a:lnTo>
                  <a:pt x="404381" y="912199"/>
                </a:lnTo>
                <a:lnTo>
                  <a:pt x="434927" y="910159"/>
                </a:lnTo>
                <a:lnTo>
                  <a:pt x="496654" y="906715"/>
                </a:lnTo>
                <a:lnTo>
                  <a:pt x="528154" y="903721"/>
                </a:lnTo>
                <a:lnTo>
                  <a:pt x="564316" y="886554"/>
                </a:lnTo>
                <a:lnTo>
                  <a:pt x="597459" y="856669"/>
                </a:lnTo>
                <a:lnTo>
                  <a:pt x="629012" y="823606"/>
                </a:lnTo>
                <a:lnTo>
                  <a:pt x="660405" y="796902"/>
                </a:lnTo>
                <a:lnTo>
                  <a:pt x="680274" y="771283"/>
                </a:lnTo>
                <a:lnTo>
                  <a:pt x="701097" y="747095"/>
                </a:lnTo>
                <a:lnTo>
                  <a:pt x="721920" y="723225"/>
                </a:lnTo>
                <a:lnTo>
                  <a:pt x="741789" y="698560"/>
                </a:lnTo>
                <a:lnTo>
                  <a:pt x="757023" y="659643"/>
                </a:lnTo>
                <a:lnTo>
                  <a:pt x="774640" y="625017"/>
                </a:lnTo>
                <a:lnTo>
                  <a:pt x="794483" y="591980"/>
                </a:lnTo>
                <a:lnTo>
                  <a:pt x="816393" y="557830"/>
                </a:lnTo>
                <a:lnTo>
                  <a:pt x="831122" y="529113"/>
                </a:lnTo>
                <a:lnTo>
                  <a:pt x="843945" y="499759"/>
                </a:lnTo>
                <a:lnTo>
                  <a:pt x="857403" y="471041"/>
                </a:lnTo>
                <a:lnTo>
                  <a:pt x="874041" y="444230"/>
                </a:lnTo>
                <a:lnTo>
                  <a:pt x="872047" y="393744"/>
                </a:lnTo>
                <a:lnTo>
                  <a:pt x="871925" y="342688"/>
                </a:lnTo>
                <a:lnTo>
                  <a:pt x="870256" y="292120"/>
                </a:lnTo>
                <a:lnTo>
                  <a:pt x="863623" y="243099"/>
                </a:lnTo>
                <a:lnTo>
                  <a:pt x="848608" y="196682"/>
                </a:lnTo>
                <a:lnTo>
                  <a:pt x="825814" y="158883"/>
                </a:lnTo>
                <a:lnTo>
                  <a:pt x="794377" y="124462"/>
                </a:lnTo>
                <a:lnTo>
                  <a:pt x="756304" y="93618"/>
                </a:lnTo>
                <a:lnTo>
                  <a:pt x="713602" y="66549"/>
                </a:lnTo>
                <a:lnTo>
                  <a:pt x="668276" y="43454"/>
                </a:lnTo>
                <a:lnTo>
                  <a:pt x="622335" y="24532"/>
                </a:lnTo>
                <a:lnTo>
                  <a:pt x="577785" y="9981"/>
                </a:lnTo>
                <a:lnTo>
                  <a:pt x="536632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681890" y="5437685"/>
            <a:ext cx="4168775" cy="1953260"/>
            <a:chOff x="2681890" y="5437685"/>
            <a:chExt cx="4168775" cy="1953260"/>
          </a:xfrm>
        </p:grpSpPr>
        <p:sp>
          <p:nvSpPr>
            <p:cNvPr id="4" name="object 4"/>
            <p:cNvSpPr/>
            <p:nvPr/>
          </p:nvSpPr>
          <p:spPr>
            <a:xfrm>
              <a:off x="5683658" y="6281639"/>
              <a:ext cx="1167130" cy="1109345"/>
            </a:xfrm>
            <a:custGeom>
              <a:avLst/>
              <a:gdLst/>
              <a:ahLst/>
              <a:cxnLst/>
              <a:rect l="l" t="t" r="r" b="b"/>
              <a:pathLst>
                <a:path w="1167129" h="1109345">
                  <a:moveTo>
                    <a:pt x="737125" y="0"/>
                  </a:moveTo>
                  <a:lnTo>
                    <a:pt x="695667" y="2599"/>
                  </a:lnTo>
                  <a:lnTo>
                    <a:pt x="599162" y="4380"/>
                  </a:lnTo>
                  <a:lnTo>
                    <a:pt x="548287" y="6145"/>
                  </a:lnTo>
                  <a:lnTo>
                    <a:pt x="498445" y="10215"/>
                  </a:lnTo>
                  <a:lnTo>
                    <a:pt x="451722" y="17882"/>
                  </a:lnTo>
                  <a:lnTo>
                    <a:pt x="410205" y="30436"/>
                  </a:lnTo>
                  <a:lnTo>
                    <a:pt x="375980" y="49170"/>
                  </a:lnTo>
                  <a:lnTo>
                    <a:pt x="348454" y="58045"/>
                  </a:lnTo>
                  <a:lnTo>
                    <a:pt x="324903" y="70576"/>
                  </a:lnTo>
                  <a:lnTo>
                    <a:pt x="302305" y="84697"/>
                  </a:lnTo>
                  <a:lnTo>
                    <a:pt x="277640" y="98341"/>
                  </a:lnTo>
                  <a:lnTo>
                    <a:pt x="233437" y="116779"/>
                  </a:lnTo>
                  <a:lnTo>
                    <a:pt x="189012" y="135941"/>
                  </a:lnTo>
                  <a:lnTo>
                    <a:pt x="145309" y="156572"/>
                  </a:lnTo>
                  <a:lnTo>
                    <a:pt x="103314" y="179400"/>
                  </a:lnTo>
                  <a:lnTo>
                    <a:pt x="81846" y="193469"/>
                  </a:lnTo>
                  <a:lnTo>
                    <a:pt x="83080" y="201106"/>
                  </a:lnTo>
                  <a:lnTo>
                    <a:pt x="87743" y="230592"/>
                  </a:lnTo>
                  <a:lnTo>
                    <a:pt x="71344" y="274888"/>
                  </a:lnTo>
                  <a:lnTo>
                    <a:pt x="55740" y="317913"/>
                  </a:lnTo>
                  <a:lnTo>
                    <a:pt x="41725" y="362208"/>
                  </a:lnTo>
                  <a:lnTo>
                    <a:pt x="30095" y="410319"/>
                  </a:lnTo>
                  <a:lnTo>
                    <a:pt x="10236" y="452119"/>
                  </a:lnTo>
                  <a:lnTo>
                    <a:pt x="1208" y="498299"/>
                  </a:lnTo>
                  <a:lnTo>
                    <a:pt x="0" y="547022"/>
                  </a:lnTo>
                  <a:lnTo>
                    <a:pt x="3595" y="596452"/>
                  </a:lnTo>
                  <a:lnTo>
                    <a:pt x="8908" y="644115"/>
                  </a:lnTo>
                  <a:lnTo>
                    <a:pt x="13140" y="690083"/>
                  </a:lnTo>
                  <a:lnTo>
                    <a:pt x="33831" y="736340"/>
                  </a:lnTo>
                  <a:lnTo>
                    <a:pt x="47687" y="793087"/>
                  </a:lnTo>
                  <a:lnTo>
                    <a:pt x="58681" y="851742"/>
                  </a:lnTo>
                  <a:lnTo>
                    <a:pt x="70787" y="903721"/>
                  </a:lnTo>
                  <a:lnTo>
                    <a:pt x="110845" y="944493"/>
                  </a:lnTo>
                  <a:lnTo>
                    <a:pt x="165207" y="989611"/>
                  </a:lnTo>
                  <a:lnTo>
                    <a:pt x="203886" y="1013083"/>
                  </a:lnTo>
                  <a:lnTo>
                    <a:pt x="243836" y="1035284"/>
                  </a:lnTo>
                  <a:lnTo>
                    <a:pt x="284422" y="1059710"/>
                  </a:lnTo>
                  <a:lnTo>
                    <a:pt x="438337" y="1061532"/>
                  </a:lnTo>
                  <a:lnTo>
                    <a:pt x="488833" y="1063190"/>
                  </a:lnTo>
                  <a:lnTo>
                    <a:pt x="538993" y="1066467"/>
                  </a:lnTo>
                  <a:lnTo>
                    <a:pt x="588861" y="1072019"/>
                  </a:lnTo>
                  <a:lnTo>
                    <a:pt x="638477" y="1080501"/>
                  </a:lnTo>
                  <a:lnTo>
                    <a:pt x="687885" y="1092570"/>
                  </a:lnTo>
                  <a:lnTo>
                    <a:pt x="737125" y="1108881"/>
                  </a:lnTo>
                  <a:lnTo>
                    <a:pt x="761312" y="1098469"/>
                  </a:lnTo>
                  <a:lnTo>
                    <a:pt x="810323" y="1079554"/>
                  </a:lnTo>
                  <a:lnTo>
                    <a:pt x="835465" y="1068188"/>
                  </a:lnTo>
                  <a:lnTo>
                    <a:pt x="884298" y="1051371"/>
                  </a:lnTo>
                  <a:lnTo>
                    <a:pt x="925717" y="1028948"/>
                  </a:lnTo>
                  <a:lnTo>
                    <a:pt x="961233" y="1001543"/>
                  </a:lnTo>
                  <a:lnTo>
                    <a:pt x="992360" y="969778"/>
                  </a:lnTo>
                  <a:lnTo>
                    <a:pt x="1020611" y="934275"/>
                  </a:lnTo>
                  <a:lnTo>
                    <a:pt x="1047497" y="895658"/>
                  </a:lnTo>
                  <a:lnTo>
                    <a:pt x="1074532" y="854550"/>
                  </a:lnTo>
                  <a:lnTo>
                    <a:pt x="1088334" y="836085"/>
                  </a:lnTo>
                  <a:lnTo>
                    <a:pt x="1136286" y="777536"/>
                  </a:lnTo>
                  <a:lnTo>
                    <a:pt x="1160438" y="692391"/>
                  </a:lnTo>
                  <a:lnTo>
                    <a:pt x="1166015" y="644751"/>
                  </a:lnTo>
                  <a:lnTo>
                    <a:pt x="1166937" y="604882"/>
                  </a:lnTo>
                  <a:lnTo>
                    <a:pt x="1163828" y="568193"/>
                  </a:lnTo>
                  <a:lnTo>
                    <a:pt x="1157612" y="527547"/>
                  </a:lnTo>
                  <a:lnTo>
                    <a:pt x="1149134" y="476445"/>
                  </a:lnTo>
                  <a:lnTo>
                    <a:pt x="1143332" y="463676"/>
                  </a:lnTo>
                  <a:lnTo>
                    <a:pt x="1129424" y="432785"/>
                  </a:lnTo>
                  <a:lnTo>
                    <a:pt x="1112654" y="394901"/>
                  </a:lnTo>
                  <a:lnTo>
                    <a:pt x="1098269" y="361149"/>
                  </a:lnTo>
                  <a:lnTo>
                    <a:pt x="1085325" y="324287"/>
                  </a:lnTo>
                  <a:lnTo>
                    <a:pt x="1081188" y="299670"/>
                  </a:lnTo>
                  <a:lnTo>
                    <a:pt x="1081950" y="278915"/>
                  </a:lnTo>
                  <a:lnTo>
                    <a:pt x="1083700" y="253639"/>
                  </a:lnTo>
                  <a:lnTo>
                    <a:pt x="1082531" y="215458"/>
                  </a:lnTo>
                  <a:lnTo>
                    <a:pt x="1074610" y="156572"/>
                  </a:lnTo>
                  <a:lnTo>
                    <a:pt x="1052490" y="116779"/>
                  </a:lnTo>
                  <a:lnTo>
                    <a:pt x="1037813" y="99479"/>
                  </a:lnTo>
                  <a:lnTo>
                    <a:pt x="1025361" y="81385"/>
                  </a:lnTo>
                  <a:lnTo>
                    <a:pt x="998074" y="65807"/>
                  </a:lnTo>
                  <a:lnTo>
                    <a:pt x="974920" y="48322"/>
                  </a:lnTo>
                  <a:lnTo>
                    <a:pt x="952401" y="30836"/>
                  </a:lnTo>
                  <a:lnTo>
                    <a:pt x="927021" y="15259"/>
                  </a:lnTo>
                  <a:lnTo>
                    <a:pt x="897800" y="10729"/>
                  </a:lnTo>
                  <a:lnTo>
                    <a:pt x="888014" y="9042"/>
                  </a:lnTo>
                  <a:lnTo>
                    <a:pt x="771914" y="9042"/>
                  </a:lnTo>
                  <a:lnTo>
                    <a:pt x="764786" y="7064"/>
                  </a:lnTo>
                  <a:lnTo>
                    <a:pt x="737125" y="0"/>
                  </a:lnTo>
                  <a:close/>
                </a:path>
                <a:path w="1167129" h="1109345">
                  <a:moveTo>
                    <a:pt x="80961" y="187992"/>
                  </a:moveTo>
                  <a:lnTo>
                    <a:pt x="76298" y="189820"/>
                  </a:lnTo>
                  <a:lnTo>
                    <a:pt x="64006" y="205159"/>
                  </a:lnTo>
                  <a:lnTo>
                    <a:pt x="81846" y="193469"/>
                  </a:lnTo>
                  <a:lnTo>
                    <a:pt x="80961" y="187992"/>
                  </a:lnTo>
                  <a:close/>
                </a:path>
                <a:path w="1167129" h="1109345">
                  <a:moveTo>
                    <a:pt x="811727" y="0"/>
                  </a:moveTo>
                  <a:lnTo>
                    <a:pt x="778413" y="1412"/>
                  </a:lnTo>
                  <a:lnTo>
                    <a:pt x="767895" y="4521"/>
                  </a:lnTo>
                  <a:lnTo>
                    <a:pt x="769339" y="7630"/>
                  </a:lnTo>
                  <a:lnTo>
                    <a:pt x="771914" y="9042"/>
                  </a:lnTo>
                  <a:lnTo>
                    <a:pt x="888014" y="9042"/>
                  </a:lnTo>
                  <a:lnTo>
                    <a:pt x="868738" y="5722"/>
                  </a:lnTo>
                  <a:lnTo>
                    <a:pt x="839994" y="1668"/>
                  </a:lnTo>
                  <a:lnTo>
                    <a:pt x="8117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4415" y="5967099"/>
              <a:ext cx="442595" cy="532765"/>
            </a:xfrm>
            <a:custGeom>
              <a:avLst/>
              <a:gdLst/>
              <a:ahLst/>
              <a:cxnLst/>
              <a:rect l="l" t="t" r="r" b="b"/>
              <a:pathLst>
                <a:path w="442595" h="532764">
                  <a:moveTo>
                    <a:pt x="442313" y="532605"/>
                  </a:moveTo>
                  <a:lnTo>
                    <a:pt x="0" y="0"/>
                  </a:lnTo>
                </a:path>
              </a:pathLst>
            </a:custGeom>
            <a:ln w="19074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5949" y="5945922"/>
              <a:ext cx="1004569" cy="1134745"/>
            </a:xfrm>
            <a:custGeom>
              <a:avLst/>
              <a:gdLst/>
              <a:ahLst/>
              <a:cxnLst/>
              <a:rect l="l" t="t" r="r" b="b"/>
              <a:pathLst>
                <a:path w="1004570" h="1134745">
                  <a:moveTo>
                    <a:pt x="908012" y="1110232"/>
                  </a:moveTo>
                  <a:lnTo>
                    <a:pt x="743974" y="1110232"/>
                  </a:lnTo>
                  <a:lnTo>
                    <a:pt x="795815" y="1111213"/>
                  </a:lnTo>
                  <a:lnTo>
                    <a:pt x="847339" y="1119505"/>
                  </a:lnTo>
                  <a:lnTo>
                    <a:pt x="897750" y="1134314"/>
                  </a:lnTo>
                  <a:lnTo>
                    <a:pt x="908012" y="1110232"/>
                  </a:lnTo>
                  <a:close/>
                </a:path>
                <a:path w="1004570" h="1134745">
                  <a:moveTo>
                    <a:pt x="976881" y="885441"/>
                  </a:moveTo>
                  <a:lnTo>
                    <a:pt x="138479" y="885441"/>
                  </a:lnTo>
                  <a:lnTo>
                    <a:pt x="158558" y="896939"/>
                  </a:lnTo>
                  <a:lnTo>
                    <a:pt x="179460" y="916517"/>
                  </a:lnTo>
                  <a:lnTo>
                    <a:pt x="175696" y="920067"/>
                  </a:lnTo>
                  <a:lnTo>
                    <a:pt x="173579" y="920067"/>
                  </a:lnTo>
                  <a:lnTo>
                    <a:pt x="199248" y="929154"/>
                  </a:lnTo>
                  <a:lnTo>
                    <a:pt x="240548" y="963255"/>
                  </a:lnTo>
                  <a:lnTo>
                    <a:pt x="286324" y="994019"/>
                  </a:lnTo>
                  <a:lnTo>
                    <a:pt x="335355" y="1020958"/>
                  </a:lnTo>
                  <a:lnTo>
                    <a:pt x="386420" y="1043583"/>
                  </a:lnTo>
                  <a:lnTo>
                    <a:pt x="438299" y="1061406"/>
                  </a:lnTo>
                  <a:lnTo>
                    <a:pt x="545108" y="1085144"/>
                  </a:lnTo>
                  <a:lnTo>
                    <a:pt x="580076" y="1098523"/>
                  </a:lnTo>
                  <a:lnTo>
                    <a:pt x="616315" y="1105702"/>
                  </a:lnTo>
                  <a:lnTo>
                    <a:pt x="653826" y="1110656"/>
                  </a:lnTo>
                  <a:lnTo>
                    <a:pt x="692609" y="1117359"/>
                  </a:lnTo>
                  <a:lnTo>
                    <a:pt x="743974" y="1110232"/>
                  </a:lnTo>
                  <a:lnTo>
                    <a:pt x="908012" y="1110232"/>
                  </a:lnTo>
                  <a:lnTo>
                    <a:pt x="915102" y="1093595"/>
                  </a:lnTo>
                  <a:lnTo>
                    <a:pt x="928479" y="1052717"/>
                  </a:lnTo>
                  <a:lnTo>
                    <a:pt x="940904" y="1011520"/>
                  </a:lnTo>
                  <a:lnTo>
                    <a:pt x="955394" y="969847"/>
                  </a:lnTo>
                  <a:lnTo>
                    <a:pt x="962599" y="930108"/>
                  </a:lnTo>
                  <a:lnTo>
                    <a:pt x="973619" y="893548"/>
                  </a:lnTo>
                  <a:lnTo>
                    <a:pt x="976881" y="885441"/>
                  </a:lnTo>
                  <a:close/>
                </a:path>
                <a:path w="1004570" h="1134745">
                  <a:moveTo>
                    <a:pt x="733297" y="0"/>
                  </a:moveTo>
                  <a:lnTo>
                    <a:pt x="667389" y="1059"/>
                  </a:lnTo>
                  <a:lnTo>
                    <a:pt x="602752" y="8477"/>
                  </a:lnTo>
                  <a:lnTo>
                    <a:pt x="557967" y="24374"/>
                  </a:lnTo>
                  <a:lnTo>
                    <a:pt x="517494" y="49794"/>
                  </a:lnTo>
                  <a:lnTo>
                    <a:pt x="478730" y="78794"/>
                  </a:lnTo>
                  <a:lnTo>
                    <a:pt x="439072" y="105435"/>
                  </a:lnTo>
                  <a:lnTo>
                    <a:pt x="395914" y="123774"/>
                  </a:lnTo>
                  <a:lnTo>
                    <a:pt x="357904" y="149256"/>
                  </a:lnTo>
                  <a:lnTo>
                    <a:pt x="314792" y="175658"/>
                  </a:lnTo>
                  <a:lnTo>
                    <a:pt x="268330" y="202030"/>
                  </a:lnTo>
                  <a:lnTo>
                    <a:pt x="220265" y="227424"/>
                  </a:lnTo>
                  <a:lnTo>
                    <a:pt x="172349" y="250889"/>
                  </a:lnTo>
                  <a:lnTo>
                    <a:pt x="126331" y="271478"/>
                  </a:lnTo>
                  <a:lnTo>
                    <a:pt x="83961" y="288241"/>
                  </a:lnTo>
                  <a:lnTo>
                    <a:pt x="71511" y="297937"/>
                  </a:lnTo>
                  <a:lnTo>
                    <a:pt x="34796" y="328933"/>
                  </a:lnTo>
                  <a:lnTo>
                    <a:pt x="10477" y="372091"/>
                  </a:lnTo>
                  <a:lnTo>
                    <a:pt x="2583" y="386582"/>
                  </a:lnTo>
                  <a:lnTo>
                    <a:pt x="2759" y="420204"/>
                  </a:lnTo>
                  <a:lnTo>
                    <a:pt x="2866" y="440520"/>
                  </a:lnTo>
                  <a:lnTo>
                    <a:pt x="1735" y="492287"/>
                  </a:lnTo>
                  <a:lnTo>
                    <a:pt x="382" y="541898"/>
                  </a:lnTo>
                  <a:lnTo>
                    <a:pt x="0" y="589369"/>
                  </a:lnTo>
                  <a:lnTo>
                    <a:pt x="1780" y="634715"/>
                  </a:lnTo>
                  <a:lnTo>
                    <a:pt x="6916" y="677952"/>
                  </a:lnTo>
                  <a:lnTo>
                    <a:pt x="16599" y="719095"/>
                  </a:lnTo>
                  <a:lnTo>
                    <a:pt x="32022" y="758158"/>
                  </a:lnTo>
                  <a:lnTo>
                    <a:pt x="54377" y="795158"/>
                  </a:lnTo>
                  <a:lnTo>
                    <a:pt x="84856" y="830110"/>
                  </a:lnTo>
                  <a:lnTo>
                    <a:pt x="124651" y="863028"/>
                  </a:lnTo>
                  <a:lnTo>
                    <a:pt x="131380" y="885971"/>
                  </a:lnTo>
                  <a:lnTo>
                    <a:pt x="132704" y="887614"/>
                  </a:lnTo>
                  <a:lnTo>
                    <a:pt x="138479" y="885441"/>
                  </a:lnTo>
                  <a:lnTo>
                    <a:pt x="976881" y="885441"/>
                  </a:lnTo>
                  <a:lnTo>
                    <a:pt x="987818" y="858259"/>
                  </a:lnTo>
                  <a:lnTo>
                    <a:pt x="1004560" y="822335"/>
                  </a:lnTo>
                  <a:lnTo>
                    <a:pt x="1002997" y="795392"/>
                  </a:lnTo>
                  <a:lnTo>
                    <a:pt x="1000507" y="741506"/>
                  </a:lnTo>
                  <a:lnTo>
                    <a:pt x="980878" y="676731"/>
                  </a:lnTo>
                  <a:lnTo>
                    <a:pt x="960904" y="640489"/>
                  </a:lnTo>
                  <a:lnTo>
                    <a:pt x="940295" y="604883"/>
                  </a:lnTo>
                  <a:lnTo>
                    <a:pt x="923182" y="568004"/>
                  </a:lnTo>
                  <a:lnTo>
                    <a:pt x="922374" y="521890"/>
                  </a:lnTo>
                  <a:lnTo>
                    <a:pt x="922758" y="472180"/>
                  </a:lnTo>
                  <a:lnTo>
                    <a:pt x="922824" y="420204"/>
                  </a:lnTo>
                  <a:lnTo>
                    <a:pt x="921062" y="367295"/>
                  </a:lnTo>
                  <a:lnTo>
                    <a:pt x="915963" y="314783"/>
                  </a:lnTo>
                  <a:lnTo>
                    <a:pt x="906016" y="264000"/>
                  </a:lnTo>
                  <a:lnTo>
                    <a:pt x="889711" y="216276"/>
                  </a:lnTo>
                  <a:lnTo>
                    <a:pt x="865538" y="172944"/>
                  </a:lnTo>
                  <a:lnTo>
                    <a:pt x="855657" y="128542"/>
                  </a:lnTo>
                  <a:lnTo>
                    <a:pt x="821908" y="63264"/>
                  </a:lnTo>
                  <a:lnTo>
                    <a:pt x="782464" y="32214"/>
                  </a:lnTo>
                  <a:lnTo>
                    <a:pt x="751523" y="11656"/>
                  </a:lnTo>
                  <a:lnTo>
                    <a:pt x="73329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33070" y="5499197"/>
              <a:ext cx="3060700" cy="1497965"/>
            </a:xfrm>
            <a:custGeom>
              <a:avLst/>
              <a:gdLst/>
              <a:ahLst/>
              <a:cxnLst/>
              <a:rect l="l" t="t" r="r" b="b"/>
              <a:pathLst>
                <a:path w="3060700" h="1497965">
                  <a:moveTo>
                    <a:pt x="2429778" y="314907"/>
                  </a:moveTo>
                  <a:lnTo>
                    <a:pt x="1594195" y="706699"/>
                  </a:lnTo>
                </a:path>
                <a:path w="3060700" h="1497965">
                  <a:moveTo>
                    <a:pt x="2314928" y="0"/>
                  </a:moveTo>
                  <a:lnTo>
                    <a:pt x="1569" y="1155016"/>
                  </a:lnTo>
                </a:path>
                <a:path w="3060700" h="1497965">
                  <a:moveTo>
                    <a:pt x="3051186" y="1307109"/>
                  </a:moveTo>
                  <a:lnTo>
                    <a:pt x="1716832" y="1116309"/>
                  </a:lnTo>
                </a:path>
                <a:path w="3060700" h="1497965">
                  <a:moveTo>
                    <a:pt x="3060358" y="1497888"/>
                  </a:moveTo>
                  <a:lnTo>
                    <a:pt x="0" y="1164007"/>
                  </a:lnTo>
                </a:path>
              </a:pathLst>
            </a:custGeom>
            <a:ln w="19074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52950" y="5991702"/>
              <a:ext cx="400685" cy="480059"/>
            </a:xfrm>
            <a:custGeom>
              <a:avLst/>
              <a:gdLst/>
              <a:ahLst/>
              <a:cxnLst/>
              <a:rect l="l" t="t" r="r" b="b"/>
              <a:pathLst>
                <a:path w="400685" h="480060">
                  <a:moveTo>
                    <a:pt x="400146" y="479837"/>
                  </a:moveTo>
                  <a:lnTo>
                    <a:pt x="0" y="0"/>
                  </a:lnTo>
                </a:path>
              </a:pathLst>
            </a:custGeom>
            <a:ln w="47687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81890" y="6381676"/>
              <a:ext cx="405130" cy="436245"/>
            </a:xfrm>
            <a:custGeom>
              <a:avLst/>
              <a:gdLst/>
              <a:ahLst/>
              <a:cxnLst/>
              <a:rect l="l" t="t" r="r" b="b"/>
              <a:pathLst>
                <a:path w="405130" h="436245">
                  <a:moveTo>
                    <a:pt x="133690" y="0"/>
                  </a:moveTo>
                  <a:lnTo>
                    <a:pt x="114092" y="24665"/>
                  </a:lnTo>
                  <a:lnTo>
                    <a:pt x="101485" y="45991"/>
                  </a:lnTo>
                  <a:lnTo>
                    <a:pt x="92693" y="68907"/>
                  </a:lnTo>
                  <a:lnTo>
                    <a:pt x="84536" y="98341"/>
                  </a:lnTo>
                  <a:lnTo>
                    <a:pt x="82603" y="101122"/>
                  </a:lnTo>
                  <a:lnTo>
                    <a:pt x="77968" y="107878"/>
                  </a:lnTo>
                  <a:lnTo>
                    <a:pt x="72380" y="116223"/>
                  </a:lnTo>
                  <a:lnTo>
                    <a:pt x="67587" y="123774"/>
                  </a:lnTo>
                  <a:lnTo>
                    <a:pt x="53947" y="141126"/>
                  </a:lnTo>
                  <a:lnTo>
                    <a:pt x="29211" y="176467"/>
                  </a:lnTo>
                  <a:lnTo>
                    <a:pt x="1986" y="237401"/>
                  </a:lnTo>
                  <a:lnTo>
                    <a:pt x="0" y="274464"/>
                  </a:lnTo>
                  <a:lnTo>
                    <a:pt x="11043" y="309938"/>
                  </a:lnTo>
                  <a:lnTo>
                    <a:pt x="33686" y="345889"/>
                  </a:lnTo>
                  <a:lnTo>
                    <a:pt x="73731" y="363480"/>
                  </a:lnTo>
                  <a:lnTo>
                    <a:pt x="108769" y="379508"/>
                  </a:lnTo>
                  <a:lnTo>
                    <a:pt x="140471" y="395060"/>
                  </a:lnTo>
                  <a:lnTo>
                    <a:pt x="173734" y="406187"/>
                  </a:lnTo>
                  <a:lnTo>
                    <a:pt x="191743" y="416678"/>
                  </a:lnTo>
                  <a:lnTo>
                    <a:pt x="212930" y="426533"/>
                  </a:lnTo>
                  <a:lnTo>
                    <a:pt x="255728" y="435753"/>
                  </a:lnTo>
                  <a:lnTo>
                    <a:pt x="302598" y="407813"/>
                  </a:lnTo>
                  <a:lnTo>
                    <a:pt x="337669" y="378184"/>
                  </a:lnTo>
                  <a:lnTo>
                    <a:pt x="362809" y="346131"/>
                  </a:lnTo>
                  <a:lnTo>
                    <a:pt x="379885" y="310918"/>
                  </a:lnTo>
                  <a:lnTo>
                    <a:pt x="390763" y="271812"/>
                  </a:lnTo>
                  <a:lnTo>
                    <a:pt x="397311" y="228076"/>
                  </a:lnTo>
                  <a:lnTo>
                    <a:pt x="401396" y="178975"/>
                  </a:lnTo>
                  <a:lnTo>
                    <a:pt x="404886" y="123774"/>
                  </a:lnTo>
                  <a:lnTo>
                    <a:pt x="365964" y="89643"/>
                  </a:lnTo>
                  <a:lnTo>
                    <a:pt x="324029" y="61541"/>
                  </a:lnTo>
                  <a:lnTo>
                    <a:pt x="279457" y="38997"/>
                  </a:lnTo>
                  <a:lnTo>
                    <a:pt x="232626" y="21539"/>
                  </a:lnTo>
                  <a:lnTo>
                    <a:pt x="183911" y="8697"/>
                  </a:lnTo>
                  <a:lnTo>
                    <a:pt x="13369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5704" y="6152990"/>
              <a:ext cx="85836" cy="858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7269" y="6658472"/>
              <a:ext cx="85836" cy="858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432" y="6496337"/>
              <a:ext cx="85836" cy="858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3568" y="6410500"/>
              <a:ext cx="85836" cy="858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0654" y="5761957"/>
              <a:ext cx="85837" cy="858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4819" y="5599821"/>
              <a:ext cx="85836" cy="858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7771" y="5781031"/>
              <a:ext cx="85837" cy="858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8982" y="5924093"/>
              <a:ext cx="85836" cy="858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0507" y="6315125"/>
              <a:ext cx="85836" cy="858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8982" y="5761957"/>
              <a:ext cx="85836" cy="858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8982" y="5437685"/>
              <a:ext cx="85836" cy="858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6954" y="5513984"/>
              <a:ext cx="85836" cy="858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1228" y="6459671"/>
              <a:ext cx="85836" cy="858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1228" y="6622442"/>
              <a:ext cx="85836" cy="858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1228" y="6785213"/>
              <a:ext cx="85836" cy="8583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1228" y="6947985"/>
              <a:ext cx="85836" cy="858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999" y="6459671"/>
              <a:ext cx="85836" cy="858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999" y="6622442"/>
              <a:ext cx="85836" cy="858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999" y="6785213"/>
              <a:ext cx="85836" cy="858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999" y="6947985"/>
              <a:ext cx="85836" cy="858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6772" y="6459671"/>
              <a:ext cx="85836" cy="858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6772" y="6622442"/>
              <a:ext cx="85836" cy="858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6772" y="6785213"/>
              <a:ext cx="85836" cy="858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6772" y="6947985"/>
              <a:ext cx="85836" cy="858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542" y="6459671"/>
              <a:ext cx="85836" cy="858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542" y="6622442"/>
              <a:ext cx="85836" cy="858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542" y="6785213"/>
              <a:ext cx="85836" cy="858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542" y="6947985"/>
              <a:ext cx="85836" cy="858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1255" y="6276976"/>
              <a:ext cx="85837" cy="858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9404" y="6658472"/>
              <a:ext cx="85836" cy="858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1540" y="6572635"/>
              <a:ext cx="85836" cy="8583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33952" y="6281571"/>
              <a:ext cx="1161415" cy="372745"/>
            </a:xfrm>
            <a:custGeom>
              <a:avLst/>
              <a:gdLst/>
              <a:ahLst/>
              <a:cxnLst/>
              <a:rect l="l" t="t" r="r" b="b"/>
              <a:pathLst>
                <a:path w="1161414" h="372745">
                  <a:moveTo>
                    <a:pt x="1160828" y="0"/>
                  </a:moveTo>
                  <a:lnTo>
                    <a:pt x="0" y="372361"/>
                  </a:lnTo>
                </a:path>
              </a:pathLst>
            </a:custGeom>
            <a:ln w="19074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7909" y="6248364"/>
              <a:ext cx="85836" cy="858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2396" y="5456759"/>
              <a:ext cx="85837" cy="8583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45267" y="1218991"/>
            <a:ext cx="804672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8605" algn="l"/>
              </a:tabLst>
            </a:pPr>
            <a:r>
              <a:rPr sz="1800" spc="-165" dirty="0">
                <a:solidFill>
                  <a:srgbClr val="0048AA"/>
                </a:solidFill>
                <a:latin typeface="Lucida Sans Unicode"/>
                <a:cs typeface="Lucida Sans Unicode"/>
              </a:rPr>
              <a:t>k-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clustering.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Divide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objects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non-</a:t>
            </a:r>
            <a:r>
              <a:rPr sz="1800" spc="-20" dirty="0">
                <a:latin typeface="Lucida Sans Unicode"/>
                <a:cs typeface="Lucida Sans Unicode"/>
              </a:rPr>
              <a:t>empty</a:t>
            </a:r>
            <a:r>
              <a:rPr sz="1800" spc="-10" dirty="0">
                <a:latin typeface="Lucida Sans Unicode"/>
                <a:cs typeface="Lucida Sans Unicode"/>
              </a:rPr>
              <a:t> groups.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217678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Distance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function.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Numeric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value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specifying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"closeness"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objects.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5241" y="2168916"/>
            <a:ext cx="254190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spc="210" dirty="0">
                <a:latin typeface="Times New Roman"/>
                <a:cs typeface="Times New Roman"/>
              </a:rPr>
              <a:t>) = 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217" baseline="-18518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= </a:t>
            </a:r>
            <a:r>
              <a:rPr sz="1800" i="1" spc="-25" dirty="0">
                <a:latin typeface="Times New Roman"/>
                <a:cs typeface="Times New Roman"/>
              </a:rPr>
              <a:t>p</a:t>
            </a:r>
            <a:r>
              <a:rPr sz="1800" i="1" spc="-37" baseline="-18518" dirty="0">
                <a:latin typeface="Times New Roman"/>
                <a:cs typeface="Times New Roman"/>
              </a:rPr>
              <a:t>j</a:t>
            </a:r>
            <a:endParaRPr sz="1800" baseline="-18518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15241" y="2531337"/>
            <a:ext cx="160655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spc="220" dirty="0">
                <a:latin typeface="Times New Roman"/>
                <a:cs typeface="Times New Roman"/>
              </a:rPr>
              <a:t>) ≥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5241" y="2893759"/>
            <a:ext cx="219075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spc="220" dirty="0">
                <a:latin typeface="Times New Roman"/>
                <a:cs typeface="Times New Roman"/>
              </a:rPr>
              <a:t>) =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p</a:t>
            </a:r>
            <a:r>
              <a:rPr sz="1800" i="1" spc="-37" baseline="-18518" dirty="0">
                <a:latin typeface="Times New Roman"/>
                <a:cs typeface="Times New Roman"/>
              </a:rPr>
              <a:t>i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35386" y="2218510"/>
            <a:ext cx="2928620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</a:pP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[identity</a:t>
            </a:r>
            <a:r>
              <a:rPr sz="1800" spc="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of</a:t>
            </a:r>
            <a:r>
              <a:rPr sz="1800" spc="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indiscernibles] [nonnegativity]</a:t>
            </a:r>
            <a:r>
              <a:rPr sz="1800" spc="50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[symmetry]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5267" y="3755940"/>
            <a:ext cx="7877175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220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Spacing.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Min distance between any pair of points in different </a:t>
            </a:r>
            <a:r>
              <a:rPr sz="1800" spc="-10" dirty="0">
                <a:latin typeface="Lucida Sans Unicode"/>
                <a:cs typeface="Lucida Sans Unicode"/>
              </a:rPr>
              <a:t>clusters.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7277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Goal.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integer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Lucida Sans Unicode"/>
                <a:cs typeface="Lucida Sans Unicode"/>
              </a:rPr>
              <a:t>, find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35" dirty="0">
                <a:latin typeface="Times New Roman"/>
                <a:cs typeface="Times New Roman"/>
              </a:rPr>
              <a:t>k</a:t>
            </a:r>
            <a:r>
              <a:rPr sz="1800" spc="-35" dirty="0">
                <a:latin typeface="Lucida Sans Unicode"/>
                <a:cs typeface="Lucida Sans Unicode"/>
              </a:rPr>
              <a:t>-clustering</a:t>
            </a:r>
            <a:r>
              <a:rPr sz="1800" dirty="0">
                <a:latin typeface="Lucida Sans Unicode"/>
                <a:cs typeface="Lucida Sans Unicode"/>
              </a:rPr>
              <a:t>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maximum </a:t>
            </a:r>
            <a:r>
              <a:rPr sz="1800" spc="-10" dirty="0">
                <a:latin typeface="Lucida Sans Unicode"/>
                <a:cs typeface="Lucida Sans Unicode"/>
              </a:rPr>
              <a:t>spacing.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447231" y="7227554"/>
            <a:ext cx="1708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Lucida Sans Unicode"/>
                <a:cs typeface="Lucida Sans Unicode"/>
              </a:rPr>
              <a:t>44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Clustering</a:t>
            </a:r>
            <a:r>
              <a:rPr spc="75" dirty="0"/>
              <a:t> </a:t>
            </a:r>
            <a:r>
              <a:rPr spc="60" dirty="0"/>
              <a:t>of</a:t>
            </a:r>
            <a:r>
              <a:rPr spc="80" dirty="0"/>
              <a:t> </a:t>
            </a:r>
            <a:r>
              <a:rPr dirty="0"/>
              <a:t>maximum</a:t>
            </a:r>
            <a:r>
              <a:rPr spc="80" dirty="0"/>
              <a:t> </a:t>
            </a:r>
            <a:r>
              <a:rPr spc="-10" dirty="0"/>
              <a:t>spacing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456535" y="7161428"/>
            <a:ext cx="10121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04" dirty="0">
                <a:latin typeface="Trebuchet MS"/>
                <a:cs typeface="Trebuchet MS"/>
              </a:rPr>
              <a:t>4-</a:t>
            </a:r>
            <a:r>
              <a:rPr sz="1200" b="1" spc="50" dirty="0">
                <a:latin typeface="Trebuchet MS"/>
                <a:cs typeface="Trebuchet MS"/>
              </a:rPr>
              <a:t>clustering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75744" y="5310536"/>
            <a:ext cx="22764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distance</a:t>
            </a:r>
            <a:r>
              <a:rPr sz="1200" spc="5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between</a:t>
            </a:r>
            <a:r>
              <a:rPr sz="1200" spc="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two</a:t>
            </a:r>
            <a:r>
              <a:rPr sz="1200" spc="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clusters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888411" y="5704732"/>
            <a:ext cx="3322320" cy="982980"/>
            <a:chOff x="2888411" y="5704732"/>
            <a:chExt cx="3322320" cy="982980"/>
          </a:xfrm>
        </p:grpSpPr>
        <p:sp>
          <p:nvSpPr>
            <p:cNvPr id="56" name="object 56"/>
            <p:cNvSpPr/>
            <p:nvPr/>
          </p:nvSpPr>
          <p:spPr>
            <a:xfrm>
              <a:off x="3652036" y="5714270"/>
              <a:ext cx="148590" cy="309245"/>
            </a:xfrm>
            <a:custGeom>
              <a:avLst/>
              <a:gdLst/>
              <a:ahLst/>
              <a:cxnLst/>
              <a:rect l="l" t="t" r="r" b="b"/>
              <a:pathLst>
                <a:path w="148589" h="309245">
                  <a:moveTo>
                    <a:pt x="148521" y="309120"/>
                  </a:moveTo>
                  <a:lnTo>
                    <a:pt x="144390" y="300524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5250" y="5974337"/>
              <a:ext cx="82529" cy="10235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411" y="6601248"/>
              <a:ext cx="85837" cy="8583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873086" y="5965498"/>
              <a:ext cx="328295" cy="231775"/>
            </a:xfrm>
            <a:custGeom>
              <a:avLst/>
              <a:gdLst/>
              <a:ahLst/>
              <a:cxnLst/>
              <a:rect l="l" t="t" r="r" b="b"/>
              <a:pathLst>
                <a:path w="328295" h="231775">
                  <a:moveTo>
                    <a:pt x="0" y="231447"/>
                  </a:moveTo>
                  <a:lnTo>
                    <a:pt x="7791" y="225947"/>
                  </a:lnTo>
                  <a:lnTo>
                    <a:pt x="327885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24777" y="6140846"/>
              <a:ext cx="101600" cy="90805"/>
            </a:xfrm>
            <a:custGeom>
              <a:avLst/>
              <a:gdLst/>
              <a:ahLst/>
              <a:cxnLst/>
              <a:rect l="l" t="t" r="r" b="b"/>
              <a:pathLst>
                <a:path w="101600" h="90804">
                  <a:moveTo>
                    <a:pt x="48399" y="0"/>
                  </a:moveTo>
                  <a:lnTo>
                    <a:pt x="0" y="90200"/>
                  </a:lnTo>
                  <a:lnTo>
                    <a:pt x="101201" y="74799"/>
                  </a:lnTo>
                  <a:lnTo>
                    <a:pt x="56099" y="50599"/>
                  </a:lnTo>
                  <a:lnTo>
                    <a:pt x="4839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141385" y="5374966"/>
            <a:ext cx="149352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89535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distance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between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two</a:t>
            </a:r>
            <a:r>
              <a:rPr sz="1200" spc="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closest</a:t>
            </a:r>
            <a:r>
              <a:rPr sz="1200" spc="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clusters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Greedy</a:t>
            </a:r>
            <a:r>
              <a:rPr spc="90" dirty="0"/>
              <a:t> </a:t>
            </a:r>
            <a:r>
              <a:rPr dirty="0"/>
              <a:t>clustering</a:t>
            </a:r>
            <a:r>
              <a:rPr spc="95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218991"/>
            <a:ext cx="8324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“Well-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known”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in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science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literature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for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single-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linkage 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k-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clustering: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1444073"/>
            <a:ext cx="723074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Form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corresponding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clusters.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1710052"/>
            <a:ext cx="806450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closest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objects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object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different </a:t>
            </a:r>
            <a:r>
              <a:rPr sz="1800" spc="-20" dirty="0">
                <a:latin typeface="Lucida Sans Unicode"/>
                <a:cs typeface="Lucida Sans Unicode"/>
              </a:rPr>
              <a:t>cluster,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them.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2531337"/>
            <a:ext cx="608393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Repeat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5" dirty="0">
                <a:latin typeface="Times New Roman"/>
                <a:cs typeface="Times New Roman"/>
              </a:rPr>
              <a:t> –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until there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clusters.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267" y="5842723"/>
            <a:ext cx="7232650" cy="1475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202247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Key</a:t>
            </a:r>
            <a:r>
              <a:rPr sz="1800" spc="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procedure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precisely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Kruskal's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 </a:t>
            </a:r>
            <a:r>
              <a:rPr sz="1800" dirty="0">
                <a:latin typeface="Lucida Sans Unicode"/>
                <a:cs typeface="Lucida Sans Unicode"/>
              </a:rPr>
              <a:t>(except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stop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components).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43827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Alternative.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delete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 –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longest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7857" y="3118500"/>
            <a:ext cx="2674842" cy="262278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8434" y="5421376"/>
            <a:ext cx="3694429" cy="1854200"/>
            <a:chOff x="3868434" y="5421376"/>
            <a:chExt cx="3694429" cy="1854200"/>
          </a:xfrm>
        </p:grpSpPr>
        <p:sp>
          <p:nvSpPr>
            <p:cNvPr id="3" name="object 3"/>
            <p:cNvSpPr/>
            <p:nvPr/>
          </p:nvSpPr>
          <p:spPr>
            <a:xfrm>
              <a:off x="3868434" y="5421376"/>
              <a:ext cx="3694429" cy="1854200"/>
            </a:xfrm>
            <a:custGeom>
              <a:avLst/>
              <a:gdLst/>
              <a:ahLst/>
              <a:cxnLst/>
              <a:rect l="l" t="t" r="r" b="b"/>
              <a:pathLst>
                <a:path w="3694429" h="1854200">
                  <a:moveTo>
                    <a:pt x="1388328" y="1828800"/>
                  </a:moveTo>
                  <a:lnTo>
                    <a:pt x="1156993" y="1828800"/>
                  </a:lnTo>
                  <a:lnTo>
                    <a:pt x="1262788" y="1854200"/>
                  </a:lnTo>
                  <a:lnTo>
                    <a:pt x="1288456" y="1841500"/>
                  </a:lnTo>
                  <a:lnTo>
                    <a:pt x="1370979" y="1841500"/>
                  </a:lnTo>
                  <a:lnTo>
                    <a:pt x="1388328" y="1828800"/>
                  </a:lnTo>
                  <a:close/>
                </a:path>
                <a:path w="3694429" h="1854200">
                  <a:moveTo>
                    <a:pt x="1370979" y="1841500"/>
                  </a:moveTo>
                  <a:lnTo>
                    <a:pt x="1291225" y="1841500"/>
                  </a:lnTo>
                  <a:lnTo>
                    <a:pt x="1284935" y="1854200"/>
                  </a:lnTo>
                  <a:lnTo>
                    <a:pt x="1353354" y="1854200"/>
                  </a:lnTo>
                  <a:lnTo>
                    <a:pt x="1370979" y="1841500"/>
                  </a:lnTo>
                  <a:close/>
                </a:path>
                <a:path w="3694429" h="1854200">
                  <a:moveTo>
                    <a:pt x="1464133" y="1840663"/>
                  </a:moveTo>
                  <a:lnTo>
                    <a:pt x="1464242" y="1841500"/>
                  </a:lnTo>
                  <a:lnTo>
                    <a:pt x="1466127" y="1841500"/>
                  </a:lnTo>
                  <a:lnTo>
                    <a:pt x="1464133" y="1840663"/>
                  </a:lnTo>
                  <a:close/>
                </a:path>
                <a:path w="3694429" h="1854200">
                  <a:moveTo>
                    <a:pt x="1462594" y="1828800"/>
                  </a:moveTo>
                  <a:lnTo>
                    <a:pt x="1435853" y="1828800"/>
                  </a:lnTo>
                  <a:lnTo>
                    <a:pt x="1464133" y="1840663"/>
                  </a:lnTo>
                  <a:lnTo>
                    <a:pt x="1462594" y="1828800"/>
                  </a:lnTo>
                  <a:close/>
                </a:path>
                <a:path w="3694429" h="1854200">
                  <a:moveTo>
                    <a:pt x="2464430" y="1689216"/>
                  </a:moveTo>
                  <a:lnTo>
                    <a:pt x="684837" y="1689216"/>
                  </a:lnTo>
                  <a:lnTo>
                    <a:pt x="706761" y="1701800"/>
                  </a:lnTo>
                  <a:lnTo>
                    <a:pt x="748188" y="1714500"/>
                  </a:lnTo>
                  <a:lnTo>
                    <a:pt x="791208" y="1727200"/>
                  </a:lnTo>
                  <a:lnTo>
                    <a:pt x="807475" y="1739900"/>
                  </a:lnTo>
                  <a:lnTo>
                    <a:pt x="815520" y="1739900"/>
                  </a:lnTo>
                  <a:lnTo>
                    <a:pt x="835183" y="1752600"/>
                  </a:lnTo>
                  <a:lnTo>
                    <a:pt x="867438" y="1752600"/>
                  </a:lnTo>
                  <a:lnTo>
                    <a:pt x="895523" y="1765300"/>
                  </a:lnTo>
                  <a:lnTo>
                    <a:pt x="920705" y="1765300"/>
                  </a:lnTo>
                  <a:lnTo>
                    <a:pt x="953190" y="1778000"/>
                  </a:lnTo>
                  <a:lnTo>
                    <a:pt x="984846" y="1790700"/>
                  </a:lnTo>
                  <a:lnTo>
                    <a:pt x="1016501" y="1816100"/>
                  </a:lnTo>
                  <a:lnTo>
                    <a:pt x="1048986" y="1828800"/>
                  </a:lnTo>
                  <a:lnTo>
                    <a:pt x="1472081" y="1828800"/>
                  </a:lnTo>
                  <a:lnTo>
                    <a:pt x="1487273" y="1816100"/>
                  </a:lnTo>
                  <a:lnTo>
                    <a:pt x="1548691" y="1816100"/>
                  </a:lnTo>
                  <a:lnTo>
                    <a:pt x="1598974" y="1803400"/>
                  </a:lnTo>
                  <a:lnTo>
                    <a:pt x="2054040" y="1803400"/>
                  </a:lnTo>
                  <a:lnTo>
                    <a:pt x="2102979" y="1790700"/>
                  </a:lnTo>
                  <a:lnTo>
                    <a:pt x="2153473" y="1790700"/>
                  </a:lnTo>
                  <a:lnTo>
                    <a:pt x="2206467" y="1778000"/>
                  </a:lnTo>
                  <a:lnTo>
                    <a:pt x="2233353" y="1778000"/>
                  </a:lnTo>
                  <a:lnTo>
                    <a:pt x="2263419" y="1752600"/>
                  </a:lnTo>
                  <a:lnTo>
                    <a:pt x="2293761" y="1739900"/>
                  </a:lnTo>
                  <a:lnTo>
                    <a:pt x="2321477" y="1727200"/>
                  </a:lnTo>
                  <a:lnTo>
                    <a:pt x="2364606" y="1727200"/>
                  </a:lnTo>
                  <a:lnTo>
                    <a:pt x="2402344" y="1714500"/>
                  </a:lnTo>
                  <a:lnTo>
                    <a:pt x="2436488" y="1714500"/>
                  </a:lnTo>
                  <a:lnTo>
                    <a:pt x="2443561" y="1701800"/>
                  </a:lnTo>
                  <a:lnTo>
                    <a:pt x="2456601" y="1701800"/>
                  </a:lnTo>
                  <a:lnTo>
                    <a:pt x="2464430" y="1689216"/>
                  </a:lnTo>
                  <a:close/>
                </a:path>
                <a:path w="3694429" h="1854200">
                  <a:moveTo>
                    <a:pt x="2005716" y="1803400"/>
                  </a:moveTo>
                  <a:lnTo>
                    <a:pt x="1649960" y="1803400"/>
                  </a:lnTo>
                  <a:lnTo>
                    <a:pt x="1701151" y="1816100"/>
                  </a:lnTo>
                  <a:lnTo>
                    <a:pt x="1855543" y="1816100"/>
                  </a:lnTo>
                  <a:lnTo>
                    <a:pt x="1907143" y="1828800"/>
                  </a:lnTo>
                  <a:lnTo>
                    <a:pt x="2005716" y="1803400"/>
                  </a:lnTo>
                  <a:close/>
                </a:path>
                <a:path w="3694429" h="1854200">
                  <a:moveTo>
                    <a:pt x="2981131" y="1689216"/>
                  </a:moveTo>
                  <a:lnTo>
                    <a:pt x="2658734" y="1689216"/>
                  </a:lnTo>
                  <a:lnTo>
                    <a:pt x="2700840" y="1701800"/>
                  </a:lnTo>
                  <a:lnTo>
                    <a:pt x="2922797" y="1701800"/>
                  </a:lnTo>
                  <a:lnTo>
                    <a:pt x="2981131" y="1689216"/>
                  </a:lnTo>
                  <a:close/>
                </a:path>
                <a:path w="3694429" h="1854200">
                  <a:moveTo>
                    <a:pt x="3064045" y="1676400"/>
                  </a:moveTo>
                  <a:lnTo>
                    <a:pt x="678181" y="1676400"/>
                  </a:lnTo>
                  <a:lnTo>
                    <a:pt x="682394" y="1684800"/>
                  </a:lnTo>
                  <a:lnTo>
                    <a:pt x="684682" y="1689216"/>
                  </a:lnTo>
                  <a:lnTo>
                    <a:pt x="702663" y="1699465"/>
                  </a:lnTo>
                  <a:lnTo>
                    <a:pt x="684837" y="1689216"/>
                  </a:lnTo>
                  <a:lnTo>
                    <a:pt x="3037818" y="1689216"/>
                  </a:lnTo>
                  <a:lnTo>
                    <a:pt x="3064045" y="1676400"/>
                  </a:lnTo>
                  <a:close/>
                </a:path>
                <a:path w="3694429" h="1854200">
                  <a:moveTo>
                    <a:pt x="677095" y="1684800"/>
                  </a:moveTo>
                  <a:lnTo>
                    <a:pt x="676523" y="1689216"/>
                  </a:lnTo>
                  <a:lnTo>
                    <a:pt x="684678" y="1689216"/>
                  </a:lnTo>
                  <a:lnTo>
                    <a:pt x="677095" y="1684800"/>
                  </a:lnTo>
                  <a:close/>
                </a:path>
                <a:path w="3694429" h="1854200">
                  <a:moveTo>
                    <a:pt x="678181" y="1676400"/>
                  </a:moveTo>
                  <a:lnTo>
                    <a:pt x="677095" y="1684800"/>
                  </a:lnTo>
                  <a:lnTo>
                    <a:pt x="684678" y="1689216"/>
                  </a:lnTo>
                  <a:lnTo>
                    <a:pt x="682394" y="1684800"/>
                  </a:lnTo>
                  <a:lnTo>
                    <a:pt x="678181" y="1676400"/>
                  </a:lnTo>
                  <a:close/>
                </a:path>
                <a:path w="3694429" h="1854200">
                  <a:moveTo>
                    <a:pt x="3380167" y="88900"/>
                  </a:moveTo>
                  <a:lnTo>
                    <a:pt x="392597" y="88900"/>
                  </a:lnTo>
                  <a:lnTo>
                    <a:pt x="248334" y="127000"/>
                  </a:lnTo>
                  <a:lnTo>
                    <a:pt x="255706" y="127000"/>
                  </a:lnTo>
                  <a:lnTo>
                    <a:pt x="250384" y="139700"/>
                  </a:lnTo>
                  <a:lnTo>
                    <a:pt x="244095" y="152400"/>
                  </a:lnTo>
                  <a:lnTo>
                    <a:pt x="238082" y="152400"/>
                  </a:lnTo>
                  <a:lnTo>
                    <a:pt x="233589" y="165100"/>
                  </a:lnTo>
                  <a:lnTo>
                    <a:pt x="229028" y="177800"/>
                  </a:lnTo>
                  <a:lnTo>
                    <a:pt x="224742" y="203200"/>
                  </a:lnTo>
                  <a:lnTo>
                    <a:pt x="221563" y="228600"/>
                  </a:lnTo>
                  <a:lnTo>
                    <a:pt x="220319" y="241300"/>
                  </a:lnTo>
                  <a:lnTo>
                    <a:pt x="202809" y="266700"/>
                  </a:lnTo>
                  <a:lnTo>
                    <a:pt x="165578" y="330200"/>
                  </a:lnTo>
                  <a:lnTo>
                    <a:pt x="148069" y="368300"/>
                  </a:lnTo>
                  <a:lnTo>
                    <a:pt x="139037" y="393700"/>
                  </a:lnTo>
                  <a:lnTo>
                    <a:pt x="139774" y="393700"/>
                  </a:lnTo>
                  <a:lnTo>
                    <a:pt x="127425" y="419100"/>
                  </a:lnTo>
                  <a:lnTo>
                    <a:pt x="106621" y="444500"/>
                  </a:lnTo>
                  <a:lnTo>
                    <a:pt x="90379" y="469900"/>
                  </a:lnTo>
                  <a:lnTo>
                    <a:pt x="78283" y="495300"/>
                  </a:lnTo>
                  <a:lnTo>
                    <a:pt x="65727" y="533400"/>
                  </a:lnTo>
                  <a:lnTo>
                    <a:pt x="56281" y="546100"/>
                  </a:lnTo>
                  <a:lnTo>
                    <a:pt x="40430" y="596900"/>
                  </a:lnTo>
                  <a:lnTo>
                    <a:pt x="33954" y="635000"/>
                  </a:lnTo>
                  <a:lnTo>
                    <a:pt x="31088" y="685800"/>
                  </a:lnTo>
                  <a:lnTo>
                    <a:pt x="30132" y="736600"/>
                  </a:lnTo>
                  <a:lnTo>
                    <a:pt x="29389" y="787400"/>
                  </a:lnTo>
                  <a:lnTo>
                    <a:pt x="27160" y="838200"/>
                  </a:lnTo>
                  <a:lnTo>
                    <a:pt x="7312" y="889000"/>
                  </a:lnTo>
                  <a:lnTo>
                    <a:pt x="0" y="939800"/>
                  </a:lnTo>
                  <a:lnTo>
                    <a:pt x="2050" y="965200"/>
                  </a:lnTo>
                  <a:lnTo>
                    <a:pt x="10291" y="1003300"/>
                  </a:lnTo>
                  <a:lnTo>
                    <a:pt x="21549" y="1041400"/>
                  </a:lnTo>
                  <a:lnTo>
                    <a:pt x="32653" y="1079500"/>
                  </a:lnTo>
                  <a:lnTo>
                    <a:pt x="40430" y="1117600"/>
                  </a:lnTo>
                  <a:lnTo>
                    <a:pt x="68238" y="1168400"/>
                  </a:lnTo>
                  <a:lnTo>
                    <a:pt x="92590" y="1219200"/>
                  </a:lnTo>
                  <a:lnTo>
                    <a:pt x="117772" y="1270000"/>
                  </a:lnTo>
                  <a:lnTo>
                    <a:pt x="148069" y="1320800"/>
                  </a:lnTo>
                  <a:lnTo>
                    <a:pt x="185368" y="1358900"/>
                  </a:lnTo>
                  <a:lnTo>
                    <a:pt x="227506" y="1397000"/>
                  </a:lnTo>
                  <a:lnTo>
                    <a:pt x="272686" y="1422400"/>
                  </a:lnTo>
                  <a:lnTo>
                    <a:pt x="319110" y="1447800"/>
                  </a:lnTo>
                  <a:lnTo>
                    <a:pt x="341826" y="1460500"/>
                  </a:lnTo>
                  <a:lnTo>
                    <a:pt x="383389" y="1511300"/>
                  </a:lnTo>
                  <a:lnTo>
                    <a:pt x="406105" y="1524000"/>
                  </a:lnTo>
                  <a:lnTo>
                    <a:pt x="477618" y="1574800"/>
                  </a:lnTo>
                  <a:lnTo>
                    <a:pt x="513513" y="1612900"/>
                  </a:lnTo>
                  <a:lnTo>
                    <a:pt x="549131" y="1638300"/>
                  </a:lnTo>
                  <a:lnTo>
                    <a:pt x="562309" y="1638300"/>
                  </a:lnTo>
                  <a:lnTo>
                    <a:pt x="593735" y="1651000"/>
                  </a:lnTo>
                  <a:lnTo>
                    <a:pt x="631242" y="1663700"/>
                  </a:lnTo>
                  <a:lnTo>
                    <a:pt x="662668" y="1676400"/>
                  </a:lnTo>
                  <a:lnTo>
                    <a:pt x="677095" y="1684800"/>
                  </a:lnTo>
                  <a:lnTo>
                    <a:pt x="678181" y="1676400"/>
                  </a:lnTo>
                  <a:lnTo>
                    <a:pt x="3064045" y="1676400"/>
                  </a:lnTo>
                  <a:lnTo>
                    <a:pt x="3090032" y="1663700"/>
                  </a:lnTo>
                  <a:lnTo>
                    <a:pt x="3135675" y="1651000"/>
                  </a:lnTo>
                  <a:lnTo>
                    <a:pt x="3173064" y="1625600"/>
                  </a:lnTo>
                  <a:lnTo>
                    <a:pt x="3200277" y="1587500"/>
                  </a:lnTo>
                  <a:lnTo>
                    <a:pt x="3279098" y="1536700"/>
                  </a:lnTo>
                  <a:lnTo>
                    <a:pt x="3317801" y="1498600"/>
                  </a:lnTo>
                  <a:lnTo>
                    <a:pt x="3355937" y="1473200"/>
                  </a:lnTo>
                  <a:lnTo>
                    <a:pt x="3393437" y="1435100"/>
                  </a:lnTo>
                  <a:lnTo>
                    <a:pt x="3415554" y="1435100"/>
                  </a:lnTo>
                  <a:lnTo>
                    <a:pt x="3423042" y="1422400"/>
                  </a:lnTo>
                  <a:lnTo>
                    <a:pt x="3429009" y="1409700"/>
                  </a:lnTo>
                  <a:lnTo>
                    <a:pt x="3435253" y="1397000"/>
                  </a:lnTo>
                  <a:lnTo>
                    <a:pt x="3443570" y="1384300"/>
                  </a:lnTo>
                  <a:lnTo>
                    <a:pt x="3456379" y="1371600"/>
                  </a:lnTo>
                  <a:lnTo>
                    <a:pt x="3469742" y="1358900"/>
                  </a:lnTo>
                  <a:lnTo>
                    <a:pt x="3482551" y="1346200"/>
                  </a:lnTo>
                  <a:lnTo>
                    <a:pt x="3493702" y="1320800"/>
                  </a:lnTo>
                  <a:lnTo>
                    <a:pt x="3500153" y="1308100"/>
                  </a:lnTo>
                  <a:lnTo>
                    <a:pt x="3503287" y="1282700"/>
                  </a:lnTo>
                  <a:lnTo>
                    <a:pt x="3505314" y="1270000"/>
                  </a:lnTo>
                  <a:lnTo>
                    <a:pt x="3508447" y="1244600"/>
                  </a:lnTo>
                  <a:lnTo>
                    <a:pt x="3525858" y="1206500"/>
                  </a:lnTo>
                  <a:lnTo>
                    <a:pt x="3541216" y="1155700"/>
                  </a:lnTo>
                  <a:lnTo>
                    <a:pt x="3554947" y="1104900"/>
                  </a:lnTo>
                  <a:lnTo>
                    <a:pt x="3567474" y="1054100"/>
                  </a:lnTo>
                  <a:lnTo>
                    <a:pt x="3579223" y="1016000"/>
                  </a:lnTo>
                  <a:lnTo>
                    <a:pt x="3598046" y="977900"/>
                  </a:lnTo>
                  <a:lnTo>
                    <a:pt x="3610372" y="952500"/>
                  </a:lnTo>
                  <a:lnTo>
                    <a:pt x="3619657" y="914400"/>
                  </a:lnTo>
                  <a:lnTo>
                    <a:pt x="3629357" y="876300"/>
                  </a:lnTo>
                  <a:lnTo>
                    <a:pt x="3648349" y="838200"/>
                  </a:lnTo>
                  <a:lnTo>
                    <a:pt x="3663067" y="787400"/>
                  </a:lnTo>
                  <a:lnTo>
                    <a:pt x="3674063" y="736600"/>
                  </a:lnTo>
                  <a:lnTo>
                    <a:pt x="3681889" y="685800"/>
                  </a:lnTo>
                  <a:lnTo>
                    <a:pt x="3687095" y="622300"/>
                  </a:lnTo>
                  <a:lnTo>
                    <a:pt x="3690235" y="571500"/>
                  </a:lnTo>
                  <a:lnTo>
                    <a:pt x="3691859" y="520700"/>
                  </a:lnTo>
                  <a:lnTo>
                    <a:pt x="3692519" y="457200"/>
                  </a:lnTo>
                  <a:lnTo>
                    <a:pt x="3692767" y="419100"/>
                  </a:lnTo>
                  <a:lnTo>
                    <a:pt x="3693155" y="368300"/>
                  </a:lnTo>
                  <a:lnTo>
                    <a:pt x="3694234" y="342900"/>
                  </a:lnTo>
                  <a:lnTo>
                    <a:pt x="3678291" y="304800"/>
                  </a:lnTo>
                  <a:lnTo>
                    <a:pt x="3664007" y="266700"/>
                  </a:lnTo>
                  <a:lnTo>
                    <a:pt x="3648617" y="228600"/>
                  </a:lnTo>
                  <a:lnTo>
                    <a:pt x="3629357" y="203200"/>
                  </a:lnTo>
                  <a:lnTo>
                    <a:pt x="3430288" y="101600"/>
                  </a:lnTo>
                  <a:lnTo>
                    <a:pt x="3380167" y="88900"/>
                  </a:lnTo>
                  <a:close/>
                </a:path>
                <a:path w="3694429" h="1854200">
                  <a:moveTo>
                    <a:pt x="3209378" y="76200"/>
                  </a:moveTo>
                  <a:lnTo>
                    <a:pt x="489869" y="76200"/>
                  </a:lnTo>
                  <a:lnTo>
                    <a:pt x="441136" y="88900"/>
                  </a:lnTo>
                  <a:lnTo>
                    <a:pt x="3222396" y="88900"/>
                  </a:lnTo>
                  <a:lnTo>
                    <a:pt x="3209378" y="76200"/>
                  </a:lnTo>
                  <a:close/>
                </a:path>
                <a:path w="3694429" h="1854200">
                  <a:moveTo>
                    <a:pt x="3010275" y="50800"/>
                  </a:moveTo>
                  <a:lnTo>
                    <a:pt x="982205" y="50800"/>
                  </a:lnTo>
                  <a:lnTo>
                    <a:pt x="884372" y="76200"/>
                  </a:lnTo>
                  <a:lnTo>
                    <a:pt x="3184450" y="76200"/>
                  </a:lnTo>
                  <a:lnTo>
                    <a:pt x="3172262" y="63500"/>
                  </a:lnTo>
                  <a:lnTo>
                    <a:pt x="3056235" y="63500"/>
                  </a:lnTo>
                  <a:lnTo>
                    <a:pt x="3010275" y="50800"/>
                  </a:lnTo>
                  <a:close/>
                </a:path>
                <a:path w="3694429" h="1854200">
                  <a:moveTo>
                    <a:pt x="2434883" y="25400"/>
                  </a:moveTo>
                  <a:lnTo>
                    <a:pt x="1129509" y="25400"/>
                  </a:lnTo>
                  <a:lnTo>
                    <a:pt x="1030895" y="50800"/>
                  </a:lnTo>
                  <a:lnTo>
                    <a:pt x="2856746" y="50800"/>
                  </a:lnTo>
                  <a:lnTo>
                    <a:pt x="2815216" y="38100"/>
                  </a:lnTo>
                  <a:lnTo>
                    <a:pt x="2481266" y="38100"/>
                  </a:lnTo>
                  <a:lnTo>
                    <a:pt x="2434883" y="25400"/>
                  </a:lnTo>
                  <a:close/>
                </a:path>
                <a:path w="3694429" h="1854200">
                  <a:moveTo>
                    <a:pt x="2095894" y="12700"/>
                  </a:moveTo>
                  <a:lnTo>
                    <a:pt x="1229531" y="12700"/>
                  </a:lnTo>
                  <a:lnTo>
                    <a:pt x="1179362" y="25400"/>
                  </a:lnTo>
                  <a:lnTo>
                    <a:pt x="2194943" y="25400"/>
                  </a:lnTo>
                  <a:lnTo>
                    <a:pt x="2095894" y="12700"/>
                  </a:lnTo>
                  <a:close/>
                </a:path>
                <a:path w="3694429" h="1854200">
                  <a:moveTo>
                    <a:pt x="1894112" y="0"/>
                  </a:moveTo>
                  <a:lnTo>
                    <a:pt x="1381572" y="0"/>
                  </a:lnTo>
                  <a:lnTo>
                    <a:pt x="1330672" y="12700"/>
                  </a:lnTo>
                  <a:lnTo>
                    <a:pt x="1944928" y="12700"/>
                  </a:lnTo>
                  <a:lnTo>
                    <a:pt x="1894112" y="0"/>
                  </a:lnTo>
                  <a:close/>
                </a:path>
              </a:pathLst>
            </a:custGeom>
            <a:solidFill>
              <a:srgbClr val="0048AA">
                <a:alpha val="3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3424" y="6383371"/>
              <a:ext cx="133523" cy="1335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2951" y="6383371"/>
              <a:ext cx="133524" cy="1335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558" y="5914555"/>
              <a:ext cx="133524" cy="1335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0180" y="5976442"/>
              <a:ext cx="133523" cy="1335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0678" y="6040873"/>
              <a:ext cx="133523" cy="1335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4031" y="6708914"/>
              <a:ext cx="133523" cy="1335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0967" y="6383371"/>
              <a:ext cx="133523" cy="1335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4965" y="6383371"/>
              <a:ext cx="133524" cy="1335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53100" y="6027413"/>
              <a:ext cx="2571115" cy="715010"/>
            </a:xfrm>
            <a:custGeom>
              <a:avLst/>
              <a:gdLst/>
              <a:ahLst/>
              <a:cxnLst/>
              <a:rect l="l" t="t" r="r" b="b"/>
              <a:pathLst>
                <a:path w="2571115" h="715009">
                  <a:moveTo>
                    <a:pt x="543507" y="375109"/>
                  </a:moveTo>
                  <a:lnTo>
                    <a:pt x="577256" y="340496"/>
                  </a:lnTo>
                  <a:lnTo>
                    <a:pt x="611004" y="305882"/>
                  </a:lnTo>
                  <a:lnTo>
                    <a:pt x="644753" y="271268"/>
                  </a:lnTo>
                  <a:lnTo>
                    <a:pt x="678501" y="236654"/>
                  </a:lnTo>
                  <a:lnTo>
                    <a:pt x="712250" y="202040"/>
                  </a:lnTo>
                  <a:lnTo>
                    <a:pt x="745998" y="167425"/>
                  </a:lnTo>
                  <a:lnTo>
                    <a:pt x="779747" y="132811"/>
                  </a:lnTo>
                  <a:lnTo>
                    <a:pt x="813496" y="98197"/>
                  </a:lnTo>
                  <a:lnTo>
                    <a:pt x="847244" y="63583"/>
                  </a:lnTo>
                </a:path>
                <a:path w="2571115" h="715009">
                  <a:moveTo>
                    <a:pt x="440989" y="456576"/>
                  </a:moveTo>
                  <a:lnTo>
                    <a:pt x="398266" y="482361"/>
                  </a:lnTo>
                  <a:lnTo>
                    <a:pt x="355543" y="508146"/>
                  </a:lnTo>
                  <a:lnTo>
                    <a:pt x="312820" y="533931"/>
                  </a:lnTo>
                  <a:lnTo>
                    <a:pt x="270097" y="559716"/>
                  </a:lnTo>
                  <a:lnTo>
                    <a:pt x="227374" y="585501"/>
                  </a:lnTo>
                  <a:lnTo>
                    <a:pt x="184651" y="611285"/>
                  </a:lnTo>
                  <a:lnTo>
                    <a:pt x="141927" y="637070"/>
                  </a:lnTo>
                  <a:lnTo>
                    <a:pt x="99204" y="662855"/>
                  </a:lnTo>
                  <a:lnTo>
                    <a:pt x="56481" y="688640"/>
                  </a:lnTo>
                  <a:lnTo>
                    <a:pt x="13758" y="714424"/>
                  </a:lnTo>
                </a:path>
                <a:path w="2571115" h="715009">
                  <a:moveTo>
                    <a:pt x="441259" y="388128"/>
                  </a:moveTo>
                  <a:lnTo>
                    <a:pt x="397133" y="360786"/>
                  </a:lnTo>
                  <a:lnTo>
                    <a:pt x="353007" y="333444"/>
                  </a:lnTo>
                  <a:lnTo>
                    <a:pt x="308881" y="306102"/>
                  </a:lnTo>
                  <a:lnTo>
                    <a:pt x="264755" y="278761"/>
                  </a:lnTo>
                  <a:lnTo>
                    <a:pt x="220629" y="251419"/>
                  </a:lnTo>
                  <a:lnTo>
                    <a:pt x="176503" y="224077"/>
                  </a:lnTo>
                  <a:lnTo>
                    <a:pt x="132377" y="196735"/>
                  </a:lnTo>
                  <a:lnTo>
                    <a:pt x="88251" y="169393"/>
                  </a:lnTo>
                  <a:lnTo>
                    <a:pt x="44125" y="142051"/>
                  </a:lnTo>
                  <a:lnTo>
                    <a:pt x="0" y="114709"/>
                  </a:lnTo>
                </a:path>
                <a:path w="2571115" h="715009">
                  <a:moveTo>
                    <a:pt x="2047974" y="422719"/>
                  </a:moveTo>
                  <a:lnTo>
                    <a:pt x="1996589" y="422719"/>
                  </a:lnTo>
                  <a:lnTo>
                    <a:pt x="1945204" y="422719"/>
                  </a:lnTo>
                  <a:lnTo>
                    <a:pt x="1893819" y="422719"/>
                  </a:lnTo>
                  <a:lnTo>
                    <a:pt x="1842434" y="422719"/>
                  </a:lnTo>
                  <a:lnTo>
                    <a:pt x="1791049" y="422719"/>
                  </a:lnTo>
                  <a:lnTo>
                    <a:pt x="1739664" y="422719"/>
                  </a:lnTo>
                  <a:lnTo>
                    <a:pt x="1688279" y="422719"/>
                  </a:lnTo>
                  <a:lnTo>
                    <a:pt x="1636894" y="422719"/>
                  </a:lnTo>
                  <a:lnTo>
                    <a:pt x="1585509" y="422719"/>
                  </a:lnTo>
                  <a:lnTo>
                    <a:pt x="1534124" y="422719"/>
                  </a:lnTo>
                  <a:lnTo>
                    <a:pt x="1482739" y="422719"/>
                  </a:lnTo>
                  <a:lnTo>
                    <a:pt x="1431354" y="422719"/>
                  </a:lnTo>
                  <a:lnTo>
                    <a:pt x="1379969" y="422720"/>
                  </a:lnTo>
                  <a:lnTo>
                    <a:pt x="1328583" y="422720"/>
                  </a:lnTo>
                  <a:lnTo>
                    <a:pt x="1277198" y="422720"/>
                  </a:lnTo>
                  <a:lnTo>
                    <a:pt x="1225813" y="422720"/>
                  </a:lnTo>
                  <a:lnTo>
                    <a:pt x="1174428" y="422720"/>
                  </a:lnTo>
                  <a:lnTo>
                    <a:pt x="1123043" y="422720"/>
                  </a:lnTo>
                </a:path>
                <a:path w="2571115" h="715009">
                  <a:moveTo>
                    <a:pt x="2117109" y="356617"/>
                  </a:moveTo>
                  <a:lnTo>
                    <a:pt x="2118912" y="308579"/>
                  </a:lnTo>
                  <a:lnTo>
                    <a:pt x="2120714" y="260542"/>
                  </a:lnTo>
                  <a:lnTo>
                    <a:pt x="2122517" y="212504"/>
                  </a:lnTo>
                  <a:lnTo>
                    <a:pt x="2124319" y="164466"/>
                  </a:lnTo>
                  <a:lnTo>
                    <a:pt x="2126121" y="116428"/>
                  </a:lnTo>
                  <a:lnTo>
                    <a:pt x="2127924" y="68391"/>
                  </a:lnTo>
                  <a:lnTo>
                    <a:pt x="2129726" y="20353"/>
                  </a:lnTo>
                </a:path>
                <a:path w="2571115" h="715009">
                  <a:moveTo>
                    <a:pt x="918584" y="77643"/>
                  </a:moveTo>
                  <a:lnTo>
                    <a:pt x="937471" y="124861"/>
                  </a:lnTo>
                  <a:lnTo>
                    <a:pt x="956357" y="172078"/>
                  </a:lnTo>
                  <a:lnTo>
                    <a:pt x="975244" y="219296"/>
                  </a:lnTo>
                  <a:lnTo>
                    <a:pt x="994131" y="266514"/>
                  </a:lnTo>
                  <a:lnTo>
                    <a:pt x="1013018" y="313731"/>
                  </a:lnTo>
                  <a:lnTo>
                    <a:pt x="1031905" y="360949"/>
                  </a:lnTo>
                </a:path>
                <a:path w="2571115" h="715009">
                  <a:moveTo>
                    <a:pt x="2570960" y="376777"/>
                  </a:moveTo>
                  <a:lnTo>
                    <a:pt x="2535422" y="342524"/>
                  </a:lnTo>
                  <a:lnTo>
                    <a:pt x="2499885" y="308272"/>
                  </a:lnTo>
                  <a:lnTo>
                    <a:pt x="2464347" y="274019"/>
                  </a:lnTo>
                  <a:lnTo>
                    <a:pt x="2428810" y="239766"/>
                  </a:lnTo>
                  <a:lnTo>
                    <a:pt x="2393272" y="205514"/>
                  </a:lnTo>
                  <a:lnTo>
                    <a:pt x="2357735" y="171261"/>
                  </a:lnTo>
                  <a:lnTo>
                    <a:pt x="2322197" y="137009"/>
                  </a:lnTo>
                  <a:lnTo>
                    <a:pt x="2286660" y="102756"/>
                  </a:lnTo>
                  <a:lnTo>
                    <a:pt x="2251122" y="68504"/>
                  </a:lnTo>
                  <a:lnTo>
                    <a:pt x="2215584" y="34252"/>
                  </a:lnTo>
                  <a:lnTo>
                    <a:pt x="2180047" y="0"/>
                  </a:lnTo>
                </a:path>
              </a:pathLst>
            </a:custGeom>
            <a:ln w="19074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4965" y="5914555"/>
              <a:ext cx="133524" cy="1335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651959" y="5981317"/>
              <a:ext cx="353060" cy="0"/>
            </a:xfrm>
            <a:custGeom>
              <a:avLst/>
              <a:gdLst/>
              <a:ahLst/>
              <a:cxnLst/>
              <a:rect l="l" t="t" r="r" b="b"/>
              <a:pathLst>
                <a:path w="353059">
                  <a:moveTo>
                    <a:pt x="0" y="0"/>
                  </a:moveTo>
                  <a:lnTo>
                    <a:pt x="50431" y="0"/>
                  </a:lnTo>
                  <a:lnTo>
                    <a:pt x="100863" y="0"/>
                  </a:lnTo>
                  <a:lnTo>
                    <a:pt x="151295" y="0"/>
                  </a:lnTo>
                  <a:lnTo>
                    <a:pt x="201727" y="0"/>
                  </a:lnTo>
                  <a:lnTo>
                    <a:pt x="252158" y="0"/>
                  </a:lnTo>
                  <a:lnTo>
                    <a:pt x="302590" y="0"/>
                  </a:lnTo>
                  <a:lnTo>
                    <a:pt x="353022" y="0"/>
                  </a:lnTo>
                </a:path>
              </a:pathLst>
            </a:custGeom>
            <a:ln w="19074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4467" y="1131247"/>
            <a:ext cx="8204200" cy="18649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clustering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i="1" baseline="-18518" dirty="0">
                <a:latin typeface="Times New Roman"/>
                <a:cs typeface="Times New Roman"/>
              </a:rPr>
              <a:t>k</a:t>
            </a:r>
            <a:r>
              <a:rPr sz="1800" i="1" spc="405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 deleting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695"/>
              </a:spcBef>
            </a:pP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–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longest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MST.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35" dirty="0">
                <a:latin typeface="Times New Roman"/>
                <a:cs typeface="Times New Roman"/>
              </a:rPr>
              <a:t>k</a:t>
            </a:r>
            <a:r>
              <a:rPr sz="1800" spc="-35" dirty="0">
                <a:latin typeface="Lucida Sans Unicode"/>
                <a:cs typeface="Lucida Sans Unicode"/>
              </a:rPr>
              <a:t>-clustering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</a:t>
            </a:r>
            <a:r>
              <a:rPr sz="1800" spc="-10" dirty="0">
                <a:latin typeface="Lucida Sans Unicode"/>
                <a:cs typeface="Lucida Sans Unicode"/>
              </a:rPr>
              <a:t> spacing.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1980"/>
              </a:lnSpc>
              <a:tabLst>
                <a:tab pos="4908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 some other clustering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, …,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i="1" spc="-37" baseline="-18518" dirty="0">
                <a:latin typeface="Times New Roman"/>
                <a:cs typeface="Times New Roman"/>
              </a:rPr>
              <a:t>k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24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spacing of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the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-5" dirty="0">
                <a:latin typeface="Times New Roman"/>
                <a:cs typeface="Times New Roman"/>
              </a:rPr>
              <a:t> – </a:t>
            </a:r>
            <a:r>
              <a:rPr sz="1800" dirty="0">
                <a:latin typeface="Times New Roman"/>
                <a:cs typeface="Times New Roman"/>
              </a:rPr>
              <a:t>1)</a:t>
            </a:r>
            <a:r>
              <a:rPr sz="1800" baseline="20833" dirty="0">
                <a:latin typeface="Lucida Sans Unicode"/>
                <a:cs typeface="Lucida Sans Unicode"/>
              </a:rPr>
              <a:t>st</a:t>
            </a:r>
            <a:r>
              <a:rPr sz="1800" spc="277" baseline="20833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longest edge in </a:t>
            </a:r>
            <a:r>
              <a:rPr sz="1800" spc="-20" dirty="0">
                <a:latin typeface="Lucida Sans Unicode"/>
                <a:cs typeface="Lucida Sans Unicode"/>
              </a:rPr>
              <a:t>MST.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8588" y="3393519"/>
            <a:ext cx="2136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18518" dirty="0">
                <a:latin typeface="Times New Roman"/>
                <a:cs typeface="Times New Roman"/>
              </a:rPr>
              <a:t>s</a:t>
            </a:r>
            <a:r>
              <a:rPr sz="1800" i="1" spc="41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i="1" spc="-37" baseline="-18518" dirty="0">
                <a:latin typeface="Times New Roman"/>
                <a:cs typeface="Times New Roman"/>
              </a:rPr>
              <a:t>t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5241" y="2893759"/>
            <a:ext cx="8270240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225" baseline="-18518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and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i="1" spc="397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 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cluster 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dirty="0">
                <a:latin typeface="Lucida Sans Unicode"/>
                <a:cs typeface="Lucida Sans Unicode"/>
              </a:rPr>
              <a:t>, say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i="1" baseline="-18518" dirty="0">
                <a:latin typeface="Times New Roman"/>
                <a:cs typeface="Times New Roman"/>
              </a:rPr>
              <a:t>r</a:t>
            </a:r>
            <a:r>
              <a:rPr sz="1800" i="1" spc="-7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, but different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clusters</a:t>
            </a: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229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q</a:t>
            </a:r>
            <a:r>
              <a:rPr sz="1800" spc="5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i </a:t>
            </a:r>
            <a:r>
              <a:rPr sz="1800" dirty="0">
                <a:latin typeface="Times New Roman"/>
                <a:cs typeface="Times New Roman"/>
              </a:rPr>
              <a:t>–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i="1" spc="11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 in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i="1" baseline="-18518" dirty="0">
                <a:latin typeface="Times New Roman"/>
                <a:cs typeface="Times New Roman"/>
              </a:rPr>
              <a:t>r</a:t>
            </a:r>
            <a:r>
              <a:rPr sz="1800" i="1" spc="195" baseline="-18518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Lucida Sans Unicode"/>
                <a:cs typeface="Lucida Sans Unicode"/>
              </a:rPr>
              <a:t>spans two different clusters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62661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49345" algn="l"/>
              </a:tabLst>
            </a:pPr>
            <a:r>
              <a:rPr spc="60" dirty="0"/>
              <a:t>Greedy</a:t>
            </a:r>
            <a:r>
              <a:rPr spc="90" dirty="0"/>
              <a:t> </a:t>
            </a:r>
            <a:r>
              <a:rPr dirty="0"/>
              <a:t>clustering</a:t>
            </a:r>
            <a:r>
              <a:rPr spc="95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360024" y="6554425"/>
            <a:ext cx="12128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Times New Roman"/>
                <a:cs typeface="Times New Roman"/>
              </a:rPr>
              <a:t>p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89041" y="6551670"/>
            <a:ext cx="12128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Times New Roman"/>
                <a:cs typeface="Times New Roman"/>
              </a:rPr>
              <a:t>q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75498" y="6550398"/>
            <a:ext cx="2070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i="1" spc="-25" dirty="0">
                <a:latin typeface="Times New Roman"/>
                <a:cs typeface="Times New Roman"/>
              </a:rPr>
              <a:t>p</a:t>
            </a:r>
            <a:r>
              <a:rPr sz="1500" i="1" spc="-37" baseline="-19444" dirty="0">
                <a:latin typeface="Times New Roman"/>
                <a:cs typeface="Times New Roman"/>
              </a:rPr>
              <a:t>i</a:t>
            </a:r>
            <a:endParaRPr sz="1500" baseline="-19444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88992" y="6449090"/>
            <a:ext cx="12128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Times New Roman"/>
                <a:cs typeface="Times New Roman"/>
              </a:rPr>
              <a:t>p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84366" y="6553938"/>
            <a:ext cx="609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50" dirty="0">
                <a:latin typeface="Times New Roman"/>
                <a:cs typeface="Times New Roman"/>
              </a:rPr>
              <a:t>j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44610" y="4932203"/>
            <a:ext cx="1223010" cy="2527935"/>
          </a:xfrm>
          <a:custGeom>
            <a:avLst/>
            <a:gdLst/>
            <a:ahLst/>
            <a:cxnLst/>
            <a:rect l="l" t="t" r="r" b="b"/>
            <a:pathLst>
              <a:path w="1223009" h="2527934">
                <a:moveTo>
                  <a:pt x="244157" y="85836"/>
                </a:moveTo>
                <a:lnTo>
                  <a:pt x="262719" y="131681"/>
                </a:lnTo>
                <a:lnTo>
                  <a:pt x="281191" y="177552"/>
                </a:lnTo>
                <a:lnTo>
                  <a:pt x="299482" y="223479"/>
                </a:lnTo>
                <a:lnTo>
                  <a:pt x="317503" y="269487"/>
                </a:lnTo>
                <a:lnTo>
                  <a:pt x="335162" y="315606"/>
                </a:lnTo>
                <a:lnTo>
                  <a:pt x="352370" y="361860"/>
                </a:lnTo>
                <a:lnTo>
                  <a:pt x="369035" y="408280"/>
                </a:lnTo>
                <a:lnTo>
                  <a:pt x="385069" y="454890"/>
                </a:lnTo>
                <a:lnTo>
                  <a:pt x="400380" y="501720"/>
                </a:lnTo>
                <a:lnTo>
                  <a:pt x="414879" y="548795"/>
                </a:lnTo>
                <a:lnTo>
                  <a:pt x="428475" y="596145"/>
                </a:lnTo>
                <a:lnTo>
                  <a:pt x="441077" y="643795"/>
                </a:lnTo>
                <a:lnTo>
                  <a:pt x="452595" y="691774"/>
                </a:lnTo>
                <a:lnTo>
                  <a:pt x="462940" y="740109"/>
                </a:lnTo>
                <a:lnTo>
                  <a:pt x="472020" y="788826"/>
                </a:lnTo>
                <a:lnTo>
                  <a:pt x="479746" y="837955"/>
                </a:lnTo>
                <a:lnTo>
                  <a:pt x="486027" y="887520"/>
                </a:lnTo>
                <a:lnTo>
                  <a:pt x="490773" y="937552"/>
                </a:lnTo>
                <a:lnTo>
                  <a:pt x="493893" y="988075"/>
                </a:lnTo>
                <a:lnTo>
                  <a:pt x="495298" y="1039119"/>
                </a:lnTo>
                <a:lnTo>
                  <a:pt x="494897" y="1090710"/>
                </a:lnTo>
                <a:lnTo>
                  <a:pt x="492599" y="1142875"/>
                </a:lnTo>
                <a:lnTo>
                  <a:pt x="488315" y="1195643"/>
                </a:lnTo>
                <a:lnTo>
                  <a:pt x="482737" y="1240339"/>
                </a:lnTo>
                <a:lnTo>
                  <a:pt x="474834" y="1287089"/>
                </a:lnTo>
                <a:lnTo>
                  <a:pt x="464774" y="1335678"/>
                </a:lnTo>
                <a:lnTo>
                  <a:pt x="452723" y="1385895"/>
                </a:lnTo>
                <a:lnTo>
                  <a:pt x="438848" y="1437528"/>
                </a:lnTo>
                <a:lnTo>
                  <a:pt x="423316" y="1490365"/>
                </a:lnTo>
                <a:lnTo>
                  <a:pt x="406293" y="1544192"/>
                </a:lnTo>
                <a:lnTo>
                  <a:pt x="387947" y="1598797"/>
                </a:lnTo>
                <a:lnTo>
                  <a:pt x="368444" y="1653969"/>
                </a:lnTo>
                <a:lnTo>
                  <a:pt x="347951" y="1709495"/>
                </a:lnTo>
                <a:lnTo>
                  <a:pt x="326635" y="1765162"/>
                </a:lnTo>
                <a:lnTo>
                  <a:pt x="304663" y="1820759"/>
                </a:lnTo>
                <a:lnTo>
                  <a:pt x="282201" y="1876072"/>
                </a:lnTo>
                <a:lnTo>
                  <a:pt x="259417" y="1930890"/>
                </a:lnTo>
                <a:lnTo>
                  <a:pt x="236478" y="1985000"/>
                </a:lnTo>
                <a:lnTo>
                  <a:pt x="213549" y="2038190"/>
                </a:lnTo>
                <a:lnTo>
                  <a:pt x="190798" y="2090248"/>
                </a:lnTo>
                <a:lnTo>
                  <a:pt x="168392" y="2140961"/>
                </a:lnTo>
                <a:lnTo>
                  <a:pt x="146498" y="2190116"/>
                </a:lnTo>
                <a:lnTo>
                  <a:pt x="125282" y="2237503"/>
                </a:lnTo>
                <a:lnTo>
                  <a:pt x="104911" y="2282907"/>
                </a:lnTo>
                <a:lnTo>
                  <a:pt x="85553" y="2326117"/>
                </a:lnTo>
                <a:lnTo>
                  <a:pt x="67373" y="2366921"/>
                </a:lnTo>
                <a:lnTo>
                  <a:pt x="50540" y="2405106"/>
                </a:lnTo>
                <a:lnTo>
                  <a:pt x="35219" y="2440460"/>
                </a:lnTo>
                <a:lnTo>
                  <a:pt x="9782" y="2501825"/>
                </a:lnTo>
                <a:lnTo>
                  <a:pt x="0" y="2527411"/>
                </a:lnTo>
              </a:path>
              <a:path w="1223009" h="2527934">
                <a:moveTo>
                  <a:pt x="978326" y="0"/>
                </a:moveTo>
                <a:lnTo>
                  <a:pt x="959764" y="45844"/>
                </a:lnTo>
                <a:lnTo>
                  <a:pt x="941292" y="91716"/>
                </a:lnTo>
                <a:lnTo>
                  <a:pt x="923001" y="137642"/>
                </a:lnTo>
                <a:lnTo>
                  <a:pt x="904980" y="183651"/>
                </a:lnTo>
                <a:lnTo>
                  <a:pt x="887321" y="229769"/>
                </a:lnTo>
                <a:lnTo>
                  <a:pt x="870114" y="276024"/>
                </a:lnTo>
                <a:lnTo>
                  <a:pt x="853448" y="322443"/>
                </a:lnTo>
                <a:lnTo>
                  <a:pt x="837414" y="369054"/>
                </a:lnTo>
                <a:lnTo>
                  <a:pt x="822103" y="415883"/>
                </a:lnTo>
                <a:lnTo>
                  <a:pt x="807604" y="462959"/>
                </a:lnTo>
                <a:lnTo>
                  <a:pt x="794009" y="510308"/>
                </a:lnTo>
                <a:lnTo>
                  <a:pt x="781406" y="557959"/>
                </a:lnTo>
                <a:lnTo>
                  <a:pt x="769888" y="605938"/>
                </a:lnTo>
                <a:lnTo>
                  <a:pt x="759543" y="654272"/>
                </a:lnTo>
                <a:lnTo>
                  <a:pt x="750463" y="702990"/>
                </a:lnTo>
                <a:lnTo>
                  <a:pt x="742737" y="752118"/>
                </a:lnTo>
                <a:lnTo>
                  <a:pt x="736456" y="801684"/>
                </a:lnTo>
                <a:lnTo>
                  <a:pt x="731710" y="851715"/>
                </a:lnTo>
                <a:lnTo>
                  <a:pt x="728589" y="902239"/>
                </a:lnTo>
                <a:lnTo>
                  <a:pt x="727185" y="953282"/>
                </a:lnTo>
                <a:lnTo>
                  <a:pt x="727586" y="1004873"/>
                </a:lnTo>
                <a:lnTo>
                  <a:pt x="729884" y="1057039"/>
                </a:lnTo>
                <a:lnTo>
                  <a:pt x="734168" y="1109806"/>
                </a:lnTo>
                <a:lnTo>
                  <a:pt x="739746" y="1154503"/>
                </a:lnTo>
                <a:lnTo>
                  <a:pt x="747648" y="1201252"/>
                </a:lnTo>
                <a:lnTo>
                  <a:pt x="757708" y="1249841"/>
                </a:lnTo>
                <a:lnTo>
                  <a:pt x="769759" y="1300059"/>
                </a:lnTo>
                <a:lnTo>
                  <a:pt x="783635" y="1351692"/>
                </a:lnTo>
                <a:lnTo>
                  <a:pt x="799167" y="1404528"/>
                </a:lnTo>
                <a:lnTo>
                  <a:pt x="816190" y="1458355"/>
                </a:lnTo>
                <a:lnTo>
                  <a:pt x="834536" y="1512961"/>
                </a:lnTo>
                <a:lnTo>
                  <a:pt x="854039" y="1568133"/>
                </a:lnTo>
                <a:lnTo>
                  <a:pt x="874532" y="1623658"/>
                </a:lnTo>
                <a:lnTo>
                  <a:pt x="895848" y="1679326"/>
                </a:lnTo>
                <a:lnTo>
                  <a:pt x="917820" y="1734922"/>
                </a:lnTo>
                <a:lnTo>
                  <a:pt x="940282" y="1790236"/>
                </a:lnTo>
                <a:lnTo>
                  <a:pt x="963066" y="1845054"/>
                </a:lnTo>
                <a:lnTo>
                  <a:pt x="986006" y="1899164"/>
                </a:lnTo>
                <a:lnTo>
                  <a:pt x="1008934" y="1952354"/>
                </a:lnTo>
                <a:lnTo>
                  <a:pt x="1031685" y="2004411"/>
                </a:lnTo>
                <a:lnTo>
                  <a:pt x="1054091" y="2055124"/>
                </a:lnTo>
                <a:lnTo>
                  <a:pt x="1075985" y="2104280"/>
                </a:lnTo>
                <a:lnTo>
                  <a:pt x="1097201" y="2151666"/>
                </a:lnTo>
                <a:lnTo>
                  <a:pt x="1117572" y="2197070"/>
                </a:lnTo>
                <a:lnTo>
                  <a:pt x="1136930" y="2240281"/>
                </a:lnTo>
                <a:lnTo>
                  <a:pt x="1155109" y="2281085"/>
                </a:lnTo>
                <a:lnTo>
                  <a:pt x="1171943" y="2319270"/>
                </a:lnTo>
                <a:lnTo>
                  <a:pt x="1187264" y="2354623"/>
                </a:lnTo>
                <a:lnTo>
                  <a:pt x="1212701" y="2415988"/>
                </a:lnTo>
                <a:lnTo>
                  <a:pt x="1222483" y="2441575"/>
                </a:lnTo>
              </a:path>
            </a:pathLst>
          </a:custGeom>
          <a:ln w="9537">
            <a:solidFill>
              <a:srgbClr val="0048A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7141" y="3981023"/>
            <a:ext cx="7130415" cy="18186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6200">
              <a:lnSpc>
                <a:spcPts val="3135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q</a:t>
            </a:r>
            <a:r>
              <a:rPr sz="1800" spc="6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≤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wasn't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deleted.</a:t>
            </a: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ts val="3135"/>
              </a:lnSpc>
              <a:tabLst>
                <a:tab pos="6938009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Spacing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p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q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clusters.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  <a:p>
            <a:pPr marL="4359275">
              <a:lnSpc>
                <a:spcPct val="100000"/>
              </a:lnSpc>
              <a:spcBef>
                <a:spcPts val="1090"/>
              </a:spcBef>
              <a:tabLst>
                <a:tab pos="5636260" algn="l"/>
              </a:tabLst>
            </a:pPr>
            <a:r>
              <a:rPr sz="1650" b="1" spc="125" dirty="0">
                <a:latin typeface="Trebuchet MS"/>
                <a:cs typeface="Trebuchet MS"/>
              </a:rPr>
              <a:t>C</a:t>
            </a:r>
            <a:r>
              <a:rPr sz="1650" b="1" spc="187" baseline="-17676" dirty="0">
                <a:latin typeface="Trebuchet MS"/>
                <a:cs typeface="Trebuchet MS"/>
              </a:rPr>
              <a:t>s</a:t>
            </a:r>
            <a:r>
              <a:rPr sz="1650" b="1" baseline="-17676" dirty="0">
                <a:latin typeface="Trebuchet MS"/>
                <a:cs typeface="Trebuchet MS"/>
              </a:rPr>
              <a:t>	</a:t>
            </a:r>
            <a:r>
              <a:rPr sz="2475" b="1" spc="89" baseline="3367" dirty="0">
                <a:latin typeface="Trebuchet MS"/>
                <a:cs typeface="Trebuchet MS"/>
              </a:rPr>
              <a:t>C</a:t>
            </a:r>
            <a:r>
              <a:rPr sz="1650" b="1" spc="89" baseline="-12626" dirty="0">
                <a:latin typeface="Trebuchet MS"/>
                <a:cs typeface="Trebuchet MS"/>
              </a:rPr>
              <a:t>t</a:t>
            </a:r>
            <a:endParaRPr sz="1650" baseline="-1262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100">
              <a:latin typeface="Trebuchet MS"/>
              <a:cs typeface="Trebuchet MS"/>
            </a:endParaRPr>
          </a:p>
          <a:p>
            <a:pPr marL="871855" algn="ctr">
              <a:lnSpc>
                <a:spcPct val="100000"/>
              </a:lnSpc>
            </a:pPr>
            <a:r>
              <a:rPr sz="1650" b="1" spc="50" dirty="0">
                <a:latin typeface="Trebuchet MS"/>
                <a:cs typeface="Trebuchet MS"/>
              </a:rPr>
              <a:t>C*</a:t>
            </a:r>
            <a:r>
              <a:rPr sz="1650" b="1" spc="75" baseline="-17676" dirty="0">
                <a:latin typeface="Trebuchet MS"/>
                <a:cs typeface="Trebuchet MS"/>
              </a:rPr>
              <a:t>r</a:t>
            </a:r>
            <a:endParaRPr sz="1650" baseline="-17676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3088" y="6187976"/>
            <a:ext cx="1797685" cy="60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6900"/>
              </a:lnSpc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edges left after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deleting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k</a:t>
            </a:r>
            <a:r>
              <a:rPr sz="1200" spc="-1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–</a:t>
            </a:r>
            <a:r>
              <a:rPr sz="1200" spc="-1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1</a:t>
            </a:r>
            <a:r>
              <a:rPr sz="12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longest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edges</a:t>
            </a:r>
            <a:r>
              <a:rPr sz="1200" spc="5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MST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085618" y="6278328"/>
            <a:ext cx="1497330" cy="320675"/>
            <a:chOff x="3085618" y="6278328"/>
            <a:chExt cx="1497330" cy="320675"/>
          </a:xfrm>
        </p:grpSpPr>
        <p:sp>
          <p:nvSpPr>
            <p:cNvPr id="29" name="object 29"/>
            <p:cNvSpPr/>
            <p:nvPr/>
          </p:nvSpPr>
          <p:spPr>
            <a:xfrm>
              <a:off x="3095545" y="6320791"/>
              <a:ext cx="1428115" cy="137795"/>
            </a:xfrm>
            <a:custGeom>
              <a:avLst/>
              <a:gdLst/>
              <a:ahLst/>
              <a:cxnLst/>
              <a:rect l="l" t="t" r="r" b="b"/>
              <a:pathLst>
                <a:path w="1428114" h="137795">
                  <a:moveTo>
                    <a:pt x="1428062" y="0"/>
                  </a:moveTo>
                  <a:lnTo>
                    <a:pt x="1418567" y="913"/>
                  </a:lnTo>
                  <a:lnTo>
                    <a:pt x="0" y="137439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86942" y="6278328"/>
              <a:ext cx="95885" cy="91440"/>
            </a:xfrm>
            <a:custGeom>
              <a:avLst/>
              <a:gdLst/>
              <a:ahLst/>
              <a:cxnLst/>
              <a:rect l="l" t="t" r="r" b="b"/>
              <a:pathLst>
                <a:path w="95885" h="91439">
                  <a:moveTo>
                    <a:pt x="0" y="0"/>
                  </a:moveTo>
                  <a:lnTo>
                    <a:pt x="27170" y="43376"/>
                  </a:lnTo>
                  <a:lnTo>
                    <a:pt x="8771" y="91139"/>
                  </a:lnTo>
                  <a:lnTo>
                    <a:pt x="95523" y="36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95156" y="6458187"/>
              <a:ext cx="1428750" cy="97155"/>
            </a:xfrm>
            <a:custGeom>
              <a:avLst/>
              <a:gdLst/>
              <a:ahLst/>
              <a:cxnLst/>
              <a:rect l="l" t="t" r="r" b="b"/>
              <a:pathLst>
                <a:path w="1428750" h="97154">
                  <a:moveTo>
                    <a:pt x="1428313" y="96968"/>
                  </a:moveTo>
                  <a:lnTo>
                    <a:pt x="1418798" y="96322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88016" y="6507284"/>
              <a:ext cx="94615" cy="91440"/>
            </a:xfrm>
            <a:custGeom>
              <a:avLst/>
              <a:gdLst/>
              <a:ahLst/>
              <a:cxnLst/>
              <a:rect l="l" t="t" r="r" b="b"/>
              <a:pathLst>
                <a:path w="94614" h="91440">
                  <a:moveTo>
                    <a:pt x="6201" y="0"/>
                  </a:moveTo>
                  <a:lnTo>
                    <a:pt x="25938" y="47224"/>
                  </a:lnTo>
                  <a:lnTo>
                    <a:pt x="0" y="91348"/>
                  </a:lnTo>
                  <a:lnTo>
                    <a:pt x="94449" y="51875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Car</a:t>
            </a:r>
            <a:r>
              <a:rPr spc="220" dirty="0"/>
              <a:t> </a:t>
            </a:r>
            <a:r>
              <a:rPr spc="-10" dirty="0"/>
              <a:t>navigation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753" y="1215862"/>
            <a:ext cx="7171755" cy="5930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47231" y="7227554"/>
            <a:ext cx="1708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Lucida Sans Unicode"/>
                <a:cs typeface="Lucida Sans Unicode"/>
              </a:rPr>
              <a:t>47</a:t>
            </a:r>
            <a:endParaRPr sz="9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2072" y="1897825"/>
            <a:ext cx="6485434" cy="48585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5267" y="1218991"/>
            <a:ext cx="4679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Lucida Sans Unicode"/>
                <a:cs typeface="Lucida Sans Unicode"/>
              </a:rPr>
              <a:t>Tumors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similar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tissues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cluster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together.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2551" y="6993570"/>
            <a:ext cx="246380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0" dirty="0">
                <a:latin typeface="Trebuchet MS"/>
                <a:cs typeface="Trebuchet MS"/>
              </a:rPr>
              <a:t>Reference:</a:t>
            </a:r>
            <a:r>
              <a:rPr sz="1050" b="1" spc="90" dirty="0">
                <a:latin typeface="Trebuchet MS"/>
                <a:cs typeface="Trebuchet MS"/>
              </a:rPr>
              <a:t>  </a:t>
            </a:r>
            <a:r>
              <a:rPr sz="1050" b="1" spc="10" dirty="0">
                <a:latin typeface="Trebuchet MS"/>
                <a:cs typeface="Trebuchet MS"/>
              </a:rPr>
              <a:t>Botstein</a:t>
            </a:r>
            <a:r>
              <a:rPr sz="1050" b="1" spc="105" dirty="0">
                <a:latin typeface="Trebuchet MS"/>
                <a:cs typeface="Trebuchet MS"/>
              </a:rPr>
              <a:t> </a:t>
            </a:r>
            <a:r>
              <a:rPr sz="1050" b="1" spc="10" dirty="0">
                <a:latin typeface="Trebuchet MS"/>
                <a:cs typeface="Trebuchet MS"/>
              </a:rPr>
              <a:t>&amp;</a:t>
            </a:r>
            <a:r>
              <a:rPr sz="1050" b="1" spc="95" dirty="0">
                <a:latin typeface="Trebuchet MS"/>
                <a:cs typeface="Trebuchet MS"/>
              </a:rPr>
              <a:t> </a:t>
            </a:r>
            <a:r>
              <a:rPr sz="1050" b="1" spc="55" dirty="0">
                <a:latin typeface="Trebuchet MS"/>
                <a:cs typeface="Trebuchet MS"/>
              </a:rPr>
              <a:t>Brown</a:t>
            </a:r>
            <a:r>
              <a:rPr sz="1050" b="1" spc="95" dirty="0">
                <a:latin typeface="Trebuchet MS"/>
                <a:cs typeface="Trebuchet MS"/>
              </a:rPr>
              <a:t> </a:t>
            </a:r>
            <a:r>
              <a:rPr sz="1050" b="1" spc="65" dirty="0">
                <a:latin typeface="Trebuchet MS"/>
                <a:cs typeface="Trebuchet MS"/>
              </a:rPr>
              <a:t>group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0201" y="2968785"/>
            <a:ext cx="46735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Lucida Sans Unicode"/>
                <a:cs typeface="Lucida Sans Unicode"/>
              </a:rPr>
              <a:t>gene </a:t>
            </a:r>
            <a:r>
              <a:rPr sz="1050" spc="-50" dirty="0"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7986" y="5983453"/>
            <a:ext cx="46545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Lucida Sans Unicode"/>
                <a:cs typeface="Lucida Sans Unicode"/>
              </a:rPr>
              <a:t>gene </a:t>
            </a:r>
            <a:r>
              <a:rPr sz="1050" spc="-50" dirty="0">
                <a:latin typeface="Lucida Sans Unicode"/>
                <a:cs typeface="Lucida Sans Unicode"/>
              </a:rPr>
              <a:t>n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43180" y="6953708"/>
            <a:ext cx="147955" cy="147955"/>
          </a:xfrm>
          <a:custGeom>
            <a:avLst/>
            <a:gdLst/>
            <a:ahLst/>
            <a:cxnLst/>
            <a:rect l="l" t="t" r="r" b="b"/>
            <a:pathLst>
              <a:path w="147954" h="147954">
                <a:moveTo>
                  <a:pt x="0" y="0"/>
                </a:moveTo>
                <a:lnTo>
                  <a:pt x="147513" y="0"/>
                </a:lnTo>
                <a:lnTo>
                  <a:pt x="147513" y="147511"/>
                </a:lnTo>
                <a:lnTo>
                  <a:pt x="0" y="147511"/>
                </a:lnTo>
                <a:lnTo>
                  <a:pt x="0" y="0"/>
                </a:lnTo>
                <a:close/>
              </a:path>
            </a:pathLst>
          </a:custGeom>
          <a:solidFill>
            <a:srgbClr val="C649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43180" y="7187692"/>
            <a:ext cx="147955" cy="147955"/>
          </a:xfrm>
          <a:custGeom>
            <a:avLst/>
            <a:gdLst/>
            <a:ahLst/>
            <a:cxnLst/>
            <a:rect l="l" t="t" r="r" b="b"/>
            <a:pathLst>
              <a:path w="147954" h="147954">
                <a:moveTo>
                  <a:pt x="0" y="0"/>
                </a:moveTo>
                <a:lnTo>
                  <a:pt x="147513" y="0"/>
                </a:lnTo>
                <a:lnTo>
                  <a:pt x="147513" y="147511"/>
                </a:lnTo>
                <a:lnTo>
                  <a:pt x="0" y="147511"/>
                </a:lnTo>
                <a:lnTo>
                  <a:pt x="0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80253" y="6890990"/>
            <a:ext cx="104394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Lucida Sans Unicode"/>
                <a:cs typeface="Lucida Sans Unicode"/>
              </a:rPr>
              <a:t>gene </a:t>
            </a:r>
            <a:r>
              <a:rPr sz="1050" spc="-10" dirty="0">
                <a:latin typeface="Lucida Sans Unicode"/>
                <a:cs typeface="Lucida Sans Unicode"/>
              </a:rPr>
              <a:t>expressed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0253" y="7124974"/>
            <a:ext cx="130111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Lucida Sans Unicode"/>
                <a:cs typeface="Lucida Sans Unicode"/>
              </a:rPr>
              <a:t>gene not </a:t>
            </a:r>
            <a:r>
              <a:rPr sz="1050" spc="-10" dirty="0">
                <a:latin typeface="Lucida Sans Unicode"/>
                <a:cs typeface="Lucida Sans Unicode"/>
              </a:rPr>
              <a:t>expressed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Dendrogram</a:t>
            </a:r>
            <a:r>
              <a:rPr spc="160" dirty="0"/>
              <a:t> </a:t>
            </a:r>
            <a:r>
              <a:rPr spc="60" dirty="0"/>
              <a:t>of</a:t>
            </a:r>
            <a:r>
              <a:rPr spc="160" dirty="0"/>
              <a:t> </a:t>
            </a:r>
            <a:r>
              <a:rPr dirty="0"/>
              <a:t>cancers</a:t>
            </a:r>
            <a:r>
              <a:rPr spc="160" dirty="0"/>
              <a:t> </a:t>
            </a:r>
            <a:r>
              <a:rPr dirty="0"/>
              <a:t>in</a:t>
            </a:r>
            <a:r>
              <a:rPr spc="160" dirty="0"/>
              <a:t> </a:t>
            </a:r>
            <a:r>
              <a:rPr spc="-10" dirty="0"/>
              <a:t>human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4.9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382524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4.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95" dirty="0">
                <a:latin typeface="Tahoma"/>
                <a:cs typeface="Tahoma"/>
              </a:rPr>
              <a:t>Greedy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100" dirty="0">
                <a:latin typeface="Tahoma"/>
                <a:cs typeface="Tahoma"/>
              </a:rPr>
              <a:t>Algorithms</a:t>
            </a:r>
            <a:r>
              <a:rPr sz="2700" b="1" cap="small" spc="-20" dirty="0">
                <a:latin typeface="Tahoma"/>
                <a:cs typeface="Tahoma"/>
              </a:rPr>
              <a:t> </a:t>
            </a:r>
            <a:r>
              <a:rPr sz="2700" b="1" cap="small" spc="-630" dirty="0">
                <a:latin typeface="Tahoma"/>
                <a:cs typeface="Tahoma"/>
              </a:rPr>
              <a:t>II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2541" y="2115505"/>
            <a:ext cx="3195955" cy="24098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D5D5D5"/>
                </a:solidFill>
                <a:latin typeface="Verdana"/>
                <a:cs typeface="Verdana"/>
              </a:rPr>
              <a:t>Dijkstra's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95" dirty="0">
                <a:solidFill>
                  <a:srgbClr val="D5D5D5"/>
                </a:solidFill>
                <a:latin typeface="Verdana"/>
                <a:cs typeface="Verdana"/>
              </a:rPr>
              <a:t>algorithm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90" dirty="0">
                <a:solidFill>
                  <a:srgbClr val="D5D5D5"/>
                </a:solidFill>
                <a:latin typeface="Verdana"/>
                <a:cs typeface="Verdana"/>
              </a:rPr>
              <a:t>minimum</a:t>
            </a:r>
            <a:r>
              <a:rPr sz="2250" i="1" spc="-10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00" dirty="0">
                <a:solidFill>
                  <a:srgbClr val="D5D5D5"/>
                </a:solidFill>
                <a:latin typeface="Verdana"/>
                <a:cs typeface="Verdana"/>
              </a:rPr>
              <a:t>spanning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75" dirty="0">
                <a:solidFill>
                  <a:srgbClr val="D5D5D5"/>
                </a:solidFill>
                <a:latin typeface="Verdana"/>
                <a:cs typeface="Verdana"/>
              </a:rPr>
              <a:t>trees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35" dirty="0">
                <a:solidFill>
                  <a:srgbClr val="D5D5D5"/>
                </a:solidFill>
                <a:latin typeface="Verdana"/>
                <a:cs typeface="Verdana"/>
              </a:rPr>
              <a:t>Prim,</a:t>
            </a:r>
            <a:r>
              <a:rPr sz="2250" i="1" spc="-10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210" dirty="0">
                <a:solidFill>
                  <a:srgbClr val="D5D5D5"/>
                </a:solidFill>
                <a:latin typeface="Verdana"/>
                <a:cs typeface="Verdana"/>
              </a:rPr>
              <a:t>Kruskal,</a:t>
            </a:r>
            <a:r>
              <a:rPr sz="2250" i="1" spc="-110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90" dirty="0">
                <a:solidFill>
                  <a:srgbClr val="D5D5D5"/>
                </a:solidFill>
                <a:latin typeface="Verdana"/>
                <a:cs typeface="Verdana"/>
              </a:rPr>
              <a:t>Boruvka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04" dirty="0">
                <a:solidFill>
                  <a:srgbClr val="D5D5D5"/>
                </a:solidFill>
                <a:latin typeface="Verdana"/>
                <a:cs typeface="Verdana"/>
              </a:rPr>
              <a:t>single-</a:t>
            </a:r>
            <a:r>
              <a:rPr sz="2250" i="1" spc="-185" dirty="0">
                <a:solidFill>
                  <a:srgbClr val="D5D5D5"/>
                </a:solidFill>
                <a:latin typeface="Verdana"/>
                <a:cs typeface="Verdana"/>
              </a:rPr>
              <a:t>link</a:t>
            </a:r>
            <a:r>
              <a:rPr sz="2250" i="1" spc="-55" dirty="0">
                <a:solidFill>
                  <a:srgbClr val="D5D5D5"/>
                </a:solidFill>
                <a:latin typeface="Verdana"/>
                <a:cs typeface="Verdana"/>
              </a:rPr>
              <a:t> </a:t>
            </a:r>
            <a:r>
              <a:rPr sz="2250" i="1" spc="-114" dirty="0">
                <a:solidFill>
                  <a:srgbClr val="D5D5D5"/>
                </a:solidFill>
                <a:latin typeface="Verdana"/>
                <a:cs typeface="Verdana"/>
              </a:rPr>
              <a:t>clustering</a:t>
            </a:r>
            <a:endParaRPr sz="2250">
              <a:latin typeface="Verdana"/>
              <a:cs typeface="Verdana"/>
            </a:endParaRPr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i="1" spc="-280" dirty="0">
                <a:latin typeface="Verdana"/>
                <a:cs typeface="Verdana"/>
              </a:rPr>
              <a:t>min-</a:t>
            </a:r>
            <a:r>
              <a:rPr sz="2250" i="1" spc="-250" dirty="0">
                <a:latin typeface="Verdana"/>
                <a:cs typeface="Verdana"/>
              </a:rPr>
              <a:t>cost</a:t>
            </a:r>
            <a:r>
              <a:rPr sz="2250" i="1" spc="-90" dirty="0">
                <a:latin typeface="Verdana"/>
                <a:cs typeface="Verdana"/>
              </a:rPr>
              <a:t> </a:t>
            </a:r>
            <a:r>
              <a:rPr sz="2250" i="1" spc="-135" dirty="0">
                <a:latin typeface="Verdana"/>
                <a:cs typeface="Verdana"/>
              </a:rPr>
              <a:t>arborescences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9867" y="1131247"/>
            <a:ext cx="8608060" cy="150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32100"/>
              </a:lnSpc>
              <a:spcBef>
                <a:spcPts val="100"/>
              </a:spcBef>
              <a:tabLst>
                <a:tab pos="6375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(rooted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subgraph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 </a:t>
            </a:r>
            <a:r>
              <a:rPr sz="1800" dirty="0">
                <a:latin typeface="Times New Roman"/>
                <a:cs typeface="Times New Roman"/>
              </a:rPr>
              <a:t>=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such </a:t>
            </a:r>
            <a:r>
              <a:rPr sz="1800" spc="-20" dirty="0">
                <a:latin typeface="Lucida Sans Unicode"/>
                <a:cs typeface="Lucida Sans Unicode"/>
              </a:rPr>
              <a:t>that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78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spanning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ignore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other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6205145"/>
            <a:ext cx="851217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136650" algn="l"/>
                <a:tab pos="133794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Warmup.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exists).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DFS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(iff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reachable).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Arborescences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593917" y="3220239"/>
            <a:ext cx="4073525" cy="1907539"/>
            <a:chOff x="2593917" y="3220239"/>
            <a:chExt cx="4073525" cy="1907539"/>
          </a:xfrm>
        </p:grpSpPr>
        <p:sp>
          <p:nvSpPr>
            <p:cNvPr id="7" name="object 7"/>
            <p:cNvSpPr/>
            <p:nvPr/>
          </p:nvSpPr>
          <p:spPr>
            <a:xfrm>
              <a:off x="2812933" y="3492527"/>
              <a:ext cx="1746250" cy="1433830"/>
            </a:xfrm>
            <a:custGeom>
              <a:avLst/>
              <a:gdLst/>
              <a:ahLst/>
              <a:cxnLst/>
              <a:rect l="l" t="t" r="r" b="b"/>
              <a:pathLst>
                <a:path w="1746250" h="1433829">
                  <a:moveTo>
                    <a:pt x="0" y="1433209"/>
                  </a:moveTo>
                  <a:lnTo>
                    <a:pt x="39434" y="1400843"/>
                  </a:lnTo>
                  <a:lnTo>
                    <a:pt x="78869" y="1368477"/>
                  </a:lnTo>
                  <a:lnTo>
                    <a:pt x="118304" y="1336110"/>
                  </a:lnTo>
                  <a:lnTo>
                    <a:pt x="157738" y="1303744"/>
                  </a:lnTo>
                  <a:lnTo>
                    <a:pt x="197173" y="1271378"/>
                  </a:lnTo>
                  <a:lnTo>
                    <a:pt x="236608" y="1239012"/>
                  </a:lnTo>
                  <a:lnTo>
                    <a:pt x="276042" y="1206646"/>
                  </a:lnTo>
                  <a:lnTo>
                    <a:pt x="315477" y="1174279"/>
                  </a:lnTo>
                  <a:lnTo>
                    <a:pt x="354912" y="1141913"/>
                  </a:lnTo>
                  <a:lnTo>
                    <a:pt x="394347" y="1109547"/>
                  </a:lnTo>
                  <a:lnTo>
                    <a:pt x="433781" y="1077181"/>
                  </a:lnTo>
                  <a:lnTo>
                    <a:pt x="473216" y="1044815"/>
                  </a:lnTo>
                  <a:lnTo>
                    <a:pt x="512651" y="1012448"/>
                  </a:lnTo>
                  <a:lnTo>
                    <a:pt x="552085" y="980082"/>
                  </a:lnTo>
                  <a:lnTo>
                    <a:pt x="591520" y="947716"/>
                  </a:lnTo>
                  <a:lnTo>
                    <a:pt x="630955" y="915350"/>
                  </a:lnTo>
                  <a:lnTo>
                    <a:pt x="670390" y="882984"/>
                  </a:lnTo>
                  <a:lnTo>
                    <a:pt x="709824" y="850617"/>
                  </a:lnTo>
                  <a:lnTo>
                    <a:pt x="749259" y="818251"/>
                  </a:lnTo>
                  <a:lnTo>
                    <a:pt x="788694" y="785885"/>
                  </a:lnTo>
                  <a:lnTo>
                    <a:pt x="828128" y="753519"/>
                  </a:lnTo>
                  <a:lnTo>
                    <a:pt x="867563" y="721152"/>
                  </a:lnTo>
                  <a:lnTo>
                    <a:pt x="906998" y="688786"/>
                  </a:lnTo>
                  <a:lnTo>
                    <a:pt x="946432" y="656420"/>
                  </a:lnTo>
                  <a:lnTo>
                    <a:pt x="985867" y="624054"/>
                  </a:lnTo>
                  <a:lnTo>
                    <a:pt x="1025302" y="591688"/>
                  </a:lnTo>
                  <a:lnTo>
                    <a:pt x="1064737" y="559321"/>
                  </a:lnTo>
                  <a:lnTo>
                    <a:pt x="1104171" y="526955"/>
                  </a:lnTo>
                  <a:lnTo>
                    <a:pt x="1143606" y="494589"/>
                  </a:lnTo>
                  <a:lnTo>
                    <a:pt x="1183041" y="462223"/>
                  </a:lnTo>
                  <a:lnTo>
                    <a:pt x="1222475" y="429856"/>
                  </a:lnTo>
                  <a:lnTo>
                    <a:pt x="1261910" y="397490"/>
                  </a:lnTo>
                  <a:lnTo>
                    <a:pt x="1301345" y="365124"/>
                  </a:lnTo>
                  <a:lnTo>
                    <a:pt x="1340779" y="332758"/>
                  </a:lnTo>
                  <a:lnTo>
                    <a:pt x="1380214" y="300392"/>
                  </a:lnTo>
                  <a:lnTo>
                    <a:pt x="1419649" y="268025"/>
                  </a:lnTo>
                  <a:lnTo>
                    <a:pt x="1459083" y="235659"/>
                  </a:lnTo>
                  <a:lnTo>
                    <a:pt x="1498518" y="203293"/>
                  </a:lnTo>
                  <a:lnTo>
                    <a:pt x="1537953" y="170927"/>
                  </a:lnTo>
                  <a:lnTo>
                    <a:pt x="1577387" y="138560"/>
                  </a:lnTo>
                  <a:lnTo>
                    <a:pt x="1616822" y="106194"/>
                  </a:lnTo>
                  <a:lnTo>
                    <a:pt x="1656257" y="73828"/>
                  </a:lnTo>
                  <a:lnTo>
                    <a:pt x="1695691" y="41462"/>
                  </a:lnTo>
                  <a:lnTo>
                    <a:pt x="1735126" y="9095"/>
                  </a:lnTo>
                  <a:lnTo>
                    <a:pt x="1746209" y="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08149" y="3421733"/>
              <a:ext cx="137795" cy="128905"/>
            </a:xfrm>
            <a:custGeom>
              <a:avLst/>
              <a:gdLst/>
              <a:ahLst/>
              <a:cxnLst/>
              <a:rect l="l" t="t" r="r" b="b"/>
              <a:pathLst>
                <a:path w="137795" h="128904">
                  <a:moveTo>
                    <a:pt x="137248" y="0"/>
                  </a:moveTo>
                  <a:lnTo>
                    <a:pt x="0" y="31214"/>
                  </a:lnTo>
                  <a:lnTo>
                    <a:pt x="79870" y="128527"/>
                  </a:lnTo>
                  <a:lnTo>
                    <a:pt x="13724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17904" y="3468688"/>
              <a:ext cx="0" cy="1299210"/>
            </a:xfrm>
            <a:custGeom>
              <a:avLst/>
              <a:gdLst/>
              <a:ahLst/>
              <a:cxnLst/>
              <a:rect l="l" t="t" r="r" b="b"/>
              <a:pathLst>
                <a:path h="1299210">
                  <a:moveTo>
                    <a:pt x="0" y="0"/>
                  </a:moveTo>
                  <a:lnTo>
                    <a:pt x="0" y="0"/>
                  </a:lnTo>
                  <a:lnTo>
                    <a:pt x="0" y="1284799"/>
                  </a:lnTo>
                  <a:lnTo>
                    <a:pt x="0" y="1299105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4957" y="4753488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125892" y="0"/>
                  </a:moveTo>
                  <a:lnTo>
                    <a:pt x="0" y="0"/>
                  </a:lnTo>
                  <a:lnTo>
                    <a:pt x="62946" y="125893"/>
                  </a:lnTo>
                  <a:lnTo>
                    <a:pt x="125892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1524" y="5005260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0" y="0"/>
                  </a:moveTo>
                  <a:lnTo>
                    <a:pt x="28612" y="135"/>
                  </a:lnTo>
                  <a:lnTo>
                    <a:pt x="80154" y="378"/>
                  </a:lnTo>
                  <a:lnTo>
                    <a:pt x="131697" y="621"/>
                  </a:lnTo>
                  <a:lnTo>
                    <a:pt x="183239" y="864"/>
                  </a:lnTo>
                  <a:lnTo>
                    <a:pt x="234781" y="1107"/>
                  </a:lnTo>
                  <a:lnTo>
                    <a:pt x="286324" y="1350"/>
                  </a:lnTo>
                  <a:lnTo>
                    <a:pt x="337866" y="1593"/>
                  </a:lnTo>
                  <a:lnTo>
                    <a:pt x="389409" y="1836"/>
                  </a:lnTo>
                  <a:lnTo>
                    <a:pt x="440951" y="2079"/>
                  </a:lnTo>
                  <a:lnTo>
                    <a:pt x="492493" y="2322"/>
                  </a:lnTo>
                  <a:lnTo>
                    <a:pt x="544036" y="2565"/>
                  </a:lnTo>
                  <a:lnTo>
                    <a:pt x="595578" y="2808"/>
                  </a:lnTo>
                  <a:lnTo>
                    <a:pt x="647121" y="3051"/>
                  </a:lnTo>
                  <a:lnTo>
                    <a:pt x="698663" y="3295"/>
                  </a:lnTo>
                  <a:lnTo>
                    <a:pt x="750206" y="3538"/>
                  </a:lnTo>
                  <a:lnTo>
                    <a:pt x="801748" y="3781"/>
                  </a:lnTo>
                  <a:lnTo>
                    <a:pt x="853290" y="4024"/>
                  </a:lnTo>
                  <a:lnTo>
                    <a:pt x="904833" y="4267"/>
                  </a:lnTo>
                  <a:lnTo>
                    <a:pt x="956375" y="4510"/>
                  </a:lnTo>
                  <a:lnTo>
                    <a:pt x="1007918" y="4753"/>
                  </a:lnTo>
                  <a:lnTo>
                    <a:pt x="1059460" y="4996"/>
                  </a:lnTo>
                  <a:lnTo>
                    <a:pt x="1111002" y="5239"/>
                  </a:lnTo>
                  <a:lnTo>
                    <a:pt x="1162545" y="5482"/>
                  </a:lnTo>
                  <a:lnTo>
                    <a:pt x="1214087" y="5725"/>
                  </a:lnTo>
                  <a:lnTo>
                    <a:pt x="1265630" y="5969"/>
                  </a:lnTo>
                  <a:lnTo>
                    <a:pt x="1317172" y="6212"/>
                  </a:lnTo>
                  <a:lnTo>
                    <a:pt x="1368715" y="6455"/>
                  </a:lnTo>
                  <a:lnTo>
                    <a:pt x="1420257" y="6698"/>
                  </a:lnTo>
                  <a:lnTo>
                    <a:pt x="1471799" y="6941"/>
                  </a:lnTo>
                  <a:lnTo>
                    <a:pt x="1523342" y="7184"/>
                  </a:lnTo>
                  <a:lnTo>
                    <a:pt x="1574884" y="7427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917" y="4879747"/>
              <a:ext cx="476757" cy="247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41241" y="3344225"/>
              <a:ext cx="1575435" cy="0"/>
            </a:xfrm>
            <a:custGeom>
              <a:avLst/>
              <a:gdLst/>
              <a:ahLst/>
              <a:cxnLst/>
              <a:rect l="l" t="t" r="r" b="b"/>
              <a:pathLst>
                <a:path w="1575435">
                  <a:moveTo>
                    <a:pt x="0" y="0"/>
                  </a:moveTo>
                  <a:lnTo>
                    <a:pt x="0" y="0"/>
                  </a:lnTo>
                  <a:lnTo>
                    <a:pt x="1546270" y="0"/>
                  </a:lnTo>
                  <a:lnTo>
                    <a:pt x="1574881" y="0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87510" y="3229776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5" h="229235">
                  <a:moveTo>
                    <a:pt x="0" y="0"/>
                  </a:moveTo>
                  <a:lnTo>
                    <a:pt x="0" y="228898"/>
                  </a:lnTo>
                  <a:lnTo>
                    <a:pt x="228897" y="114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39832" y="3467734"/>
              <a:ext cx="0" cy="1221740"/>
            </a:xfrm>
            <a:custGeom>
              <a:avLst/>
              <a:gdLst/>
              <a:ahLst/>
              <a:cxnLst/>
              <a:rect l="l" t="t" r="r" b="b"/>
              <a:pathLst>
                <a:path h="1221739">
                  <a:moveTo>
                    <a:pt x="0" y="0"/>
                  </a:moveTo>
                  <a:lnTo>
                    <a:pt x="0" y="51868"/>
                  </a:lnTo>
                  <a:lnTo>
                    <a:pt x="0" y="103737"/>
                  </a:lnTo>
                  <a:lnTo>
                    <a:pt x="0" y="155606"/>
                  </a:lnTo>
                  <a:lnTo>
                    <a:pt x="0" y="207475"/>
                  </a:lnTo>
                  <a:lnTo>
                    <a:pt x="0" y="259343"/>
                  </a:lnTo>
                  <a:lnTo>
                    <a:pt x="0" y="311212"/>
                  </a:lnTo>
                  <a:lnTo>
                    <a:pt x="0" y="363081"/>
                  </a:lnTo>
                  <a:lnTo>
                    <a:pt x="0" y="414950"/>
                  </a:lnTo>
                  <a:lnTo>
                    <a:pt x="0" y="466819"/>
                  </a:lnTo>
                  <a:lnTo>
                    <a:pt x="0" y="518687"/>
                  </a:lnTo>
                  <a:lnTo>
                    <a:pt x="0" y="570556"/>
                  </a:lnTo>
                  <a:lnTo>
                    <a:pt x="0" y="622425"/>
                  </a:lnTo>
                  <a:lnTo>
                    <a:pt x="0" y="674294"/>
                  </a:lnTo>
                  <a:lnTo>
                    <a:pt x="0" y="726163"/>
                  </a:lnTo>
                  <a:lnTo>
                    <a:pt x="0" y="778032"/>
                  </a:lnTo>
                  <a:lnTo>
                    <a:pt x="0" y="829901"/>
                  </a:lnTo>
                  <a:lnTo>
                    <a:pt x="0" y="881770"/>
                  </a:lnTo>
                  <a:lnTo>
                    <a:pt x="0" y="933638"/>
                  </a:lnTo>
                  <a:lnTo>
                    <a:pt x="0" y="985507"/>
                  </a:lnTo>
                  <a:lnTo>
                    <a:pt x="0" y="1037376"/>
                  </a:lnTo>
                  <a:lnTo>
                    <a:pt x="0" y="1089245"/>
                  </a:lnTo>
                  <a:lnTo>
                    <a:pt x="0" y="1141114"/>
                  </a:lnTo>
                  <a:lnTo>
                    <a:pt x="0" y="1192983"/>
                  </a:lnTo>
                  <a:lnTo>
                    <a:pt x="0" y="1221594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25384" y="4660717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5" h="229235">
                  <a:moveTo>
                    <a:pt x="228897" y="0"/>
                  </a:moveTo>
                  <a:lnTo>
                    <a:pt x="0" y="0"/>
                  </a:lnTo>
                  <a:lnTo>
                    <a:pt x="114448" y="228898"/>
                  </a:lnTo>
                  <a:lnTo>
                    <a:pt x="228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63257" y="3336214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1574884" y="0"/>
                  </a:moveTo>
                  <a:lnTo>
                    <a:pt x="1546272" y="135"/>
                  </a:lnTo>
                  <a:lnTo>
                    <a:pt x="1494729" y="378"/>
                  </a:lnTo>
                  <a:lnTo>
                    <a:pt x="1443187" y="621"/>
                  </a:lnTo>
                  <a:lnTo>
                    <a:pt x="1391644" y="864"/>
                  </a:lnTo>
                  <a:lnTo>
                    <a:pt x="1340102" y="1107"/>
                  </a:lnTo>
                  <a:lnTo>
                    <a:pt x="1288559" y="1350"/>
                  </a:lnTo>
                  <a:lnTo>
                    <a:pt x="1237017" y="1594"/>
                  </a:lnTo>
                  <a:lnTo>
                    <a:pt x="1185475" y="1837"/>
                  </a:lnTo>
                  <a:lnTo>
                    <a:pt x="1133932" y="2080"/>
                  </a:lnTo>
                  <a:lnTo>
                    <a:pt x="1082390" y="2323"/>
                  </a:lnTo>
                  <a:lnTo>
                    <a:pt x="1030847" y="2566"/>
                  </a:lnTo>
                  <a:lnTo>
                    <a:pt x="979305" y="2809"/>
                  </a:lnTo>
                  <a:lnTo>
                    <a:pt x="927762" y="3052"/>
                  </a:lnTo>
                  <a:lnTo>
                    <a:pt x="876220" y="3295"/>
                  </a:lnTo>
                  <a:lnTo>
                    <a:pt x="824677" y="3538"/>
                  </a:lnTo>
                  <a:lnTo>
                    <a:pt x="773135" y="3782"/>
                  </a:lnTo>
                  <a:lnTo>
                    <a:pt x="721593" y="4025"/>
                  </a:lnTo>
                  <a:lnTo>
                    <a:pt x="670050" y="4268"/>
                  </a:lnTo>
                  <a:lnTo>
                    <a:pt x="618508" y="4511"/>
                  </a:lnTo>
                  <a:lnTo>
                    <a:pt x="566965" y="4754"/>
                  </a:lnTo>
                  <a:lnTo>
                    <a:pt x="515423" y="4997"/>
                  </a:lnTo>
                  <a:lnTo>
                    <a:pt x="463881" y="5240"/>
                  </a:lnTo>
                  <a:lnTo>
                    <a:pt x="412338" y="5483"/>
                  </a:lnTo>
                  <a:lnTo>
                    <a:pt x="360796" y="5726"/>
                  </a:lnTo>
                  <a:lnTo>
                    <a:pt x="309254" y="5970"/>
                  </a:lnTo>
                  <a:lnTo>
                    <a:pt x="257711" y="6213"/>
                  </a:lnTo>
                  <a:lnTo>
                    <a:pt x="206169" y="6456"/>
                  </a:lnTo>
                  <a:lnTo>
                    <a:pt x="154626" y="6699"/>
                  </a:lnTo>
                  <a:lnTo>
                    <a:pt x="103084" y="6942"/>
                  </a:lnTo>
                  <a:lnTo>
                    <a:pt x="51542" y="7185"/>
                  </a:lnTo>
                  <a:lnTo>
                    <a:pt x="0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08990" y="3221902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70" h="229235">
                  <a:moveTo>
                    <a:pt x="0" y="0"/>
                  </a:moveTo>
                  <a:lnTo>
                    <a:pt x="1078" y="228894"/>
                  </a:lnTo>
                  <a:lnTo>
                    <a:pt x="229434" y="11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34864" y="3422222"/>
              <a:ext cx="1746250" cy="1433830"/>
            </a:xfrm>
            <a:custGeom>
              <a:avLst/>
              <a:gdLst/>
              <a:ahLst/>
              <a:cxnLst/>
              <a:rect l="l" t="t" r="r" b="b"/>
              <a:pathLst>
                <a:path w="1746250" h="1433829">
                  <a:moveTo>
                    <a:pt x="0" y="0"/>
                  </a:moveTo>
                  <a:lnTo>
                    <a:pt x="39434" y="32366"/>
                  </a:lnTo>
                  <a:lnTo>
                    <a:pt x="78869" y="64732"/>
                  </a:lnTo>
                  <a:lnTo>
                    <a:pt x="118303" y="97098"/>
                  </a:lnTo>
                  <a:lnTo>
                    <a:pt x="157738" y="129464"/>
                  </a:lnTo>
                  <a:lnTo>
                    <a:pt x="197173" y="161830"/>
                  </a:lnTo>
                  <a:lnTo>
                    <a:pt x="236607" y="194197"/>
                  </a:lnTo>
                  <a:lnTo>
                    <a:pt x="276042" y="226563"/>
                  </a:lnTo>
                  <a:lnTo>
                    <a:pt x="315477" y="258929"/>
                  </a:lnTo>
                  <a:lnTo>
                    <a:pt x="354911" y="291295"/>
                  </a:lnTo>
                  <a:lnTo>
                    <a:pt x="394346" y="323661"/>
                  </a:lnTo>
                  <a:lnTo>
                    <a:pt x="433781" y="356028"/>
                  </a:lnTo>
                  <a:lnTo>
                    <a:pt x="473215" y="388394"/>
                  </a:lnTo>
                  <a:lnTo>
                    <a:pt x="512650" y="420760"/>
                  </a:lnTo>
                  <a:lnTo>
                    <a:pt x="552085" y="453126"/>
                  </a:lnTo>
                  <a:lnTo>
                    <a:pt x="591519" y="485492"/>
                  </a:lnTo>
                  <a:lnTo>
                    <a:pt x="630954" y="517859"/>
                  </a:lnTo>
                  <a:lnTo>
                    <a:pt x="670389" y="550225"/>
                  </a:lnTo>
                  <a:lnTo>
                    <a:pt x="709824" y="582591"/>
                  </a:lnTo>
                  <a:lnTo>
                    <a:pt x="749258" y="614957"/>
                  </a:lnTo>
                  <a:lnTo>
                    <a:pt x="788693" y="647323"/>
                  </a:lnTo>
                  <a:lnTo>
                    <a:pt x="828128" y="679690"/>
                  </a:lnTo>
                  <a:lnTo>
                    <a:pt x="867562" y="712056"/>
                  </a:lnTo>
                  <a:lnTo>
                    <a:pt x="906997" y="744422"/>
                  </a:lnTo>
                  <a:lnTo>
                    <a:pt x="946432" y="776788"/>
                  </a:lnTo>
                  <a:lnTo>
                    <a:pt x="985866" y="809154"/>
                  </a:lnTo>
                  <a:lnTo>
                    <a:pt x="1025301" y="841520"/>
                  </a:lnTo>
                  <a:lnTo>
                    <a:pt x="1064736" y="873887"/>
                  </a:lnTo>
                  <a:lnTo>
                    <a:pt x="1104170" y="906253"/>
                  </a:lnTo>
                  <a:lnTo>
                    <a:pt x="1143605" y="938619"/>
                  </a:lnTo>
                  <a:lnTo>
                    <a:pt x="1183040" y="970985"/>
                  </a:lnTo>
                  <a:lnTo>
                    <a:pt x="1222474" y="1003351"/>
                  </a:lnTo>
                  <a:lnTo>
                    <a:pt x="1261909" y="1035717"/>
                  </a:lnTo>
                  <a:lnTo>
                    <a:pt x="1301344" y="1068084"/>
                  </a:lnTo>
                  <a:lnTo>
                    <a:pt x="1340778" y="1100450"/>
                  </a:lnTo>
                  <a:lnTo>
                    <a:pt x="1380213" y="1132816"/>
                  </a:lnTo>
                  <a:lnTo>
                    <a:pt x="1419648" y="1165182"/>
                  </a:lnTo>
                  <a:lnTo>
                    <a:pt x="1459082" y="1197548"/>
                  </a:lnTo>
                  <a:lnTo>
                    <a:pt x="1498517" y="1229914"/>
                  </a:lnTo>
                  <a:lnTo>
                    <a:pt x="1537952" y="1262280"/>
                  </a:lnTo>
                  <a:lnTo>
                    <a:pt x="1577386" y="1294647"/>
                  </a:lnTo>
                  <a:lnTo>
                    <a:pt x="1616821" y="1327013"/>
                  </a:lnTo>
                  <a:lnTo>
                    <a:pt x="1656256" y="1359379"/>
                  </a:lnTo>
                  <a:lnTo>
                    <a:pt x="1695690" y="1391745"/>
                  </a:lnTo>
                  <a:lnTo>
                    <a:pt x="1735125" y="1424111"/>
                  </a:lnTo>
                  <a:lnTo>
                    <a:pt x="1746208" y="1433208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30079" y="4797698"/>
              <a:ext cx="137795" cy="128905"/>
            </a:xfrm>
            <a:custGeom>
              <a:avLst/>
              <a:gdLst/>
              <a:ahLst/>
              <a:cxnLst/>
              <a:rect l="l" t="t" r="r" b="b"/>
              <a:pathLst>
                <a:path w="137795" h="128904">
                  <a:moveTo>
                    <a:pt x="79870" y="0"/>
                  </a:moveTo>
                  <a:lnTo>
                    <a:pt x="0" y="97313"/>
                  </a:lnTo>
                  <a:lnTo>
                    <a:pt x="137248" y="128526"/>
                  </a:lnTo>
                  <a:lnTo>
                    <a:pt x="7987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5847" y="3220239"/>
              <a:ext cx="247972" cy="2479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3917" y="3220239"/>
              <a:ext cx="247972" cy="24797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70097" y="3202770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15847" y="3210701"/>
            <a:ext cx="2270125" cy="1926589"/>
            <a:chOff x="4615847" y="3210701"/>
            <a:chExt cx="2270125" cy="1926589"/>
          </a:xfrm>
        </p:grpSpPr>
        <p:sp>
          <p:nvSpPr>
            <p:cNvPr id="25" name="object 25"/>
            <p:cNvSpPr/>
            <p:nvPr/>
          </p:nvSpPr>
          <p:spPr>
            <a:xfrm>
              <a:off x="4863258" y="5005260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1574883" y="0"/>
                  </a:moveTo>
                  <a:lnTo>
                    <a:pt x="1546272" y="135"/>
                  </a:lnTo>
                  <a:lnTo>
                    <a:pt x="1494730" y="378"/>
                  </a:lnTo>
                  <a:lnTo>
                    <a:pt x="1443187" y="621"/>
                  </a:lnTo>
                  <a:lnTo>
                    <a:pt x="1391645" y="864"/>
                  </a:lnTo>
                  <a:lnTo>
                    <a:pt x="1340102" y="1107"/>
                  </a:lnTo>
                  <a:lnTo>
                    <a:pt x="1288560" y="1350"/>
                  </a:lnTo>
                  <a:lnTo>
                    <a:pt x="1237017" y="1593"/>
                  </a:lnTo>
                  <a:lnTo>
                    <a:pt x="1185475" y="1836"/>
                  </a:lnTo>
                  <a:lnTo>
                    <a:pt x="1133933" y="2079"/>
                  </a:lnTo>
                  <a:lnTo>
                    <a:pt x="1082390" y="2322"/>
                  </a:lnTo>
                  <a:lnTo>
                    <a:pt x="1030848" y="2565"/>
                  </a:lnTo>
                  <a:lnTo>
                    <a:pt x="979305" y="2808"/>
                  </a:lnTo>
                  <a:lnTo>
                    <a:pt x="927763" y="3051"/>
                  </a:lnTo>
                  <a:lnTo>
                    <a:pt x="876221" y="3295"/>
                  </a:lnTo>
                  <a:lnTo>
                    <a:pt x="824678" y="3538"/>
                  </a:lnTo>
                  <a:lnTo>
                    <a:pt x="773136" y="3781"/>
                  </a:lnTo>
                  <a:lnTo>
                    <a:pt x="721593" y="4024"/>
                  </a:lnTo>
                  <a:lnTo>
                    <a:pt x="670051" y="4267"/>
                  </a:lnTo>
                  <a:lnTo>
                    <a:pt x="618508" y="4510"/>
                  </a:lnTo>
                  <a:lnTo>
                    <a:pt x="566966" y="4753"/>
                  </a:lnTo>
                  <a:lnTo>
                    <a:pt x="515424" y="4996"/>
                  </a:lnTo>
                  <a:lnTo>
                    <a:pt x="463881" y="5239"/>
                  </a:lnTo>
                  <a:lnTo>
                    <a:pt x="412339" y="5482"/>
                  </a:lnTo>
                  <a:lnTo>
                    <a:pt x="360796" y="5725"/>
                  </a:lnTo>
                  <a:lnTo>
                    <a:pt x="309254" y="5969"/>
                  </a:lnTo>
                  <a:lnTo>
                    <a:pt x="257712" y="6212"/>
                  </a:lnTo>
                  <a:lnTo>
                    <a:pt x="206169" y="6455"/>
                  </a:lnTo>
                  <a:lnTo>
                    <a:pt x="154627" y="6698"/>
                  </a:lnTo>
                  <a:lnTo>
                    <a:pt x="103084" y="6941"/>
                  </a:lnTo>
                  <a:lnTo>
                    <a:pt x="51542" y="7184"/>
                  </a:lnTo>
                  <a:lnTo>
                    <a:pt x="0" y="7427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08990" y="4890947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70" h="229235">
                  <a:moveTo>
                    <a:pt x="0" y="0"/>
                  </a:moveTo>
                  <a:lnTo>
                    <a:pt x="1079" y="228894"/>
                  </a:lnTo>
                  <a:lnTo>
                    <a:pt x="229434" y="11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5847" y="4889284"/>
              <a:ext cx="247972" cy="2479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761762" y="3458196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49845"/>
                  </a:lnTo>
                  <a:lnTo>
                    <a:pt x="0" y="99691"/>
                  </a:lnTo>
                  <a:lnTo>
                    <a:pt x="0" y="149537"/>
                  </a:lnTo>
                  <a:lnTo>
                    <a:pt x="0" y="199383"/>
                  </a:lnTo>
                  <a:lnTo>
                    <a:pt x="0" y="249228"/>
                  </a:lnTo>
                  <a:lnTo>
                    <a:pt x="0" y="299074"/>
                  </a:lnTo>
                  <a:lnTo>
                    <a:pt x="0" y="348920"/>
                  </a:lnTo>
                  <a:lnTo>
                    <a:pt x="0" y="398765"/>
                  </a:lnTo>
                  <a:lnTo>
                    <a:pt x="0" y="448611"/>
                  </a:lnTo>
                  <a:lnTo>
                    <a:pt x="0" y="498457"/>
                  </a:lnTo>
                  <a:lnTo>
                    <a:pt x="0" y="548303"/>
                  </a:lnTo>
                  <a:lnTo>
                    <a:pt x="0" y="598148"/>
                  </a:lnTo>
                  <a:lnTo>
                    <a:pt x="0" y="647994"/>
                  </a:lnTo>
                  <a:lnTo>
                    <a:pt x="0" y="697840"/>
                  </a:lnTo>
                  <a:lnTo>
                    <a:pt x="0" y="747685"/>
                  </a:lnTo>
                  <a:lnTo>
                    <a:pt x="0" y="797531"/>
                  </a:lnTo>
                  <a:lnTo>
                    <a:pt x="0" y="847377"/>
                  </a:lnTo>
                  <a:lnTo>
                    <a:pt x="0" y="897222"/>
                  </a:lnTo>
                  <a:lnTo>
                    <a:pt x="0" y="947068"/>
                  </a:lnTo>
                  <a:lnTo>
                    <a:pt x="0" y="996914"/>
                  </a:lnTo>
                  <a:lnTo>
                    <a:pt x="1" y="1046759"/>
                  </a:lnTo>
                  <a:lnTo>
                    <a:pt x="1" y="1096605"/>
                  </a:lnTo>
                  <a:lnTo>
                    <a:pt x="1" y="1146451"/>
                  </a:lnTo>
                  <a:lnTo>
                    <a:pt x="1" y="1196296"/>
                  </a:lnTo>
                  <a:lnTo>
                    <a:pt x="1" y="1246142"/>
                  </a:lnTo>
                  <a:lnTo>
                    <a:pt x="1" y="1295988"/>
                  </a:lnTo>
                  <a:lnTo>
                    <a:pt x="0" y="1310293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98815" y="4754184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5" h="126364">
                  <a:moveTo>
                    <a:pt x="125893" y="0"/>
                  </a:moveTo>
                  <a:lnTo>
                    <a:pt x="0" y="0"/>
                  </a:lnTo>
                  <a:lnTo>
                    <a:pt x="62947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776" y="3210701"/>
              <a:ext cx="247972" cy="24797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642544" y="4884516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59" h="238760">
                  <a:moveTo>
                    <a:pt x="119217" y="0"/>
                  </a:moveTo>
                  <a:lnTo>
                    <a:pt x="74356" y="8729"/>
                  </a:lnTo>
                  <a:lnTo>
                    <a:pt x="34918" y="34917"/>
                  </a:lnTo>
                  <a:lnTo>
                    <a:pt x="8729" y="74355"/>
                  </a:lnTo>
                  <a:lnTo>
                    <a:pt x="0" y="119217"/>
                  </a:lnTo>
                  <a:lnTo>
                    <a:pt x="8729" y="164078"/>
                  </a:lnTo>
                  <a:lnTo>
                    <a:pt x="34918" y="203516"/>
                  </a:lnTo>
                  <a:lnTo>
                    <a:pt x="74356" y="229704"/>
                  </a:lnTo>
                  <a:lnTo>
                    <a:pt x="119217" y="238434"/>
                  </a:lnTo>
                  <a:lnTo>
                    <a:pt x="164079" y="229704"/>
                  </a:lnTo>
                  <a:lnTo>
                    <a:pt x="203517" y="203516"/>
                  </a:lnTo>
                  <a:lnTo>
                    <a:pt x="229706" y="164078"/>
                  </a:lnTo>
                  <a:lnTo>
                    <a:pt x="238436" y="119217"/>
                  </a:lnTo>
                  <a:lnTo>
                    <a:pt x="229706" y="74355"/>
                  </a:lnTo>
                  <a:lnTo>
                    <a:pt x="203517" y="34917"/>
                  </a:lnTo>
                  <a:lnTo>
                    <a:pt x="164079" y="8729"/>
                  </a:lnTo>
                  <a:lnTo>
                    <a:pt x="11921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42545" y="4884516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59" h="238760">
                  <a:moveTo>
                    <a:pt x="203516" y="34917"/>
                  </a:moveTo>
                  <a:lnTo>
                    <a:pt x="229705" y="74355"/>
                  </a:lnTo>
                  <a:lnTo>
                    <a:pt x="238435" y="119217"/>
                  </a:lnTo>
                  <a:lnTo>
                    <a:pt x="229705" y="164078"/>
                  </a:lnTo>
                  <a:lnTo>
                    <a:pt x="203516" y="203516"/>
                  </a:lnTo>
                  <a:lnTo>
                    <a:pt x="164079" y="229705"/>
                  </a:lnTo>
                  <a:lnTo>
                    <a:pt x="119217" y="238435"/>
                  </a:lnTo>
                  <a:lnTo>
                    <a:pt x="74355" y="229705"/>
                  </a:lnTo>
                  <a:lnTo>
                    <a:pt x="34918" y="203516"/>
                  </a:lnTo>
                  <a:lnTo>
                    <a:pt x="8729" y="164078"/>
                  </a:lnTo>
                  <a:lnTo>
                    <a:pt x="0" y="119217"/>
                  </a:lnTo>
                  <a:lnTo>
                    <a:pt x="8729" y="74355"/>
                  </a:lnTo>
                  <a:lnTo>
                    <a:pt x="34918" y="34917"/>
                  </a:lnTo>
                  <a:lnTo>
                    <a:pt x="74355" y="8729"/>
                  </a:lnTo>
                  <a:lnTo>
                    <a:pt x="119217" y="0"/>
                  </a:lnTo>
                  <a:lnTo>
                    <a:pt x="164079" y="8729"/>
                  </a:lnTo>
                  <a:lnTo>
                    <a:pt x="203516" y="3491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4467" y="1131247"/>
            <a:ext cx="8658860" cy="437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5880">
              <a:lnSpc>
                <a:spcPct val="132100"/>
              </a:lnSpc>
              <a:spcBef>
                <a:spcPts val="100"/>
              </a:spcBef>
              <a:tabLst>
                <a:tab pos="6629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(rooted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subgraph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 </a:t>
            </a:r>
            <a:r>
              <a:rPr sz="1800" dirty="0">
                <a:latin typeface="Times New Roman"/>
                <a:cs typeface="Times New Roman"/>
              </a:rPr>
              <a:t>=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such </a:t>
            </a:r>
            <a:r>
              <a:rPr sz="1800" spc="-20" dirty="0">
                <a:latin typeface="Lucida Sans Unicode"/>
                <a:cs typeface="Lucida Sans Unicode"/>
              </a:rPr>
              <a:t>that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78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spanning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ignore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other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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153797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subgraph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iff</a:t>
            </a:r>
            <a:endParaRPr sz="1800">
              <a:latin typeface="Lucida Sans Unicode"/>
              <a:cs typeface="Lucida Sans Unicode"/>
            </a:endParaRPr>
          </a:p>
          <a:p>
            <a:pPr marL="63500" marR="229870">
              <a:lnSpc>
                <a:spcPct val="132100"/>
              </a:lnSpc>
            </a:pP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≠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 entering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R="594995" algn="r">
              <a:lnSpc>
                <a:spcPct val="100000"/>
              </a:lnSpc>
              <a:spcBef>
                <a:spcPts val="695"/>
              </a:spcBef>
              <a:tabLst>
                <a:tab pos="370205" algn="l"/>
              </a:tabLst>
            </a:pPr>
            <a:r>
              <a:rPr sz="1800" spc="-50" dirty="0">
                <a:latin typeface="Symbol"/>
                <a:cs typeface="Symbol"/>
              </a:rPr>
              <a:t>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(directed)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≠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  <a:p>
            <a:pPr marR="544195" algn="r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edge—the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unique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Lucida Sans Unicode"/>
                <a:cs typeface="Lucida Sans Unicode"/>
              </a:rPr>
              <a:t>↝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path.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433705" algn="l"/>
              </a:tabLst>
            </a:pPr>
            <a:r>
              <a:rPr sz="1800" spc="-50" dirty="0">
                <a:latin typeface="Symbol"/>
                <a:cs typeface="Symbol"/>
              </a:rPr>
              <a:t>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4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≠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183988" y="5930468"/>
            <a:ext cx="2225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backward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direction.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5430708"/>
            <a:ext cx="8188959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3898" dirty="0">
                <a:latin typeface="Yu Gothic UI"/>
                <a:cs typeface="Yu Gothic UI"/>
              </a:rPr>
              <a:t>・</a:t>
            </a:r>
            <a:r>
              <a:rPr sz="1800" spc="-90" dirty="0">
                <a:latin typeface="Lucida Sans Unicode"/>
                <a:cs typeface="Lucida Sans Unicode"/>
              </a:rPr>
              <a:t>To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construct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Lucida Sans Unicode"/>
                <a:cs typeface="Lucida Sans Unicode"/>
              </a:rPr>
              <a:t>↝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path,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repeatedly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</a:t>
            </a: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229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cycles,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process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0" dirty="0">
                <a:latin typeface="Lucida Sans Unicode"/>
                <a:cs typeface="Lucida Sans Unicode"/>
              </a:rPr>
              <a:t> terminate.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541" y="6517971"/>
            <a:ext cx="840422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824992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terminate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Arborescences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9867" y="1131247"/>
            <a:ext cx="8609965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90"/>
              </a:spcBef>
              <a:tabLst>
                <a:tab pos="116268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digraph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nonnegative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cost</a:t>
            </a: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baseline="-6944" dirty="0">
                <a:latin typeface="Times New Roman"/>
                <a:cs typeface="Times New Roman"/>
              </a:rPr>
              <a:t>e</a:t>
            </a:r>
            <a:r>
              <a:rPr sz="1800" i="1" spc="209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≥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compute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minimum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6205145"/>
            <a:ext cx="7871459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17722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Assumption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rooted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17722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Assumption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(safe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delete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won't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help).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Min-cost</a:t>
            </a:r>
            <a:r>
              <a:rPr spc="70" dirty="0"/>
              <a:t> </a:t>
            </a:r>
            <a:r>
              <a:rPr dirty="0"/>
              <a:t>arborescence</a:t>
            </a:r>
            <a:r>
              <a:rPr spc="70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593917" y="3382374"/>
            <a:ext cx="4073525" cy="1907539"/>
            <a:chOff x="2593917" y="3382374"/>
            <a:chExt cx="4073525" cy="1907539"/>
          </a:xfrm>
        </p:grpSpPr>
        <p:sp>
          <p:nvSpPr>
            <p:cNvPr id="7" name="object 7"/>
            <p:cNvSpPr/>
            <p:nvPr/>
          </p:nvSpPr>
          <p:spPr>
            <a:xfrm>
              <a:off x="2812934" y="3654663"/>
              <a:ext cx="1746250" cy="1433830"/>
            </a:xfrm>
            <a:custGeom>
              <a:avLst/>
              <a:gdLst/>
              <a:ahLst/>
              <a:cxnLst/>
              <a:rect l="l" t="t" r="r" b="b"/>
              <a:pathLst>
                <a:path w="1746250" h="1433829">
                  <a:moveTo>
                    <a:pt x="0" y="1433209"/>
                  </a:moveTo>
                  <a:lnTo>
                    <a:pt x="39434" y="1400843"/>
                  </a:lnTo>
                  <a:lnTo>
                    <a:pt x="78869" y="1368476"/>
                  </a:lnTo>
                  <a:lnTo>
                    <a:pt x="118303" y="1336110"/>
                  </a:lnTo>
                  <a:lnTo>
                    <a:pt x="157738" y="1303744"/>
                  </a:lnTo>
                  <a:lnTo>
                    <a:pt x="197173" y="1271378"/>
                  </a:lnTo>
                  <a:lnTo>
                    <a:pt x="236607" y="1239011"/>
                  </a:lnTo>
                  <a:lnTo>
                    <a:pt x="276042" y="1206645"/>
                  </a:lnTo>
                  <a:lnTo>
                    <a:pt x="315477" y="1174279"/>
                  </a:lnTo>
                  <a:lnTo>
                    <a:pt x="354911" y="1141913"/>
                  </a:lnTo>
                  <a:lnTo>
                    <a:pt x="394346" y="1109547"/>
                  </a:lnTo>
                  <a:lnTo>
                    <a:pt x="433781" y="1077180"/>
                  </a:lnTo>
                  <a:lnTo>
                    <a:pt x="473215" y="1044814"/>
                  </a:lnTo>
                  <a:lnTo>
                    <a:pt x="512650" y="1012448"/>
                  </a:lnTo>
                  <a:lnTo>
                    <a:pt x="552085" y="980082"/>
                  </a:lnTo>
                  <a:lnTo>
                    <a:pt x="591519" y="947716"/>
                  </a:lnTo>
                  <a:lnTo>
                    <a:pt x="630954" y="915349"/>
                  </a:lnTo>
                  <a:lnTo>
                    <a:pt x="670389" y="882983"/>
                  </a:lnTo>
                  <a:lnTo>
                    <a:pt x="709824" y="850617"/>
                  </a:lnTo>
                  <a:lnTo>
                    <a:pt x="749258" y="818251"/>
                  </a:lnTo>
                  <a:lnTo>
                    <a:pt x="788693" y="785885"/>
                  </a:lnTo>
                  <a:lnTo>
                    <a:pt x="828128" y="753518"/>
                  </a:lnTo>
                  <a:lnTo>
                    <a:pt x="867562" y="721152"/>
                  </a:lnTo>
                  <a:lnTo>
                    <a:pt x="906997" y="688786"/>
                  </a:lnTo>
                  <a:lnTo>
                    <a:pt x="946432" y="656420"/>
                  </a:lnTo>
                  <a:lnTo>
                    <a:pt x="985866" y="624054"/>
                  </a:lnTo>
                  <a:lnTo>
                    <a:pt x="1025301" y="591688"/>
                  </a:lnTo>
                  <a:lnTo>
                    <a:pt x="1064736" y="559321"/>
                  </a:lnTo>
                  <a:lnTo>
                    <a:pt x="1104170" y="526955"/>
                  </a:lnTo>
                  <a:lnTo>
                    <a:pt x="1143605" y="494589"/>
                  </a:lnTo>
                  <a:lnTo>
                    <a:pt x="1183040" y="462223"/>
                  </a:lnTo>
                  <a:lnTo>
                    <a:pt x="1222474" y="429857"/>
                  </a:lnTo>
                  <a:lnTo>
                    <a:pt x="1261909" y="397490"/>
                  </a:lnTo>
                  <a:lnTo>
                    <a:pt x="1301344" y="365124"/>
                  </a:lnTo>
                  <a:lnTo>
                    <a:pt x="1340778" y="332758"/>
                  </a:lnTo>
                  <a:lnTo>
                    <a:pt x="1380213" y="300392"/>
                  </a:lnTo>
                  <a:lnTo>
                    <a:pt x="1419648" y="268026"/>
                  </a:lnTo>
                  <a:lnTo>
                    <a:pt x="1459082" y="235660"/>
                  </a:lnTo>
                  <a:lnTo>
                    <a:pt x="1498517" y="203293"/>
                  </a:lnTo>
                  <a:lnTo>
                    <a:pt x="1537952" y="170927"/>
                  </a:lnTo>
                  <a:lnTo>
                    <a:pt x="1577386" y="138561"/>
                  </a:lnTo>
                  <a:lnTo>
                    <a:pt x="1616821" y="106195"/>
                  </a:lnTo>
                  <a:lnTo>
                    <a:pt x="1656256" y="73829"/>
                  </a:lnTo>
                  <a:lnTo>
                    <a:pt x="1695690" y="41462"/>
                  </a:lnTo>
                  <a:lnTo>
                    <a:pt x="1735125" y="9096"/>
                  </a:lnTo>
                  <a:lnTo>
                    <a:pt x="1746208" y="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08149" y="3583868"/>
              <a:ext cx="137795" cy="128905"/>
            </a:xfrm>
            <a:custGeom>
              <a:avLst/>
              <a:gdLst/>
              <a:ahLst/>
              <a:cxnLst/>
              <a:rect l="l" t="t" r="r" b="b"/>
              <a:pathLst>
                <a:path w="137795" h="128904">
                  <a:moveTo>
                    <a:pt x="137248" y="0"/>
                  </a:moveTo>
                  <a:lnTo>
                    <a:pt x="0" y="31214"/>
                  </a:lnTo>
                  <a:lnTo>
                    <a:pt x="79870" y="128527"/>
                  </a:lnTo>
                  <a:lnTo>
                    <a:pt x="13724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1524" y="5167396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0" y="0"/>
                  </a:moveTo>
                  <a:lnTo>
                    <a:pt x="28612" y="135"/>
                  </a:lnTo>
                  <a:lnTo>
                    <a:pt x="80154" y="378"/>
                  </a:lnTo>
                  <a:lnTo>
                    <a:pt x="131697" y="621"/>
                  </a:lnTo>
                  <a:lnTo>
                    <a:pt x="183239" y="864"/>
                  </a:lnTo>
                  <a:lnTo>
                    <a:pt x="234781" y="1107"/>
                  </a:lnTo>
                  <a:lnTo>
                    <a:pt x="286324" y="1350"/>
                  </a:lnTo>
                  <a:lnTo>
                    <a:pt x="337866" y="1593"/>
                  </a:lnTo>
                  <a:lnTo>
                    <a:pt x="389409" y="1836"/>
                  </a:lnTo>
                  <a:lnTo>
                    <a:pt x="440951" y="2079"/>
                  </a:lnTo>
                  <a:lnTo>
                    <a:pt x="492493" y="2322"/>
                  </a:lnTo>
                  <a:lnTo>
                    <a:pt x="544036" y="2565"/>
                  </a:lnTo>
                  <a:lnTo>
                    <a:pt x="595578" y="2808"/>
                  </a:lnTo>
                  <a:lnTo>
                    <a:pt x="647121" y="3052"/>
                  </a:lnTo>
                  <a:lnTo>
                    <a:pt x="698663" y="3295"/>
                  </a:lnTo>
                  <a:lnTo>
                    <a:pt x="750206" y="3538"/>
                  </a:lnTo>
                  <a:lnTo>
                    <a:pt x="801748" y="3781"/>
                  </a:lnTo>
                  <a:lnTo>
                    <a:pt x="853290" y="4024"/>
                  </a:lnTo>
                  <a:lnTo>
                    <a:pt x="904833" y="4267"/>
                  </a:lnTo>
                  <a:lnTo>
                    <a:pt x="956375" y="4510"/>
                  </a:lnTo>
                  <a:lnTo>
                    <a:pt x="1007918" y="4753"/>
                  </a:lnTo>
                  <a:lnTo>
                    <a:pt x="1059460" y="4996"/>
                  </a:lnTo>
                  <a:lnTo>
                    <a:pt x="1111002" y="5240"/>
                  </a:lnTo>
                  <a:lnTo>
                    <a:pt x="1162545" y="5483"/>
                  </a:lnTo>
                  <a:lnTo>
                    <a:pt x="1214087" y="5726"/>
                  </a:lnTo>
                  <a:lnTo>
                    <a:pt x="1265630" y="5969"/>
                  </a:lnTo>
                  <a:lnTo>
                    <a:pt x="1317172" y="6212"/>
                  </a:lnTo>
                  <a:lnTo>
                    <a:pt x="1368715" y="6455"/>
                  </a:lnTo>
                  <a:lnTo>
                    <a:pt x="1420257" y="6699"/>
                  </a:lnTo>
                  <a:lnTo>
                    <a:pt x="1471799" y="6942"/>
                  </a:lnTo>
                  <a:lnTo>
                    <a:pt x="1523342" y="7185"/>
                  </a:lnTo>
                  <a:lnTo>
                    <a:pt x="1574884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41241" y="5053083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69" h="229235">
                  <a:moveTo>
                    <a:pt x="229434" y="0"/>
                  </a:moveTo>
                  <a:lnTo>
                    <a:pt x="0" y="113367"/>
                  </a:lnTo>
                  <a:lnTo>
                    <a:pt x="228354" y="228894"/>
                  </a:lnTo>
                  <a:lnTo>
                    <a:pt x="229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17904" y="3630824"/>
              <a:ext cx="0" cy="1299210"/>
            </a:xfrm>
            <a:custGeom>
              <a:avLst/>
              <a:gdLst/>
              <a:ahLst/>
              <a:cxnLst/>
              <a:rect l="l" t="t" r="r" b="b"/>
              <a:pathLst>
                <a:path h="1299210">
                  <a:moveTo>
                    <a:pt x="0" y="0"/>
                  </a:moveTo>
                  <a:lnTo>
                    <a:pt x="0" y="0"/>
                  </a:lnTo>
                  <a:lnTo>
                    <a:pt x="0" y="1284799"/>
                  </a:lnTo>
                  <a:lnTo>
                    <a:pt x="0" y="1299105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917" y="4915623"/>
              <a:ext cx="247972" cy="3742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63257" y="3498349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1574884" y="0"/>
                  </a:moveTo>
                  <a:lnTo>
                    <a:pt x="1546272" y="135"/>
                  </a:lnTo>
                  <a:lnTo>
                    <a:pt x="1494730" y="378"/>
                  </a:lnTo>
                  <a:lnTo>
                    <a:pt x="1443187" y="621"/>
                  </a:lnTo>
                  <a:lnTo>
                    <a:pt x="1391645" y="864"/>
                  </a:lnTo>
                  <a:lnTo>
                    <a:pt x="1340102" y="1107"/>
                  </a:lnTo>
                  <a:lnTo>
                    <a:pt x="1288560" y="1350"/>
                  </a:lnTo>
                  <a:lnTo>
                    <a:pt x="1237017" y="1594"/>
                  </a:lnTo>
                  <a:lnTo>
                    <a:pt x="1185475" y="1837"/>
                  </a:lnTo>
                  <a:lnTo>
                    <a:pt x="1133933" y="2080"/>
                  </a:lnTo>
                  <a:lnTo>
                    <a:pt x="1082390" y="2323"/>
                  </a:lnTo>
                  <a:lnTo>
                    <a:pt x="1030848" y="2566"/>
                  </a:lnTo>
                  <a:lnTo>
                    <a:pt x="979305" y="2809"/>
                  </a:lnTo>
                  <a:lnTo>
                    <a:pt x="927763" y="3052"/>
                  </a:lnTo>
                  <a:lnTo>
                    <a:pt x="876221" y="3295"/>
                  </a:lnTo>
                  <a:lnTo>
                    <a:pt x="824678" y="3538"/>
                  </a:lnTo>
                  <a:lnTo>
                    <a:pt x="773136" y="3782"/>
                  </a:lnTo>
                  <a:lnTo>
                    <a:pt x="721593" y="4025"/>
                  </a:lnTo>
                  <a:lnTo>
                    <a:pt x="670051" y="4268"/>
                  </a:lnTo>
                  <a:lnTo>
                    <a:pt x="618508" y="4511"/>
                  </a:lnTo>
                  <a:lnTo>
                    <a:pt x="566966" y="4754"/>
                  </a:lnTo>
                  <a:lnTo>
                    <a:pt x="515424" y="4997"/>
                  </a:lnTo>
                  <a:lnTo>
                    <a:pt x="463881" y="5240"/>
                  </a:lnTo>
                  <a:lnTo>
                    <a:pt x="412339" y="5483"/>
                  </a:lnTo>
                  <a:lnTo>
                    <a:pt x="360796" y="5726"/>
                  </a:lnTo>
                  <a:lnTo>
                    <a:pt x="51542" y="7185"/>
                  </a:lnTo>
                  <a:lnTo>
                    <a:pt x="0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08990" y="3384038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70" h="229235">
                  <a:moveTo>
                    <a:pt x="0" y="0"/>
                  </a:moveTo>
                  <a:lnTo>
                    <a:pt x="1078" y="228894"/>
                  </a:lnTo>
                  <a:lnTo>
                    <a:pt x="229434" y="11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34864" y="3584357"/>
              <a:ext cx="1746250" cy="1433830"/>
            </a:xfrm>
            <a:custGeom>
              <a:avLst/>
              <a:gdLst/>
              <a:ahLst/>
              <a:cxnLst/>
              <a:rect l="l" t="t" r="r" b="b"/>
              <a:pathLst>
                <a:path w="1746250" h="1433829">
                  <a:moveTo>
                    <a:pt x="0" y="0"/>
                  </a:moveTo>
                  <a:lnTo>
                    <a:pt x="0" y="0"/>
                  </a:lnTo>
                  <a:lnTo>
                    <a:pt x="197173" y="161830"/>
                  </a:lnTo>
                  <a:lnTo>
                    <a:pt x="236607" y="194197"/>
                  </a:lnTo>
                  <a:lnTo>
                    <a:pt x="276042" y="226563"/>
                  </a:lnTo>
                  <a:lnTo>
                    <a:pt x="315477" y="258929"/>
                  </a:lnTo>
                  <a:lnTo>
                    <a:pt x="354911" y="291295"/>
                  </a:lnTo>
                  <a:lnTo>
                    <a:pt x="394346" y="323661"/>
                  </a:lnTo>
                  <a:lnTo>
                    <a:pt x="433781" y="356028"/>
                  </a:lnTo>
                  <a:lnTo>
                    <a:pt x="473215" y="388394"/>
                  </a:lnTo>
                  <a:lnTo>
                    <a:pt x="512650" y="420760"/>
                  </a:lnTo>
                  <a:lnTo>
                    <a:pt x="552085" y="453126"/>
                  </a:lnTo>
                  <a:lnTo>
                    <a:pt x="591519" y="485492"/>
                  </a:lnTo>
                  <a:lnTo>
                    <a:pt x="630954" y="517859"/>
                  </a:lnTo>
                  <a:lnTo>
                    <a:pt x="670389" y="550225"/>
                  </a:lnTo>
                  <a:lnTo>
                    <a:pt x="709823" y="582591"/>
                  </a:lnTo>
                  <a:lnTo>
                    <a:pt x="749258" y="614957"/>
                  </a:lnTo>
                  <a:lnTo>
                    <a:pt x="788692" y="647323"/>
                  </a:lnTo>
                  <a:lnTo>
                    <a:pt x="828127" y="679690"/>
                  </a:lnTo>
                  <a:lnTo>
                    <a:pt x="867562" y="712056"/>
                  </a:lnTo>
                  <a:lnTo>
                    <a:pt x="906996" y="744422"/>
                  </a:lnTo>
                  <a:lnTo>
                    <a:pt x="946431" y="776788"/>
                  </a:lnTo>
                  <a:lnTo>
                    <a:pt x="985866" y="809154"/>
                  </a:lnTo>
                  <a:lnTo>
                    <a:pt x="1025300" y="841521"/>
                  </a:lnTo>
                  <a:lnTo>
                    <a:pt x="1064735" y="873887"/>
                  </a:lnTo>
                  <a:lnTo>
                    <a:pt x="1104170" y="906253"/>
                  </a:lnTo>
                  <a:lnTo>
                    <a:pt x="1143604" y="938619"/>
                  </a:lnTo>
                  <a:lnTo>
                    <a:pt x="1183039" y="970985"/>
                  </a:lnTo>
                  <a:lnTo>
                    <a:pt x="1222474" y="1003352"/>
                  </a:lnTo>
                  <a:lnTo>
                    <a:pt x="1261908" y="1035718"/>
                  </a:lnTo>
                  <a:lnTo>
                    <a:pt x="1301343" y="1068084"/>
                  </a:lnTo>
                  <a:lnTo>
                    <a:pt x="1340778" y="1100450"/>
                  </a:lnTo>
                  <a:lnTo>
                    <a:pt x="1380212" y="1132816"/>
                  </a:lnTo>
                  <a:lnTo>
                    <a:pt x="1419647" y="1165183"/>
                  </a:lnTo>
                  <a:lnTo>
                    <a:pt x="1459081" y="1197549"/>
                  </a:lnTo>
                  <a:lnTo>
                    <a:pt x="1498516" y="1229915"/>
                  </a:lnTo>
                  <a:lnTo>
                    <a:pt x="1537951" y="1262281"/>
                  </a:lnTo>
                  <a:lnTo>
                    <a:pt x="1577385" y="1294647"/>
                  </a:lnTo>
                  <a:lnTo>
                    <a:pt x="1616820" y="1327014"/>
                  </a:lnTo>
                  <a:lnTo>
                    <a:pt x="1656255" y="1359380"/>
                  </a:lnTo>
                  <a:lnTo>
                    <a:pt x="1695689" y="1391746"/>
                  </a:lnTo>
                  <a:lnTo>
                    <a:pt x="1735124" y="1424112"/>
                  </a:lnTo>
                  <a:lnTo>
                    <a:pt x="1746207" y="1433208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30078" y="4959833"/>
              <a:ext cx="137795" cy="128905"/>
            </a:xfrm>
            <a:custGeom>
              <a:avLst/>
              <a:gdLst/>
              <a:ahLst/>
              <a:cxnLst/>
              <a:rect l="l" t="t" r="r" b="b"/>
              <a:pathLst>
                <a:path w="137795" h="128904">
                  <a:moveTo>
                    <a:pt x="79870" y="0"/>
                  </a:moveTo>
                  <a:lnTo>
                    <a:pt x="0" y="97312"/>
                  </a:lnTo>
                  <a:lnTo>
                    <a:pt x="137248" y="128526"/>
                  </a:lnTo>
                  <a:lnTo>
                    <a:pt x="7987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1241" y="3506362"/>
              <a:ext cx="1575435" cy="0"/>
            </a:xfrm>
            <a:custGeom>
              <a:avLst/>
              <a:gdLst/>
              <a:ahLst/>
              <a:cxnLst/>
              <a:rect l="l" t="t" r="r" b="b"/>
              <a:pathLst>
                <a:path w="1575435">
                  <a:moveTo>
                    <a:pt x="0" y="0"/>
                  </a:moveTo>
                  <a:lnTo>
                    <a:pt x="0" y="0"/>
                  </a:lnTo>
                  <a:lnTo>
                    <a:pt x="1546269" y="0"/>
                  </a:lnTo>
                  <a:lnTo>
                    <a:pt x="1574881" y="0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87510" y="3391913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5" h="229235">
                  <a:moveTo>
                    <a:pt x="0" y="0"/>
                  </a:moveTo>
                  <a:lnTo>
                    <a:pt x="0" y="228897"/>
                  </a:lnTo>
                  <a:lnTo>
                    <a:pt x="228897" y="11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39832" y="3629869"/>
              <a:ext cx="0" cy="1221740"/>
            </a:xfrm>
            <a:custGeom>
              <a:avLst/>
              <a:gdLst/>
              <a:ahLst/>
              <a:cxnLst/>
              <a:rect l="l" t="t" r="r" b="b"/>
              <a:pathLst>
                <a:path h="1221739">
                  <a:moveTo>
                    <a:pt x="0" y="0"/>
                  </a:moveTo>
                  <a:lnTo>
                    <a:pt x="0" y="51868"/>
                  </a:lnTo>
                  <a:lnTo>
                    <a:pt x="0" y="103737"/>
                  </a:lnTo>
                  <a:lnTo>
                    <a:pt x="0" y="155606"/>
                  </a:lnTo>
                  <a:lnTo>
                    <a:pt x="0" y="207475"/>
                  </a:lnTo>
                  <a:lnTo>
                    <a:pt x="0" y="259344"/>
                  </a:lnTo>
                  <a:lnTo>
                    <a:pt x="0" y="311213"/>
                  </a:lnTo>
                  <a:lnTo>
                    <a:pt x="0" y="363081"/>
                  </a:lnTo>
                  <a:lnTo>
                    <a:pt x="0" y="414950"/>
                  </a:lnTo>
                  <a:lnTo>
                    <a:pt x="0" y="466819"/>
                  </a:lnTo>
                  <a:lnTo>
                    <a:pt x="0" y="518688"/>
                  </a:lnTo>
                  <a:lnTo>
                    <a:pt x="0" y="570557"/>
                  </a:lnTo>
                  <a:lnTo>
                    <a:pt x="0" y="622426"/>
                  </a:lnTo>
                  <a:lnTo>
                    <a:pt x="0" y="674294"/>
                  </a:lnTo>
                  <a:lnTo>
                    <a:pt x="0" y="726163"/>
                  </a:lnTo>
                  <a:lnTo>
                    <a:pt x="0" y="778032"/>
                  </a:lnTo>
                  <a:lnTo>
                    <a:pt x="0" y="829901"/>
                  </a:lnTo>
                  <a:lnTo>
                    <a:pt x="0" y="881770"/>
                  </a:lnTo>
                  <a:lnTo>
                    <a:pt x="0" y="933639"/>
                  </a:lnTo>
                  <a:lnTo>
                    <a:pt x="0" y="985507"/>
                  </a:lnTo>
                  <a:lnTo>
                    <a:pt x="0" y="1037376"/>
                  </a:lnTo>
                  <a:lnTo>
                    <a:pt x="0" y="1089245"/>
                  </a:lnTo>
                  <a:lnTo>
                    <a:pt x="0" y="1141114"/>
                  </a:lnTo>
                  <a:lnTo>
                    <a:pt x="0" y="1192983"/>
                  </a:lnTo>
                  <a:lnTo>
                    <a:pt x="0" y="1221595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5384" y="4822853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5" h="229235">
                  <a:moveTo>
                    <a:pt x="228898" y="0"/>
                  </a:moveTo>
                  <a:lnTo>
                    <a:pt x="0" y="0"/>
                  </a:lnTo>
                  <a:lnTo>
                    <a:pt x="114448" y="228898"/>
                  </a:lnTo>
                  <a:lnTo>
                    <a:pt x="228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5847" y="3382374"/>
              <a:ext cx="247972" cy="2479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917" y="3382374"/>
              <a:ext cx="247972" cy="24797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70097" y="3364905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63751" y="5019826"/>
            <a:ext cx="3074670" cy="301625"/>
            <a:chOff x="3563751" y="5019826"/>
            <a:chExt cx="3074670" cy="301625"/>
          </a:xfrm>
        </p:grpSpPr>
        <p:sp>
          <p:nvSpPr>
            <p:cNvPr id="25" name="object 25"/>
            <p:cNvSpPr/>
            <p:nvPr/>
          </p:nvSpPr>
          <p:spPr>
            <a:xfrm>
              <a:off x="4863257" y="5167396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1574884" y="0"/>
                  </a:moveTo>
                  <a:lnTo>
                    <a:pt x="1546272" y="135"/>
                  </a:lnTo>
                  <a:lnTo>
                    <a:pt x="1494730" y="378"/>
                  </a:lnTo>
                  <a:lnTo>
                    <a:pt x="1443187" y="621"/>
                  </a:lnTo>
                  <a:lnTo>
                    <a:pt x="1391645" y="864"/>
                  </a:lnTo>
                  <a:lnTo>
                    <a:pt x="1340103" y="1107"/>
                  </a:lnTo>
                  <a:lnTo>
                    <a:pt x="1288560" y="1350"/>
                  </a:lnTo>
                  <a:lnTo>
                    <a:pt x="1237018" y="1593"/>
                  </a:lnTo>
                  <a:lnTo>
                    <a:pt x="1185475" y="1836"/>
                  </a:lnTo>
                  <a:lnTo>
                    <a:pt x="1133933" y="2079"/>
                  </a:lnTo>
                  <a:lnTo>
                    <a:pt x="1082391" y="2322"/>
                  </a:lnTo>
                  <a:lnTo>
                    <a:pt x="1030848" y="2566"/>
                  </a:lnTo>
                  <a:lnTo>
                    <a:pt x="979306" y="2809"/>
                  </a:lnTo>
                  <a:lnTo>
                    <a:pt x="927763" y="3052"/>
                  </a:lnTo>
                  <a:lnTo>
                    <a:pt x="876221" y="3295"/>
                  </a:lnTo>
                  <a:lnTo>
                    <a:pt x="824679" y="3538"/>
                  </a:lnTo>
                  <a:lnTo>
                    <a:pt x="773136" y="3781"/>
                  </a:lnTo>
                  <a:lnTo>
                    <a:pt x="721594" y="4024"/>
                  </a:lnTo>
                  <a:lnTo>
                    <a:pt x="670051" y="4267"/>
                  </a:lnTo>
                  <a:lnTo>
                    <a:pt x="618509" y="4511"/>
                  </a:lnTo>
                  <a:lnTo>
                    <a:pt x="566966" y="4754"/>
                  </a:lnTo>
                  <a:lnTo>
                    <a:pt x="515424" y="4997"/>
                  </a:lnTo>
                  <a:lnTo>
                    <a:pt x="463881" y="5240"/>
                  </a:lnTo>
                  <a:lnTo>
                    <a:pt x="412339" y="5483"/>
                  </a:lnTo>
                  <a:lnTo>
                    <a:pt x="360797" y="5726"/>
                  </a:lnTo>
                  <a:lnTo>
                    <a:pt x="309254" y="5969"/>
                  </a:lnTo>
                  <a:lnTo>
                    <a:pt x="257712" y="6213"/>
                  </a:lnTo>
                  <a:lnTo>
                    <a:pt x="206169" y="6456"/>
                  </a:lnTo>
                  <a:lnTo>
                    <a:pt x="154627" y="6699"/>
                  </a:lnTo>
                  <a:lnTo>
                    <a:pt x="103084" y="6942"/>
                  </a:lnTo>
                  <a:lnTo>
                    <a:pt x="51542" y="7185"/>
                  </a:lnTo>
                  <a:lnTo>
                    <a:pt x="0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08989" y="5053083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70" h="229235">
                  <a:moveTo>
                    <a:pt x="0" y="0"/>
                  </a:moveTo>
                  <a:lnTo>
                    <a:pt x="1079" y="228894"/>
                  </a:lnTo>
                  <a:lnTo>
                    <a:pt x="229435" y="11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5847" y="5051420"/>
              <a:ext cx="247972" cy="2479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63751" y="5019826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8"/>
                  </a:lnTo>
                  <a:lnTo>
                    <a:pt x="127452" y="301620"/>
                  </a:lnTo>
                  <a:lnTo>
                    <a:pt x="174168" y="301620"/>
                  </a:lnTo>
                  <a:lnTo>
                    <a:pt x="219107" y="287318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47527" y="502441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63751" y="41805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47527" y="418512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63751" y="3360319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47527" y="336490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3791" y="41805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7567" y="418512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71861" y="41805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9" y="219107"/>
                </a:lnTo>
                <a:lnTo>
                  <a:pt x="301621" y="174168"/>
                </a:lnTo>
                <a:lnTo>
                  <a:pt x="301621" y="127452"/>
                </a:lnTo>
                <a:lnTo>
                  <a:pt x="287319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655637" y="418512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557068" y="3350781"/>
            <a:ext cx="1329055" cy="1691639"/>
            <a:chOff x="5557068" y="3350781"/>
            <a:chExt cx="1329055" cy="1691639"/>
          </a:xfrm>
        </p:grpSpPr>
        <p:sp>
          <p:nvSpPr>
            <p:cNvPr id="39" name="object 39"/>
            <p:cNvSpPr/>
            <p:nvPr/>
          </p:nvSpPr>
          <p:spPr>
            <a:xfrm>
              <a:off x="6761762" y="3620332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49845"/>
                  </a:lnTo>
                  <a:lnTo>
                    <a:pt x="0" y="99691"/>
                  </a:lnTo>
                  <a:lnTo>
                    <a:pt x="0" y="149537"/>
                  </a:lnTo>
                  <a:lnTo>
                    <a:pt x="0" y="199383"/>
                  </a:lnTo>
                  <a:lnTo>
                    <a:pt x="0" y="249228"/>
                  </a:lnTo>
                  <a:lnTo>
                    <a:pt x="0" y="299074"/>
                  </a:lnTo>
                  <a:lnTo>
                    <a:pt x="0" y="348920"/>
                  </a:lnTo>
                  <a:lnTo>
                    <a:pt x="0" y="398765"/>
                  </a:lnTo>
                  <a:lnTo>
                    <a:pt x="0" y="448611"/>
                  </a:lnTo>
                  <a:lnTo>
                    <a:pt x="0" y="498457"/>
                  </a:lnTo>
                  <a:lnTo>
                    <a:pt x="0" y="548303"/>
                  </a:lnTo>
                  <a:lnTo>
                    <a:pt x="0" y="598148"/>
                  </a:lnTo>
                  <a:lnTo>
                    <a:pt x="0" y="647994"/>
                  </a:lnTo>
                  <a:lnTo>
                    <a:pt x="0" y="697840"/>
                  </a:lnTo>
                  <a:lnTo>
                    <a:pt x="0" y="747685"/>
                  </a:lnTo>
                  <a:lnTo>
                    <a:pt x="0" y="797531"/>
                  </a:lnTo>
                  <a:lnTo>
                    <a:pt x="0" y="847377"/>
                  </a:lnTo>
                  <a:lnTo>
                    <a:pt x="0" y="897222"/>
                  </a:lnTo>
                  <a:lnTo>
                    <a:pt x="0" y="947068"/>
                  </a:lnTo>
                  <a:lnTo>
                    <a:pt x="0" y="996914"/>
                  </a:lnTo>
                  <a:lnTo>
                    <a:pt x="1" y="1046759"/>
                  </a:lnTo>
                  <a:lnTo>
                    <a:pt x="1" y="1096605"/>
                  </a:lnTo>
                  <a:lnTo>
                    <a:pt x="1" y="1146451"/>
                  </a:lnTo>
                  <a:lnTo>
                    <a:pt x="1" y="1196296"/>
                  </a:lnTo>
                  <a:lnTo>
                    <a:pt x="1" y="1246142"/>
                  </a:lnTo>
                  <a:lnTo>
                    <a:pt x="1" y="1295988"/>
                  </a:lnTo>
                  <a:lnTo>
                    <a:pt x="1" y="1310293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98817" y="4916319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5" h="126364">
                  <a:moveTo>
                    <a:pt x="125893" y="0"/>
                  </a:moveTo>
                  <a:lnTo>
                    <a:pt x="0" y="0"/>
                  </a:lnTo>
                  <a:lnTo>
                    <a:pt x="62946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776" y="3372837"/>
              <a:ext cx="247972" cy="24797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57068" y="3350781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8"/>
                  </a:lnTo>
                  <a:lnTo>
                    <a:pt x="127452" y="301620"/>
                  </a:lnTo>
                  <a:lnTo>
                    <a:pt x="174168" y="301620"/>
                  </a:lnTo>
                  <a:lnTo>
                    <a:pt x="219107" y="287318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640844" y="335536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615720" y="4180536"/>
            <a:ext cx="301625" cy="1109345"/>
            <a:chOff x="6615720" y="4180536"/>
            <a:chExt cx="301625" cy="1109345"/>
          </a:xfrm>
        </p:grpSpPr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776" y="5041883"/>
              <a:ext cx="247972" cy="24797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615720" y="4180536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8"/>
                  </a:lnTo>
                  <a:lnTo>
                    <a:pt x="127452" y="301620"/>
                  </a:lnTo>
                  <a:lnTo>
                    <a:pt x="174168" y="301620"/>
                  </a:lnTo>
                  <a:lnTo>
                    <a:pt x="219107" y="287318"/>
                  </a:lnTo>
                  <a:lnTo>
                    <a:pt x="258714" y="258714"/>
                  </a:lnTo>
                  <a:lnTo>
                    <a:pt x="287319" y="219107"/>
                  </a:lnTo>
                  <a:lnTo>
                    <a:pt x="301621" y="174168"/>
                  </a:lnTo>
                  <a:lnTo>
                    <a:pt x="301621" y="127452"/>
                  </a:lnTo>
                  <a:lnTo>
                    <a:pt x="287319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699496" y="418512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9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557068" y="4991215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640844" y="499580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557068" y="41805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640844" y="418512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167" y="1218991"/>
            <a:ext cx="6097270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  <a:tabLst>
                <a:tab pos="17354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Observations.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need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not: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shortest-</a:t>
            </a:r>
            <a:r>
              <a:rPr sz="1800" spc="-20" dirty="0">
                <a:latin typeface="Lucida Sans Unicode"/>
                <a:cs typeface="Lucida Sans Unicode"/>
              </a:rPr>
              <a:t>paths</a:t>
            </a:r>
            <a:r>
              <a:rPr sz="1800" spc="-10" dirty="0">
                <a:latin typeface="Lucida Sans Unicode"/>
                <a:cs typeface="Lucida Sans Unicode"/>
              </a:rPr>
              <a:t> tree.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Include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cheapest 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 </a:t>
            </a:r>
            <a:r>
              <a:rPr sz="1800" spc="-10" dirty="0">
                <a:latin typeface="Lucida Sans Unicode"/>
                <a:cs typeface="Lucida Sans Unicode"/>
              </a:rPr>
              <a:t>cut).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Exclude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expensive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(in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155" dirty="0"/>
              <a:t> </a:t>
            </a:r>
            <a:r>
              <a:rPr spc="55" dirty="0"/>
              <a:t>greedy</a:t>
            </a:r>
            <a:r>
              <a:rPr spc="155" dirty="0"/>
              <a:t> </a:t>
            </a:r>
            <a:r>
              <a:rPr dirty="0"/>
              <a:t>approaches</a:t>
            </a:r>
            <a:r>
              <a:rPr spc="160" dirty="0"/>
              <a:t> </a:t>
            </a:r>
            <a:r>
              <a:rPr spc="90" dirty="0"/>
              <a:t>do</a:t>
            </a:r>
            <a:r>
              <a:rPr spc="155" dirty="0"/>
              <a:t> </a:t>
            </a:r>
            <a:r>
              <a:rPr dirty="0"/>
              <a:t>not</a:t>
            </a:r>
            <a:r>
              <a:rPr spc="155" dirty="0"/>
              <a:t> </a:t>
            </a:r>
            <a:r>
              <a:rPr spc="45" dirty="0"/>
              <a:t>work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93917" y="3382374"/>
            <a:ext cx="4044950" cy="1907539"/>
            <a:chOff x="2593917" y="3382374"/>
            <a:chExt cx="4044950" cy="1907539"/>
          </a:xfrm>
        </p:grpSpPr>
        <p:sp>
          <p:nvSpPr>
            <p:cNvPr id="6" name="object 6"/>
            <p:cNvSpPr/>
            <p:nvPr/>
          </p:nvSpPr>
          <p:spPr>
            <a:xfrm>
              <a:off x="3041524" y="5167396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0" y="0"/>
                  </a:moveTo>
                  <a:lnTo>
                    <a:pt x="28612" y="135"/>
                  </a:lnTo>
                  <a:lnTo>
                    <a:pt x="80154" y="378"/>
                  </a:lnTo>
                  <a:lnTo>
                    <a:pt x="131697" y="621"/>
                  </a:lnTo>
                  <a:lnTo>
                    <a:pt x="183239" y="864"/>
                  </a:lnTo>
                  <a:lnTo>
                    <a:pt x="234781" y="1107"/>
                  </a:lnTo>
                  <a:lnTo>
                    <a:pt x="286324" y="1350"/>
                  </a:lnTo>
                  <a:lnTo>
                    <a:pt x="337866" y="1593"/>
                  </a:lnTo>
                  <a:lnTo>
                    <a:pt x="389409" y="1836"/>
                  </a:lnTo>
                  <a:lnTo>
                    <a:pt x="440951" y="2079"/>
                  </a:lnTo>
                  <a:lnTo>
                    <a:pt x="492493" y="2322"/>
                  </a:lnTo>
                  <a:lnTo>
                    <a:pt x="544036" y="2565"/>
                  </a:lnTo>
                  <a:lnTo>
                    <a:pt x="595578" y="2808"/>
                  </a:lnTo>
                  <a:lnTo>
                    <a:pt x="647121" y="3052"/>
                  </a:lnTo>
                  <a:lnTo>
                    <a:pt x="698663" y="3295"/>
                  </a:lnTo>
                  <a:lnTo>
                    <a:pt x="750206" y="3538"/>
                  </a:lnTo>
                  <a:lnTo>
                    <a:pt x="801748" y="3781"/>
                  </a:lnTo>
                  <a:lnTo>
                    <a:pt x="853290" y="4024"/>
                  </a:lnTo>
                  <a:lnTo>
                    <a:pt x="904833" y="4267"/>
                  </a:lnTo>
                  <a:lnTo>
                    <a:pt x="956375" y="4510"/>
                  </a:lnTo>
                  <a:lnTo>
                    <a:pt x="1007918" y="4753"/>
                  </a:lnTo>
                  <a:lnTo>
                    <a:pt x="1059460" y="4996"/>
                  </a:lnTo>
                  <a:lnTo>
                    <a:pt x="1111002" y="5240"/>
                  </a:lnTo>
                  <a:lnTo>
                    <a:pt x="1162545" y="5483"/>
                  </a:lnTo>
                  <a:lnTo>
                    <a:pt x="1214087" y="5726"/>
                  </a:lnTo>
                  <a:lnTo>
                    <a:pt x="1265630" y="5969"/>
                  </a:lnTo>
                  <a:lnTo>
                    <a:pt x="1317172" y="6212"/>
                  </a:lnTo>
                  <a:lnTo>
                    <a:pt x="1368715" y="6455"/>
                  </a:lnTo>
                  <a:lnTo>
                    <a:pt x="1420257" y="6699"/>
                  </a:lnTo>
                  <a:lnTo>
                    <a:pt x="1471799" y="6942"/>
                  </a:lnTo>
                  <a:lnTo>
                    <a:pt x="1523342" y="7185"/>
                  </a:lnTo>
                  <a:lnTo>
                    <a:pt x="1574884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41241" y="5053083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69" h="229235">
                  <a:moveTo>
                    <a:pt x="229434" y="0"/>
                  </a:moveTo>
                  <a:lnTo>
                    <a:pt x="0" y="113367"/>
                  </a:lnTo>
                  <a:lnTo>
                    <a:pt x="228354" y="228894"/>
                  </a:lnTo>
                  <a:lnTo>
                    <a:pt x="229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12934" y="3654663"/>
              <a:ext cx="1746250" cy="1433830"/>
            </a:xfrm>
            <a:custGeom>
              <a:avLst/>
              <a:gdLst/>
              <a:ahLst/>
              <a:cxnLst/>
              <a:rect l="l" t="t" r="r" b="b"/>
              <a:pathLst>
                <a:path w="1746250" h="1433829">
                  <a:moveTo>
                    <a:pt x="0" y="1433209"/>
                  </a:moveTo>
                  <a:lnTo>
                    <a:pt x="39434" y="1400843"/>
                  </a:lnTo>
                  <a:lnTo>
                    <a:pt x="78869" y="1368476"/>
                  </a:lnTo>
                  <a:lnTo>
                    <a:pt x="118303" y="1336110"/>
                  </a:lnTo>
                  <a:lnTo>
                    <a:pt x="157738" y="1303744"/>
                  </a:lnTo>
                  <a:lnTo>
                    <a:pt x="197173" y="1271378"/>
                  </a:lnTo>
                  <a:lnTo>
                    <a:pt x="236607" y="1239011"/>
                  </a:lnTo>
                  <a:lnTo>
                    <a:pt x="276042" y="1206645"/>
                  </a:lnTo>
                  <a:lnTo>
                    <a:pt x="315477" y="1174279"/>
                  </a:lnTo>
                  <a:lnTo>
                    <a:pt x="354911" y="1141913"/>
                  </a:lnTo>
                  <a:lnTo>
                    <a:pt x="394346" y="1109547"/>
                  </a:lnTo>
                  <a:lnTo>
                    <a:pt x="433781" y="1077180"/>
                  </a:lnTo>
                  <a:lnTo>
                    <a:pt x="473215" y="1044814"/>
                  </a:lnTo>
                  <a:lnTo>
                    <a:pt x="512650" y="1012448"/>
                  </a:lnTo>
                  <a:lnTo>
                    <a:pt x="552085" y="980082"/>
                  </a:lnTo>
                  <a:lnTo>
                    <a:pt x="591519" y="947716"/>
                  </a:lnTo>
                  <a:lnTo>
                    <a:pt x="630954" y="915349"/>
                  </a:lnTo>
                  <a:lnTo>
                    <a:pt x="670389" y="882983"/>
                  </a:lnTo>
                  <a:lnTo>
                    <a:pt x="709824" y="850617"/>
                  </a:lnTo>
                  <a:lnTo>
                    <a:pt x="749258" y="818251"/>
                  </a:lnTo>
                  <a:lnTo>
                    <a:pt x="788693" y="785885"/>
                  </a:lnTo>
                  <a:lnTo>
                    <a:pt x="828128" y="753518"/>
                  </a:lnTo>
                  <a:lnTo>
                    <a:pt x="867562" y="721152"/>
                  </a:lnTo>
                  <a:lnTo>
                    <a:pt x="906997" y="688786"/>
                  </a:lnTo>
                  <a:lnTo>
                    <a:pt x="946432" y="656420"/>
                  </a:lnTo>
                  <a:lnTo>
                    <a:pt x="985866" y="624054"/>
                  </a:lnTo>
                  <a:lnTo>
                    <a:pt x="1025301" y="591688"/>
                  </a:lnTo>
                  <a:lnTo>
                    <a:pt x="1064736" y="559321"/>
                  </a:lnTo>
                  <a:lnTo>
                    <a:pt x="1104170" y="526955"/>
                  </a:lnTo>
                  <a:lnTo>
                    <a:pt x="1143605" y="494589"/>
                  </a:lnTo>
                  <a:lnTo>
                    <a:pt x="1183040" y="462223"/>
                  </a:lnTo>
                  <a:lnTo>
                    <a:pt x="1222474" y="429857"/>
                  </a:lnTo>
                  <a:lnTo>
                    <a:pt x="1261909" y="397490"/>
                  </a:lnTo>
                  <a:lnTo>
                    <a:pt x="1301344" y="365124"/>
                  </a:lnTo>
                  <a:lnTo>
                    <a:pt x="1340778" y="332758"/>
                  </a:lnTo>
                  <a:lnTo>
                    <a:pt x="1380213" y="300392"/>
                  </a:lnTo>
                  <a:lnTo>
                    <a:pt x="1419648" y="268026"/>
                  </a:lnTo>
                  <a:lnTo>
                    <a:pt x="1459082" y="235660"/>
                  </a:lnTo>
                  <a:lnTo>
                    <a:pt x="1498517" y="203293"/>
                  </a:lnTo>
                  <a:lnTo>
                    <a:pt x="1537952" y="170927"/>
                  </a:lnTo>
                  <a:lnTo>
                    <a:pt x="1577386" y="138561"/>
                  </a:lnTo>
                  <a:lnTo>
                    <a:pt x="1616821" y="106195"/>
                  </a:lnTo>
                  <a:lnTo>
                    <a:pt x="1656256" y="73829"/>
                  </a:lnTo>
                  <a:lnTo>
                    <a:pt x="1695690" y="41462"/>
                  </a:lnTo>
                  <a:lnTo>
                    <a:pt x="1735125" y="9096"/>
                  </a:lnTo>
                  <a:lnTo>
                    <a:pt x="1746208" y="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08149" y="3583868"/>
              <a:ext cx="137795" cy="128905"/>
            </a:xfrm>
            <a:custGeom>
              <a:avLst/>
              <a:gdLst/>
              <a:ahLst/>
              <a:cxnLst/>
              <a:rect l="l" t="t" r="r" b="b"/>
              <a:pathLst>
                <a:path w="137795" h="128904">
                  <a:moveTo>
                    <a:pt x="137248" y="0"/>
                  </a:moveTo>
                  <a:lnTo>
                    <a:pt x="0" y="31214"/>
                  </a:lnTo>
                  <a:lnTo>
                    <a:pt x="79870" y="128527"/>
                  </a:lnTo>
                  <a:lnTo>
                    <a:pt x="13724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17904" y="3630824"/>
              <a:ext cx="0" cy="1299210"/>
            </a:xfrm>
            <a:custGeom>
              <a:avLst/>
              <a:gdLst/>
              <a:ahLst/>
              <a:cxnLst/>
              <a:rect l="l" t="t" r="r" b="b"/>
              <a:pathLst>
                <a:path h="1299210">
                  <a:moveTo>
                    <a:pt x="0" y="0"/>
                  </a:moveTo>
                  <a:lnTo>
                    <a:pt x="0" y="0"/>
                  </a:lnTo>
                  <a:lnTo>
                    <a:pt x="0" y="1284799"/>
                  </a:lnTo>
                  <a:lnTo>
                    <a:pt x="0" y="1299105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917" y="4915623"/>
              <a:ext cx="247972" cy="3742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41241" y="3506362"/>
              <a:ext cx="1575435" cy="0"/>
            </a:xfrm>
            <a:custGeom>
              <a:avLst/>
              <a:gdLst/>
              <a:ahLst/>
              <a:cxnLst/>
              <a:rect l="l" t="t" r="r" b="b"/>
              <a:pathLst>
                <a:path w="1575435">
                  <a:moveTo>
                    <a:pt x="0" y="0"/>
                  </a:moveTo>
                  <a:lnTo>
                    <a:pt x="0" y="0"/>
                  </a:lnTo>
                  <a:lnTo>
                    <a:pt x="1546269" y="0"/>
                  </a:lnTo>
                  <a:lnTo>
                    <a:pt x="1574881" y="0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87510" y="3391913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5" h="229235">
                  <a:moveTo>
                    <a:pt x="0" y="0"/>
                  </a:moveTo>
                  <a:lnTo>
                    <a:pt x="0" y="228897"/>
                  </a:lnTo>
                  <a:lnTo>
                    <a:pt x="228897" y="11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39832" y="3629869"/>
              <a:ext cx="0" cy="1221740"/>
            </a:xfrm>
            <a:custGeom>
              <a:avLst/>
              <a:gdLst/>
              <a:ahLst/>
              <a:cxnLst/>
              <a:rect l="l" t="t" r="r" b="b"/>
              <a:pathLst>
                <a:path h="1221739">
                  <a:moveTo>
                    <a:pt x="0" y="0"/>
                  </a:moveTo>
                  <a:lnTo>
                    <a:pt x="0" y="51868"/>
                  </a:lnTo>
                  <a:lnTo>
                    <a:pt x="0" y="103737"/>
                  </a:lnTo>
                  <a:lnTo>
                    <a:pt x="0" y="155606"/>
                  </a:lnTo>
                  <a:lnTo>
                    <a:pt x="0" y="207475"/>
                  </a:lnTo>
                  <a:lnTo>
                    <a:pt x="0" y="259344"/>
                  </a:lnTo>
                  <a:lnTo>
                    <a:pt x="0" y="311213"/>
                  </a:lnTo>
                  <a:lnTo>
                    <a:pt x="0" y="363081"/>
                  </a:lnTo>
                  <a:lnTo>
                    <a:pt x="0" y="414950"/>
                  </a:lnTo>
                  <a:lnTo>
                    <a:pt x="0" y="466819"/>
                  </a:lnTo>
                  <a:lnTo>
                    <a:pt x="0" y="518688"/>
                  </a:lnTo>
                  <a:lnTo>
                    <a:pt x="0" y="570557"/>
                  </a:lnTo>
                  <a:lnTo>
                    <a:pt x="0" y="622426"/>
                  </a:lnTo>
                  <a:lnTo>
                    <a:pt x="0" y="674294"/>
                  </a:lnTo>
                  <a:lnTo>
                    <a:pt x="0" y="726163"/>
                  </a:lnTo>
                  <a:lnTo>
                    <a:pt x="0" y="778032"/>
                  </a:lnTo>
                  <a:lnTo>
                    <a:pt x="0" y="829901"/>
                  </a:lnTo>
                  <a:lnTo>
                    <a:pt x="0" y="881770"/>
                  </a:lnTo>
                  <a:lnTo>
                    <a:pt x="0" y="933639"/>
                  </a:lnTo>
                  <a:lnTo>
                    <a:pt x="0" y="985507"/>
                  </a:lnTo>
                  <a:lnTo>
                    <a:pt x="0" y="1037376"/>
                  </a:lnTo>
                  <a:lnTo>
                    <a:pt x="0" y="1089245"/>
                  </a:lnTo>
                  <a:lnTo>
                    <a:pt x="0" y="1141114"/>
                  </a:lnTo>
                  <a:lnTo>
                    <a:pt x="0" y="1192983"/>
                  </a:lnTo>
                  <a:lnTo>
                    <a:pt x="0" y="1221595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25384" y="4822853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5" h="229235">
                  <a:moveTo>
                    <a:pt x="228898" y="0"/>
                  </a:moveTo>
                  <a:lnTo>
                    <a:pt x="0" y="0"/>
                  </a:lnTo>
                  <a:lnTo>
                    <a:pt x="114448" y="228898"/>
                  </a:lnTo>
                  <a:lnTo>
                    <a:pt x="228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63257" y="3498349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1574884" y="0"/>
                  </a:moveTo>
                  <a:lnTo>
                    <a:pt x="1546272" y="135"/>
                  </a:lnTo>
                  <a:lnTo>
                    <a:pt x="1494730" y="378"/>
                  </a:lnTo>
                  <a:lnTo>
                    <a:pt x="1443187" y="621"/>
                  </a:lnTo>
                  <a:lnTo>
                    <a:pt x="1391645" y="864"/>
                  </a:lnTo>
                  <a:lnTo>
                    <a:pt x="1340102" y="1107"/>
                  </a:lnTo>
                  <a:lnTo>
                    <a:pt x="1288560" y="1350"/>
                  </a:lnTo>
                  <a:lnTo>
                    <a:pt x="1237017" y="1594"/>
                  </a:lnTo>
                  <a:lnTo>
                    <a:pt x="1185475" y="1837"/>
                  </a:lnTo>
                  <a:lnTo>
                    <a:pt x="1133933" y="2080"/>
                  </a:lnTo>
                  <a:lnTo>
                    <a:pt x="1082390" y="2323"/>
                  </a:lnTo>
                  <a:lnTo>
                    <a:pt x="1030848" y="2566"/>
                  </a:lnTo>
                  <a:lnTo>
                    <a:pt x="979305" y="2809"/>
                  </a:lnTo>
                  <a:lnTo>
                    <a:pt x="927763" y="3052"/>
                  </a:lnTo>
                  <a:lnTo>
                    <a:pt x="876221" y="3295"/>
                  </a:lnTo>
                  <a:lnTo>
                    <a:pt x="824678" y="3538"/>
                  </a:lnTo>
                  <a:lnTo>
                    <a:pt x="773136" y="3782"/>
                  </a:lnTo>
                  <a:lnTo>
                    <a:pt x="721593" y="4025"/>
                  </a:lnTo>
                  <a:lnTo>
                    <a:pt x="670051" y="4268"/>
                  </a:lnTo>
                  <a:lnTo>
                    <a:pt x="618508" y="4511"/>
                  </a:lnTo>
                  <a:lnTo>
                    <a:pt x="566966" y="4754"/>
                  </a:lnTo>
                  <a:lnTo>
                    <a:pt x="515424" y="4997"/>
                  </a:lnTo>
                  <a:lnTo>
                    <a:pt x="463881" y="5240"/>
                  </a:lnTo>
                  <a:lnTo>
                    <a:pt x="412339" y="5483"/>
                  </a:lnTo>
                  <a:lnTo>
                    <a:pt x="360796" y="5726"/>
                  </a:lnTo>
                  <a:lnTo>
                    <a:pt x="51542" y="7185"/>
                  </a:lnTo>
                  <a:lnTo>
                    <a:pt x="0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08990" y="3384038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70" h="229235">
                  <a:moveTo>
                    <a:pt x="0" y="0"/>
                  </a:moveTo>
                  <a:lnTo>
                    <a:pt x="1078" y="228894"/>
                  </a:lnTo>
                  <a:lnTo>
                    <a:pt x="229434" y="11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5847" y="3382374"/>
              <a:ext cx="247972" cy="2479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917" y="3382374"/>
              <a:ext cx="247972" cy="24797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670097" y="3364905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63751" y="5019826"/>
            <a:ext cx="1300480" cy="301625"/>
            <a:chOff x="3563751" y="5019826"/>
            <a:chExt cx="1300480" cy="30162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5847" y="5051420"/>
              <a:ext cx="247972" cy="2479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563751" y="5019826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8"/>
                  </a:lnTo>
                  <a:lnTo>
                    <a:pt x="127452" y="301620"/>
                  </a:lnTo>
                  <a:lnTo>
                    <a:pt x="174168" y="301620"/>
                  </a:lnTo>
                  <a:lnTo>
                    <a:pt x="219107" y="287318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47527" y="502441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63751" y="41805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647527" y="418512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63751" y="3360319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647527" y="336490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93791" y="41805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677567" y="418512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71861" y="418053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9" y="219107"/>
                </a:lnTo>
                <a:lnTo>
                  <a:pt x="301621" y="174168"/>
                </a:lnTo>
                <a:lnTo>
                  <a:pt x="301621" y="127452"/>
                </a:lnTo>
                <a:lnTo>
                  <a:pt x="287319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655637" y="418512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557068" y="3350781"/>
            <a:ext cx="1329055" cy="301625"/>
            <a:chOff x="5557068" y="3350781"/>
            <a:chExt cx="1329055" cy="301625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7776" y="3372837"/>
              <a:ext cx="247972" cy="2479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557068" y="3350781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8"/>
                  </a:lnTo>
                  <a:lnTo>
                    <a:pt x="127452" y="301620"/>
                  </a:lnTo>
                  <a:lnTo>
                    <a:pt x="174168" y="301620"/>
                  </a:lnTo>
                  <a:lnTo>
                    <a:pt x="219107" y="287318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640844" y="335536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5267" y="1131247"/>
            <a:ext cx="7706359" cy="220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755">
              <a:lnSpc>
                <a:spcPct val="132100"/>
              </a:lnSpc>
              <a:spcBef>
                <a:spcPts val="100"/>
              </a:spcBef>
              <a:tabLst>
                <a:tab pos="114363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 node </a:t>
            </a:r>
            <a:r>
              <a:rPr sz="1800" i="1" dirty="0">
                <a:latin typeface="Times New Roman"/>
                <a:cs typeface="Times New Roman"/>
              </a:rPr>
              <a:t>v ≠ r</a:t>
            </a:r>
            <a:r>
              <a:rPr sz="1800" dirty="0">
                <a:latin typeface="Lucida Sans Unicode"/>
                <a:cs typeface="Lucida Sans Unicode"/>
              </a:rPr>
              <a:t>, choose one cheapest 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 </a:t>
            </a:r>
            <a:r>
              <a:rPr sz="1800" i="1" spc="-50" dirty="0">
                <a:latin typeface="Times New Roman"/>
                <a:cs typeface="Times New Roman"/>
              </a:rPr>
              <a:t>v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 this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edges.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</a:t>
            </a:r>
            <a:r>
              <a:rPr sz="1800" spc="-10" dirty="0">
                <a:latin typeface="Lucida Sans Unicode"/>
                <a:cs typeface="Lucida Sans Unicode"/>
              </a:rPr>
              <a:t>arborescence,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arborescence.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400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 needs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 one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entering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 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 ≠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6170930" algn="l"/>
              </a:tabLst>
            </a:pP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cheapest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way</a:t>
            </a:r>
            <a:r>
              <a:rPr sz="1800" dirty="0">
                <a:latin typeface="Lucida Sans Unicode"/>
                <a:cs typeface="Lucida Sans Unicode"/>
              </a:rPr>
              <a:t> 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make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these </a:t>
            </a:r>
            <a:r>
              <a:rPr sz="1800" spc="-10" dirty="0">
                <a:latin typeface="Lucida Sans Unicode"/>
                <a:cs typeface="Lucida Sans Unicode"/>
              </a:rPr>
              <a:t>choices.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A </a:t>
            </a:r>
            <a:r>
              <a:rPr dirty="0"/>
              <a:t>sufficient</a:t>
            </a:r>
            <a:r>
              <a:rPr spc="150" dirty="0"/>
              <a:t> </a:t>
            </a:r>
            <a:r>
              <a:rPr dirty="0"/>
              <a:t>optimality</a:t>
            </a:r>
            <a:r>
              <a:rPr spc="155" dirty="0"/>
              <a:t> </a:t>
            </a:r>
            <a:r>
              <a:rPr spc="-10" dirty="0"/>
              <a:t>condition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93917" y="4565012"/>
            <a:ext cx="4073525" cy="1907539"/>
            <a:chOff x="2593917" y="4565012"/>
            <a:chExt cx="4073525" cy="1907539"/>
          </a:xfrm>
        </p:grpSpPr>
        <p:sp>
          <p:nvSpPr>
            <p:cNvPr id="6" name="object 6"/>
            <p:cNvSpPr/>
            <p:nvPr/>
          </p:nvSpPr>
          <p:spPr>
            <a:xfrm>
              <a:off x="3041524" y="6350033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0" y="0"/>
                  </a:moveTo>
                  <a:lnTo>
                    <a:pt x="28612" y="135"/>
                  </a:lnTo>
                  <a:lnTo>
                    <a:pt x="80154" y="378"/>
                  </a:lnTo>
                  <a:lnTo>
                    <a:pt x="131697" y="621"/>
                  </a:lnTo>
                  <a:lnTo>
                    <a:pt x="183239" y="864"/>
                  </a:lnTo>
                  <a:lnTo>
                    <a:pt x="234781" y="1107"/>
                  </a:lnTo>
                  <a:lnTo>
                    <a:pt x="286324" y="1350"/>
                  </a:lnTo>
                  <a:lnTo>
                    <a:pt x="337866" y="1594"/>
                  </a:lnTo>
                  <a:lnTo>
                    <a:pt x="389409" y="1837"/>
                  </a:lnTo>
                  <a:lnTo>
                    <a:pt x="440951" y="2080"/>
                  </a:lnTo>
                  <a:lnTo>
                    <a:pt x="492493" y="2323"/>
                  </a:lnTo>
                  <a:lnTo>
                    <a:pt x="544036" y="2566"/>
                  </a:lnTo>
                  <a:lnTo>
                    <a:pt x="595578" y="2809"/>
                  </a:lnTo>
                  <a:lnTo>
                    <a:pt x="647121" y="3052"/>
                  </a:lnTo>
                  <a:lnTo>
                    <a:pt x="698663" y="3295"/>
                  </a:lnTo>
                  <a:lnTo>
                    <a:pt x="750206" y="3538"/>
                  </a:lnTo>
                  <a:lnTo>
                    <a:pt x="801748" y="3782"/>
                  </a:lnTo>
                  <a:lnTo>
                    <a:pt x="853290" y="4025"/>
                  </a:lnTo>
                  <a:lnTo>
                    <a:pt x="904833" y="4268"/>
                  </a:lnTo>
                  <a:lnTo>
                    <a:pt x="956375" y="4511"/>
                  </a:lnTo>
                  <a:lnTo>
                    <a:pt x="1007918" y="4754"/>
                  </a:lnTo>
                  <a:lnTo>
                    <a:pt x="1059460" y="4997"/>
                  </a:lnTo>
                  <a:lnTo>
                    <a:pt x="1111002" y="5240"/>
                  </a:lnTo>
                  <a:lnTo>
                    <a:pt x="1162545" y="5483"/>
                  </a:lnTo>
                  <a:lnTo>
                    <a:pt x="1214087" y="5726"/>
                  </a:lnTo>
                  <a:lnTo>
                    <a:pt x="1265630" y="5970"/>
                  </a:lnTo>
                  <a:lnTo>
                    <a:pt x="1317172" y="6213"/>
                  </a:lnTo>
                  <a:lnTo>
                    <a:pt x="1368715" y="6456"/>
                  </a:lnTo>
                  <a:lnTo>
                    <a:pt x="1420257" y="6699"/>
                  </a:lnTo>
                  <a:lnTo>
                    <a:pt x="1471799" y="6942"/>
                  </a:lnTo>
                  <a:lnTo>
                    <a:pt x="1523342" y="7185"/>
                  </a:lnTo>
                  <a:lnTo>
                    <a:pt x="1574884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41241" y="6235720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69" h="229235">
                  <a:moveTo>
                    <a:pt x="229434" y="0"/>
                  </a:moveTo>
                  <a:lnTo>
                    <a:pt x="0" y="113367"/>
                  </a:lnTo>
                  <a:lnTo>
                    <a:pt x="228354" y="228895"/>
                  </a:lnTo>
                  <a:lnTo>
                    <a:pt x="229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17904" y="4813462"/>
              <a:ext cx="0" cy="1299210"/>
            </a:xfrm>
            <a:custGeom>
              <a:avLst/>
              <a:gdLst/>
              <a:ahLst/>
              <a:cxnLst/>
              <a:rect l="l" t="t" r="r" b="b"/>
              <a:pathLst>
                <a:path h="1299210">
                  <a:moveTo>
                    <a:pt x="0" y="0"/>
                  </a:moveTo>
                  <a:lnTo>
                    <a:pt x="0" y="51391"/>
                  </a:lnTo>
                  <a:lnTo>
                    <a:pt x="0" y="102783"/>
                  </a:lnTo>
                  <a:lnTo>
                    <a:pt x="0" y="154175"/>
                  </a:lnTo>
                  <a:lnTo>
                    <a:pt x="0" y="205567"/>
                  </a:lnTo>
                  <a:lnTo>
                    <a:pt x="0" y="256959"/>
                  </a:lnTo>
                  <a:lnTo>
                    <a:pt x="0" y="308351"/>
                  </a:lnTo>
                  <a:lnTo>
                    <a:pt x="0" y="359743"/>
                  </a:lnTo>
                  <a:lnTo>
                    <a:pt x="0" y="411135"/>
                  </a:lnTo>
                  <a:lnTo>
                    <a:pt x="0" y="462527"/>
                  </a:lnTo>
                  <a:lnTo>
                    <a:pt x="0" y="513919"/>
                  </a:lnTo>
                  <a:lnTo>
                    <a:pt x="0" y="565311"/>
                  </a:lnTo>
                  <a:lnTo>
                    <a:pt x="0" y="616704"/>
                  </a:lnTo>
                  <a:lnTo>
                    <a:pt x="0" y="668096"/>
                  </a:lnTo>
                  <a:lnTo>
                    <a:pt x="0" y="719488"/>
                  </a:lnTo>
                  <a:lnTo>
                    <a:pt x="0" y="770880"/>
                  </a:lnTo>
                  <a:lnTo>
                    <a:pt x="0" y="822272"/>
                  </a:lnTo>
                  <a:lnTo>
                    <a:pt x="0" y="873664"/>
                  </a:lnTo>
                  <a:lnTo>
                    <a:pt x="0" y="925056"/>
                  </a:lnTo>
                  <a:lnTo>
                    <a:pt x="0" y="976448"/>
                  </a:lnTo>
                  <a:lnTo>
                    <a:pt x="0" y="1027840"/>
                  </a:lnTo>
                  <a:lnTo>
                    <a:pt x="0" y="1079232"/>
                  </a:lnTo>
                  <a:lnTo>
                    <a:pt x="0" y="1130624"/>
                  </a:lnTo>
                  <a:lnTo>
                    <a:pt x="0" y="1182016"/>
                  </a:lnTo>
                  <a:lnTo>
                    <a:pt x="0" y="1233408"/>
                  </a:lnTo>
                  <a:lnTo>
                    <a:pt x="0" y="1284800"/>
                  </a:lnTo>
                  <a:lnTo>
                    <a:pt x="0" y="1299105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54957" y="6098261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125892" y="0"/>
                  </a:moveTo>
                  <a:lnTo>
                    <a:pt x="0" y="0"/>
                  </a:lnTo>
                  <a:lnTo>
                    <a:pt x="62946" y="125893"/>
                  </a:lnTo>
                  <a:lnTo>
                    <a:pt x="125892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2934" y="4837301"/>
              <a:ext cx="1746250" cy="1433830"/>
            </a:xfrm>
            <a:custGeom>
              <a:avLst/>
              <a:gdLst/>
              <a:ahLst/>
              <a:cxnLst/>
              <a:rect l="l" t="t" r="r" b="b"/>
              <a:pathLst>
                <a:path w="1746250" h="1433829">
                  <a:moveTo>
                    <a:pt x="0" y="1433209"/>
                  </a:moveTo>
                  <a:lnTo>
                    <a:pt x="39434" y="1400843"/>
                  </a:lnTo>
                  <a:lnTo>
                    <a:pt x="78869" y="1368477"/>
                  </a:lnTo>
                  <a:lnTo>
                    <a:pt x="118304" y="1336110"/>
                  </a:lnTo>
                  <a:lnTo>
                    <a:pt x="157738" y="1303744"/>
                  </a:lnTo>
                  <a:lnTo>
                    <a:pt x="197173" y="1271378"/>
                  </a:lnTo>
                  <a:lnTo>
                    <a:pt x="236608" y="1239012"/>
                  </a:lnTo>
                  <a:lnTo>
                    <a:pt x="276042" y="1206646"/>
                  </a:lnTo>
                  <a:lnTo>
                    <a:pt x="315477" y="1174279"/>
                  </a:lnTo>
                  <a:lnTo>
                    <a:pt x="354912" y="1141913"/>
                  </a:lnTo>
                  <a:lnTo>
                    <a:pt x="394346" y="1109547"/>
                  </a:lnTo>
                  <a:lnTo>
                    <a:pt x="433781" y="1077181"/>
                  </a:lnTo>
                  <a:lnTo>
                    <a:pt x="473216" y="1044815"/>
                  </a:lnTo>
                  <a:lnTo>
                    <a:pt x="512651" y="1012448"/>
                  </a:lnTo>
                  <a:lnTo>
                    <a:pt x="552085" y="980082"/>
                  </a:lnTo>
                  <a:lnTo>
                    <a:pt x="591520" y="947716"/>
                  </a:lnTo>
                  <a:lnTo>
                    <a:pt x="630955" y="915350"/>
                  </a:lnTo>
                  <a:lnTo>
                    <a:pt x="670389" y="882984"/>
                  </a:lnTo>
                  <a:lnTo>
                    <a:pt x="709824" y="850617"/>
                  </a:lnTo>
                  <a:lnTo>
                    <a:pt x="749259" y="818251"/>
                  </a:lnTo>
                  <a:lnTo>
                    <a:pt x="788693" y="785885"/>
                  </a:lnTo>
                  <a:lnTo>
                    <a:pt x="828128" y="753519"/>
                  </a:lnTo>
                  <a:lnTo>
                    <a:pt x="867563" y="721153"/>
                  </a:lnTo>
                  <a:lnTo>
                    <a:pt x="906997" y="688786"/>
                  </a:lnTo>
                  <a:lnTo>
                    <a:pt x="946432" y="656420"/>
                  </a:lnTo>
                  <a:lnTo>
                    <a:pt x="985867" y="624054"/>
                  </a:lnTo>
                  <a:lnTo>
                    <a:pt x="1025301" y="591688"/>
                  </a:lnTo>
                  <a:lnTo>
                    <a:pt x="1064736" y="559322"/>
                  </a:lnTo>
                  <a:lnTo>
                    <a:pt x="1104171" y="526955"/>
                  </a:lnTo>
                  <a:lnTo>
                    <a:pt x="1143605" y="494589"/>
                  </a:lnTo>
                  <a:lnTo>
                    <a:pt x="1183040" y="462223"/>
                  </a:lnTo>
                  <a:lnTo>
                    <a:pt x="1222474" y="429857"/>
                  </a:lnTo>
                  <a:lnTo>
                    <a:pt x="1261909" y="397491"/>
                  </a:lnTo>
                  <a:lnTo>
                    <a:pt x="1301344" y="365124"/>
                  </a:lnTo>
                  <a:lnTo>
                    <a:pt x="1340778" y="332758"/>
                  </a:lnTo>
                  <a:lnTo>
                    <a:pt x="1380213" y="300392"/>
                  </a:lnTo>
                  <a:lnTo>
                    <a:pt x="1419648" y="268026"/>
                  </a:lnTo>
                  <a:lnTo>
                    <a:pt x="1459082" y="235660"/>
                  </a:lnTo>
                  <a:lnTo>
                    <a:pt x="1498517" y="203293"/>
                  </a:lnTo>
                  <a:lnTo>
                    <a:pt x="1537952" y="170927"/>
                  </a:lnTo>
                  <a:lnTo>
                    <a:pt x="1577386" y="138561"/>
                  </a:lnTo>
                  <a:lnTo>
                    <a:pt x="1616821" y="106195"/>
                  </a:lnTo>
                  <a:lnTo>
                    <a:pt x="1656256" y="73829"/>
                  </a:lnTo>
                  <a:lnTo>
                    <a:pt x="1695690" y="41462"/>
                  </a:lnTo>
                  <a:lnTo>
                    <a:pt x="1735125" y="9096"/>
                  </a:lnTo>
                  <a:lnTo>
                    <a:pt x="1746208" y="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8149" y="4766506"/>
              <a:ext cx="137795" cy="128905"/>
            </a:xfrm>
            <a:custGeom>
              <a:avLst/>
              <a:gdLst/>
              <a:ahLst/>
              <a:cxnLst/>
              <a:rect l="l" t="t" r="r" b="b"/>
              <a:pathLst>
                <a:path w="137795" h="128904">
                  <a:moveTo>
                    <a:pt x="137248" y="0"/>
                  </a:moveTo>
                  <a:lnTo>
                    <a:pt x="0" y="31214"/>
                  </a:lnTo>
                  <a:lnTo>
                    <a:pt x="79870" y="128527"/>
                  </a:lnTo>
                  <a:lnTo>
                    <a:pt x="13724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917" y="6224521"/>
              <a:ext cx="247972" cy="2479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34864" y="4766995"/>
              <a:ext cx="1746250" cy="1433830"/>
            </a:xfrm>
            <a:custGeom>
              <a:avLst/>
              <a:gdLst/>
              <a:ahLst/>
              <a:cxnLst/>
              <a:rect l="l" t="t" r="r" b="b"/>
              <a:pathLst>
                <a:path w="1746250" h="1433829">
                  <a:moveTo>
                    <a:pt x="0" y="0"/>
                  </a:moveTo>
                  <a:lnTo>
                    <a:pt x="39434" y="32366"/>
                  </a:lnTo>
                  <a:lnTo>
                    <a:pt x="78869" y="64732"/>
                  </a:lnTo>
                  <a:lnTo>
                    <a:pt x="118303" y="97098"/>
                  </a:lnTo>
                  <a:lnTo>
                    <a:pt x="157738" y="129465"/>
                  </a:lnTo>
                  <a:lnTo>
                    <a:pt x="197173" y="161831"/>
                  </a:lnTo>
                  <a:lnTo>
                    <a:pt x="236607" y="194197"/>
                  </a:lnTo>
                  <a:lnTo>
                    <a:pt x="276042" y="226563"/>
                  </a:lnTo>
                  <a:lnTo>
                    <a:pt x="315477" y="258930"/>
                  </a:lnTo>
                  <a:lnTo>
                    <a:pt x="354911" y="291296"/>
                  </a:lnTo>
                  <a:lnTo>
                    <a:pt x="394346" y="323662"/>
                  </a:lnTo>
                  <a:lnTo>
                    <a:pt x="433781" y="356028"/>
                  </a:lnTo>
                  <a:lnTo>
                    <a:pt x="473215" y="388394"/>
                  </a:lnTo>
                  <a:lnTo>
                    <a:pt x="512650" y="420761"/>
                  </a:lnTo>
                  <a:lnTo>
                    <a:pt x="552085" y="453127"/>
                  </a:lnTo>
                  <a:lnTo>
                    <a:pt x="591519" y="485493"/>
                  </a:lnTo>
                  <a:lnTo>
                    <a:pt x="630954" y="517859"/>
                  </a:lnTo>
                  <a:lnTo>
                    <a:pt x="670389" y="550226"/>
                  </a:lnTo>
                  <a:lnTo>
                    <a:pt x="709823" y="582592"/>
                  </a:lnTo>
                  <a:lnTo>
                    <a:pt x="749258" y="614958"/>
                  </a:lnTo>
                  <a:lnTo>
                    <a:pt x="788693" y="647324"/>
                  </a:lnTo>
                  <a:lnTo>
                    <a:pt x="828127" y="679691"/>
                  </a:lnTo>
                  <a:lnTo>
                    <a:pt x="867562" y="712057"/>
                  </a:lnTo>
                  <a:lnTo>
                    <a:pt x="906997" y="744423"/>
                  </a:lnTo>
                  <a:lnTo>
                    <a:pt x="946431" y="776789"/>
                  </a:lnTo>
                  <a:lnTo>
                    <a:pt x="985866" y="809155"/>
                  </a:lnTo>
                  <a:lnTo>
                    <a:pt x="1025301" y="841522"/>
                  </a:lnTo>
                  <a:lnTo>
                    <a:pt x="1064735" y="873888"/>
                  </a:lnTo>
                  <a:lnTo>
                    <a:pt x="1104170" y="906254"/>
                  </a:lnTo>
                  <a:lnTo>
                    <a:pt x="1143605" y="938620"/>
                  </a:lnTo>
                  <a:lnTo>
                    <a:pt x="1183040" y="970987"/>
                  </a:lnTo>
                  <a:lnTo>
                    <a:pt x="1222474" y="1003353"/>
                  </a:lnTo>
                  <a:lnTo>
                    <a:pt x="1261909" y="1035719"/>
                  </a:lnTo>
                  <a:lnTo>
                    <a:pt x="1301344" y="1068085"/>
                  </a:lnTo>
                  <a:lnTo>
                    <a:pt x="1340778" y="1100452"/>
                  </a:lnTo>
                  <a:lnTo>
                    <a:pt x="1380213" y="1132818"/>
                  </a:lnTo>
                  <a:lnTo>
                    <a:pt x="1419648" y="1165184"/>
                  </a:lnTo>
                  <a:lnTo>
                    <a:pt x="1459083" y="1197550"/>
                  </a:lnTo>
                  <a:lnTo>
                    <a:pt x="1498517" y="1229917"/>
                  </a:lnTo>
                  <a:lnTo>
                    <a:pt x="1537952" y="1262283"/>
                  </a:lnTo>
                  <a:lnTo>
                    <a:pt x="1577387" y="1294649"/>
                  </a:lnTo>
                  <a:lnTo>
                    <a:pt x="1616822" y="1327015"/>
                  </a:lnTo>
                  <a:lnTo>
                    <a:pt x="1656256" y="1359382"/>
                  </a:lnTo>
                  <a:lnTo>
                    <a:pt x="1695691" y="1391748"/>
                  </a:lnTo>
                  <a:lnTo>
                    <a:pt x="1735126" y="1424114"/>
                  </a:lnTo>
                  <a:lnTo>
                    <a:pt x="1746207" y="1433211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30078" y="6142471"/>
              <a:ext cx="137795" cy="128905"/>
            </a:xfrm>
            <a:custGeom>
              <a:avLst/>
              <a:gdLst/>
              <a:ahLst/>
              <a:cxnLst/>
              <a:rect l="l" t="t" r="r" b="b"/>
              <a:pathLst>
                <a:path w="137795" h="128904">
                  <a:moveTo>
                    <a:pt x="79870" y="0"/>
                  </a:moveTo>
                  <a:lnTo>
                    <a:pt x="0" y="97315"/>
                  </a:lnTo>
                  <a:lnTo>
                    <a:pt x="137248" y="128527"/>
                  </a:lnTo>
                  <a:lnTo>
                    <a:pt x="7987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41241" y="4688999"/>
              <a:ext cx="1575435" cy="0"/>
            </a:xfrm>
            <a:custGeom>
              <a:avLst/>
              <a:gdLst/>
              <a:ahLst/>
              <a:cxnLst/>
              <a:rect l="l" t="t" r="r" b="b"/>
              <a:pathLst>
                <a:path w="1575435">
                  <a:moveTo>
                    <a:pt x="0" y="0"/>
                  </a:moveTo>
                  <a:lnTo>
                    <a:pt x="0" y="0"/>
                  </a:lnTo>
                  <a:lnTo>
                    <a:pt x="1546270" y="0"/>
                  </a:lnTo>
                  <a:lnTo>
                    <a:pt x="1574881" y="0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87510" y="4574551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5" h="229235">
                  <a:moveTo>
                    <a:pt x="0" y="0"/>
                  </a:moveTo>
                  <a:lnTo>
                    <a:pt x="0" y="228897"/>
                  </a:lnTo>
                  <a:lnTo>
                    <a:pt x="228897" y="11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63257" y="4680988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1574884" y="0"/>
                  </a:moveTo>
                  <a:lnTo>
                    <a:pt x="1546272" y="135"/>
                  </a:lnTo>
                  <a:lnTo>
                    <a:pt x="1494730" y="378"/>
                  </a:lnTo>
                  <a:lnTo>
                    <a:pt x="1443187" y="621"/>
                  </a:lnTo>
                  <a:lnTo>
                    <a:pt x="1391645" y="864"/>
                  </a:lnTo>
                  <a:lnTo>
                    <a:pt x="1340102" y="1107"/>
                  </a:lnTo>
                  <a:lnTo>
                    <a:pt x="1288560" y="1350"/>
                  </a:lnTo>
                  <a:lnTo>
                    <a:pt x="1237017" y="1594"/>
                  </a:lnTo>
                  <a:lnTo>
                    <a:pt x="1185475" y="1837"/>
                  </a:lnTo>
                  <a:lnTo>
                    <a:pt x="1133933" y="2080"/>
                  </a:lnTo>
                  <a:lnTo>
                    <a:pt x="1082390" y="2323"/>
                  </a:lnTo>
                  <a:lnTo>
                    <a:pt x="1030848" y="2566"/>
                  </a:lnTo>
                  <a:lnTo>
                    <a:pt x="979305" y="2809"/>
                  </a:lnTo>
                  <a:lnTo>
                    <a:pt x="927763" y="3052"/>
                  </a:lnTo>
                  <a:lnTo>
                    <a:pt x="876221" y="3295"/>
                  </a:lnTo>
                  <a:lnTo>
                    <a:pt x="824678" y="3538"/>
                  </a:lnTo>
                  <a:lnTo>
                    <a:pt x="773136" y="3782"/>
                  </a:lnTo>
                  <a:lnTo>
                    <a:pt x="721593" y="4025"/>
                  </a:lnTo>
                  <a:lnTo>
                    <a:pt x="670051" y="4268"/>
                  </a:lnTo>
                  <a:lnTo>
                    <a:pt x="618508" y="4511"/>
                  </a:lnTo>
                  <a:lnTo>
                    <a:pt x="566966" y="4754"/>
                  </a:lnTo>
                  <a:lnTo>
                    <a:pt x="515424" y="4997"/>
                  </a:lnTo>
                  <a:lnTo>
                    <a:pt x="463881" y="5240"/>
                  </a:lnTo>
                  <a:lnTo>
                    <a:pt x="412339" y="5483"/>
                  </a:lnTo>
                  <a:lnTo>
                    <a:pt x="360796" y="5726"/>
                  </a:lnTo>
                  <a:lnTo>
                    <a:pt x="51542" y="7185"/>
                  </a:lnTo>
                  <a:lnTo>
                    <a:pt x="0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08988" y="4566676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70" h="229235">
                  <a:moveTo>
                    <a:pt x="0" y="0"/>
                  </a:moveTo>
                  <a:lnTo>
                    <a:pt x="1080" y="228895"/>
                  </a:lnTo>
                  <a:lnTo>
                    <a:pt x="229435" y="11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39832" y="4812507"/>
              <a:ext cx="0" cy="1221740"/>
            </a:xfrm>
            <a:custGeom>
              <a:avLst/>
              <a:gdLst/>
              <a:ahLst/>
              <a:cxnLst/>
              <a:rect l="l" t="t" r="r" b="b"/>
              <a:pathLst>
                <a:path h="1221739">
                  <a:moveTo>
                    <a:pt x="0" y="0"/>
                  </a:moveTo>
                  <a:lnTo>
                    <a:pt x="0" y="51868"/>
                  </a:lnTo>
                  <a:lnTo>
                    <a:pt x="0" y="103737"/>
                  </a:lnTo>
                  <a:lnTo>
                    <a:pt x="0" y="155606"/>
                  </a:lnTo>
                  <a:lnTo>
                    <a:pt x="0" y="207475"/>
                  </a:lnTo>
                  <a:lnTo>
                    <a:pt x="0" y="259344"/>
                  </a:lnTo>
                  <a:lnTo>
                    <a:pt x="0" y="311213"/>
                  </a:lnTo>
                  <a:lnTo>
                    <a:pt x="0" y="363081"/>
                  </a:lnTo>
                  <a:lnTo>
                    <a:pt x="0" y="414950"/>
                  </a:lnTo>
                  <a:lnTo>
                    <a:pt x="0" y="466819"/>
                  </a:lnTo>
                  <a:lnTo>
                    <a:pt x="0" y="518688"/>
                  </a:lnTo>
                  <a:lnTo>
                    <a:pt x="0" y="570557"/>
                  </a:lnTo>
                  <a:lnTo>
                    <a:pt x="0" y="622426"/>
                  </a:lnTo>
                  <a:lnTo>
                    <a:pt x="0" y="674295"/>
                  </a:lnTo>
                  <a:lnTo>
                    <a:pt x="0" y="726163"/>
                  </a:lnTo>
                  <a:lnTo>
                    <a:pt x="0" y="778032"/>
                  </a:lnTo>
                  <a:lnTo>
                    <a:pt x="0" y="829901"/>
                  </a:lnTo>
                  <a:lnTo>
                    <a:pt x="0" y="881770"/>
                  </a:lnTo>
                  <a:lnTo>
                    <a:pt x="0" y="933639"/>
                  </a:lnTo>
                  <a:lnTo>
                    <a:pt x="0" y="985508"/>
                  </a:lnTo>
                  <a:lnTo>
                    <a:pt x="0" y="1037377"/>
                  </a:lnTo>
                  <a:lnTo>
                    <a:pt x="0" y="1089246"/>
                  </a:lnTo>
                  <a:lnTo>
                    <a:pt x="0" y="1141115"/>
                  </a:lnTo>
                  <a:lnTo>
                    <a:pt x="0" y="1192984"/>
                  </a:lnTo>
                  <a:lnTo>
                    <a:pt x="0" y="1221596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5384" y="6005490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5" h="229235">
                  <a:moveTo>
                    <a:pt x="228898" y="0"/>
                  </a:moveTo>
                  <a:lnTo>
                    <a:pt x="0" y="0"/>
                  </a:lnTo>
                  <a:lnTo>
                    <a:pt x="114448" y="228898"/>
                  </a:lnTo>
                  <a:lnTo>
                    <a:pt x="228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5847" y="4565012"/>
              <a:ext cx="247972" cy="2479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917" y="4565012"/>
              <a:ext cx="247972" cy="24797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70097" y="4547543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63751" y="6202465"/>
            <a:ext cx="3074670" cy="301625"/>
            <a:chOff x="3563751" y="6202465"/>
            <a:chExt cx="3074670" cy="301625"/>
          </a:xfrm>
        </p:grpSpPr>
        <p:sp>
          <p:nvSpPr>
            <p:cNvPr id="25" name="object 25"/>
            <p:cNvSpPr/>
            <p:nvPr/>
          </p:nvSpPr>
          <p:spPr>
            <a:xfrm>
              <a:off x="4863257" y="6350033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1574884" y="0"/>
                  </a:moveTo>
                  <a:lnTo>
                    <a:pt x="1546272" y="134"/>
                  </a:lnTo>
                  <a:lnTo>
                    <a:pt x="1494730" y="377"/>
                  </a:lnTo>
                  <a:lnTo>
                    <a:pt x="1443187" y="621"/>
                  </a:lnTo>
                  <a:lnTo>
                    <a:pt x="1391645" y="864"/>
                  </a:lnTo>
                  <a:lnTo>
                    <a:pt x="1340103" y="1107"/>
                  </a:lnTo>
                  <a:lnTo>
                    <a:pt x="1288560" y="1350"/>
                  </a:lnTo>
                  <a:lnTo>
                    <a:pt x="1237018" y="1594"/>
                  </a:lnTo>
                  <a:lnTo>
                    <a:pt x="1185476" y="1837"/>
                  </a:lnTo>
                  <a:lnTo>
                    <a:pt x="1133933" y="2080"/>
                  </a:lnTo>
                  <a:lnTo>
                    <a:pt x="1082391" y="2323"/>
                  </a:lnTo>
                  <a:lnTo>
                    <a:pt x="1030848" y="2566"/>
                  </a:lnTo>
                  <a:lnTo>
                    <a:pt x="979306" y="2810"/>
                  </a:lnTo>
                  <a:lnTo>
                    <a:pt x="927764" y="3053"/>
                  </a:lnTo>
                  <a:lnTo>
                    <a:pt x="876221" y="3296"/>
                  </a:lnTo>
                  <a:lnTo>
                    <a:pt x="824679" y="3539"/>
                  </a:lnTo>
                  <a:lnTo>
                    <a:pt x="773136" y="3782"/>
                  </a:lnTo>
                  <a:lnTo>
                    <a:pt x="721594" y="4025"/>
                  </a:lnTo>
                  <a:lnTo>
                    <a:pt x="670052" y="4268"/>
                  </a:lnTo>
                  <a:lnTo>
                    <a:pt x="618509" y="4512"/>
                  </a:lnTo>
                  <a:lnTo>
                    <a:pt x="566967" y="4755"/>
                  </a:lnTo>
                  <a:lnTo>
                    <a:pt x="515424" y="4998"/>
                  </a:lnTo>
                  <a:lnTo>
                    <a:pt x="463882" y="5241"/>
                  </a:lnTo>
                  <a:lnTo>
                    <a:pt x="412339" y="5484"/>
                  </a:lnTo>
                  <a:lnTo>
                    <a:pt x="360797" y="5727"/>
                  </a:lnTo>
                  <a:lnTo>
                    <a:pt x="309254" y="5970"/>
                  </a:lnTo>
                  <a:lnTo>
                    <a:pt x="257712" y="6213"/>
                  </a:lnTo>
                  <a:lnTo>
                    <a:pt x="206169" y="6456"/>
                  </a:lnTo>
                  <a:lnTo>
                    <a:pt x="154627" y="6699"/>
                  </a:lnTo>
                  <a:lnTo>
                    <a:pt x="103085" y="6942"/>
                  </a:lnTo>
                  <a:lnTo>
                    <a:pt x="51542" y="7185"/>
                  </a:lnTo>
                  <a:lnTo>
                    <a:pt x="0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08990" y="6235720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70" h="229235">
                  <a:moveTo>
                    <a:pt x="0" y="0"/>
                  </a:moveTo>
                  <a:lnTo>
                    <a:pt x="1078" y="228894"/>
                  </a:lnTo>
                  <a:lnTo>
                    <a:pt x="229434" y="11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5847" y="6234058"/>
              <a:ext cx="247972" cy="2479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63751" y="6202465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9"/>
                  </a:lnTo>
                  <a:lnTo>
                    <a:pt x="127452" y="301621"/>
                  </a:lnTo>
                  <a:lnTo>
                    <a:pt x="174168" y="301621"/>
                  </a:lnTo>
                  <a:lnTo>
                    <a:pt x="219107" y="287319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47527" y="620705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63751" y="5363174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47527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63751" y="4542957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47527" y="454754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3791" y="5363174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77567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71861" y="5363174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9" y="219107"/>
                </a:lnTo>
                <a:lnTo>
                  <a:pt x="301621" y="174168"/>
                </a:lnTo>
                <a:lnTo>
                  <a:pt x="301621" y="127452"/>
                </a:lnTo>
                <a:lnTo>
                  <a:pt x="287319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655637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557068" y="4533419"/>
            <a:ext cx="1329055" cy="1691639"/>
            <a:chOff x="5557068" y="4533419"/>
            <a:chExt cx="1329055" cy="1691639"/>
          </a:xfrm>
        </p:grpSpPr>
        <p:sp>
          <p:nvSpPr>
            <p:cNvPr id="39" name="object 39"/>
            <p:cNvSpPr/>
            <p:nvPr/>
          </p:nvSpPr>
          <p:spPr>
            <a:xfrm>
              <a:off x="6761761" y="4802970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49845"/>
                  </a:lnTo>
                  <a:lnTo>
                    <a:pt x="0" y="99691"/>
                  </a:lnTo>
                  <a:lnTo>
                    <a:pt x="0" y="149537"/>
                  </a:lnTo>
                  <a:lnTo>
                    <a:pt x="0" y="199383"/>
                  </a:lnTo>
                  <a:lnTo>
                    <a:pt x="0" y="249228"/>
                  </a:lnTo>
                  <a:lnTo>
                    <a:pt x="0" y="299074"/>
                  </a:lnTo>
                  <a:lnTo>
                    <a:pt x="0" y="348920"/>
                  </a:lnTo>
                  <a:lnTo>
                    <a:pt x="0" y="398765"/>
                  </a:lnTo>
                  <a:lnTo>
                    <a:pt x="0" y="448611"/>
                  </a:lnTo>
                  <a:lnTo>
                    <a:pt x="0" y="498457"/>
                  </a:lnTo>
                  <a:lnTo>
                    <a:pt x="0" y="548303"/>
                  </a:lnTo>
                  <a:lnTo>
                    <a:pt x="0" y="598148"/>
                  </a:lnTo>
                  <a:lnTo>
                    <a:pt x="0" y="647994"/>
                  </a:lnTo>
                  <a:lnTo>
                    <a:pt x="0" y="697840"/>
                  </a:lnTo>
                  <a:lnTo>
                    <a:pt x="0" y="747685"/>
                  </a:lnTo>
                  <a:lnTo>
                    <a:pt x="0" y="797531"/>
                  </a:lnTo>
                  <a:lnTo>
                    <a:pt x="0" y="847377"/>
                  </a:lnTo>
                  <a:lnTo>
                    <a:pt x="0" y="897222"/>
                  </a:lnTo>
                  <a:lnTo>
                    <a:pt x="0" y="947068"/>
                  </a:lnTo>
                  <a:lnTo>
                    <a:pt x="0" y="996914"/>
                  </a:lnTo>
                  <a:lnTo>
                    <a:pt x="0" y="1046759"/>
                  </a:lnTo>
                  <a:lnTo>
                    <a:pt x="0" y="1096605"/>
                  </a:lnTo>
                  <a:lnTo>
                    <a:pt x="0" y="1146451"/>
                  </a:lnTo>
                  <a:lnTo>
                    <a:pt x="1" y="1196296"/>
                  </a:lnTo>
                  <a:lnTo>
                    <a:pt x="1" y="1246142"/>
                  </a:lnTo>
                  <a:lnTo>
                    <a:pt x="1" y="1295988"/>
                  </a:lnTo>
                  <a:lnTo>
                    <a:pt x="1" y="1310294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98815" y="6098957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5" h="126364">
                  <a:moveTo>
                    <a:pt x="125893" y="0"/>
                  </a:moveTo>
                  <a:lnTo>
                    <a:pt x="0" y="0"/>
                  </a:lnTo>
                  <a:lnTo>
                    <a:pt x="62946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7776" y="4555475"/>
              <a:ext cx="247972" cy="24797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57068" y="4533419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8"/>
                  </a:lnTo>
                  <a:lnTo>
                    <a:pt x="127452" y="301620"/>
                  </a:lnTo>
                  <a:lnTo>
                    <a:pt x="174168" y="301620"/>
                  </a:lnTo>
                  <a:lnTo>
                    <a:pt x="219107" y="287318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640844" y="453800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615720" y="5363174"/>
            <a:ext cx="301625" cy="1109345"/>
            <a:chOff x="6615720" y="5363174"/>
            <a:chExt cx="301625" cy="1109345"/>
          </a:xfrm>
        </p:grpSpPr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7776" y="6224521"/>
              <a:ext cx="247972" cy="24797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615720" y="5363174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3"/>
                  </a:lnTo>
                  <a:lnTo>
                    <a:pt x="82514" y="287318"/>
                  </a:lnTo>
                  <a:lnTo>
                    <a:pt x="127452" y="301620"/>
                  </a:lnTo>
                  <a:lnTo>
                    <a:pt x="174168" y="301620"/>
                  </a:lnTo>
                  <a:lnTo>
                    <a:pt x="219107" y="287318"/>
                  </a:lnTo>
                  <a:lnTo>
                    <a:pt x="258714" y="258713"/>
                  </a:lnTo>
                  <a:lnTo>
                    <a:pt x="287319" y="219107"/>
                  </a:lnTo>
                  <a:lnTo>
                    <a:pt x="301621" y="174168"/>
                  </a:lnTo>
                  <a:lnTo>
                    <a:pt x="301621" y="127452"/>
                  </a:lnTo>
                  <a:lnTo>
                    <a:pt x="287319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699496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9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557068" y="6173852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640844" y="617844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557068" y="5363174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640844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5267" y="1131247"/>
            <a:ext cx="7639050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14363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 node </a:t>
            </a:r>
            <a:r>
              <a:rPr sz="1800" i="1" dirty="0">
                <a:latin typeface="Times New Roman"/>
                <a:cs typeface="Times New Roman"/>
              </a:rPr>
              <a:t>v ≠ r</a:t>
            </a:r>
            <a:r>
              <a:rPr sz="1800" dirty="0">
                <a:latin typeface="Lucida Sans Unicode"/>
                <a:cs typeface="Lucida Sans Unicode"/>
              </a:rPr>
              <a:t>, choose one cheapest 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 </a:t>
            </a:r>
            <a:r>
              <a:rPr sz="1800" i="1" spc="-50" dirty="0">
                <a:latin typeface="Times New Roman"/>
                <a:cs typeface="Times New Roman"/>
              </a:rPr>
              <a:t>v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 this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edges.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</a:t>
            </a:r>
            <a:r>
              <a:rPr sz="1800" spc="-10" dirty="0">
                <a:latin typeface="Lucida Sans Unicode"/>
                <a:cs typeface="Lucida Sans Unicode"/>
              </a:rPr>
              <a:t>arborescence,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arborescence.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2668676"/>
            <a:ext cx="6210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5522" y="2668676"/>
            <a:ext cx="7446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(since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cycles).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A </a:t>
            </a:r>
            <a:r>
              <a:rPr dirty="0"/>
              <a:t>sufficient</a:t>
            </a:r>
            <a:r>
              <a:rPr spc="150" dirty="0"/>
              <a:t> </a:t>
            </a:r>
            <a:r>
              <a:rPr dirty="0"/>
              <a:t>optimality</a:t>
            </a:r>
            <a:r>
              <a:rPr spc="155" dirty="0"/>
              <a:t> </a:t>
            </a:r>
            <a:r>
              <a:rPr spc="-10" dirty="0"/>
              <a:t>condition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593917" y="4565012"/>
            <a:ext cx="4073525" cy="1907539"/>
            <a:chOff x="2593917" y="4565012"/>
            <a:chExt cx="4073525" cy="1907539"/>
          </a:xfrm>
        </p:grpSpPr>
        <p:sp>
          <p:nvSpPr>
            <p:cNvPr id="8" name="object 8"/>
            <p:cNvSpPr/>
            <p:nvPr/>
          </p:nvSpPr>
          <p:spPr>
            <a:xfrm>
              <a:off x="3041524" y="6350033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0" y="0"/>
                  </a:moveTo>
                  <a:lnTo>
                    <a:pt x="28612" y="135"/>
                  </a:lnTo>
                  <a:lnTo>
                    <a:pt x="80154" y="378"/>
                  </a:lnTo>
                  <a:lnTo>
                    <a:pt x="131697" y="621"/>
                  </a:lnTo>
                  <a:lnTo>
                    <a:pt x="183239" y="864"/>
                  </a:lnTo>
                  <a:lnTo>
                    <a:pt x="234781" y="1107"/>
                  </a:lnTo>
                  <a:lnTo>
                    <a:pt x="286324" y="1350"/>
                  </a:lnTo>
                  <a:lnTo>
                    <a:pt x="337866" y="1594"/>
                  </a:lnTo>
                  <a:lnTo>
                    <a:pt x="389409" y="1837"/>
                  </a:lnTo>
                  <a:lnTo>
                    <a:pt x="440951" y="2080"/>
                  </a:lnTo>
                  <a:lnTo>
                    <a:pt x="492493" y="2323"/>
                  </a:lnTo>
                  <a:lnTo>
                    <a:pt x="544036" y="2566"/>
                  </a:lnTo>
                  <a:lnTo>
                    <a:pt x="595578" y="2809"/>
                  </a:lnTo>
                  <a:lnTo>
                    <a:pt x="647121" y="3052"/>
                  </a:lnTo>
                  <a:lnTo>
                    <a:pt x="698663" y="3295"/>
                  </a:lnTo>
                  <a:lnTo>
                    <a:pt x="750206" y="3538"/>
                  </a:lnTo>
                  <a:lnTo>
                    <a:pt x="801748" y="3782"/>
                  </a:lnTo>
                  <a:lnTo>
                    <a:pt x="853290" y="4025"/>
                  </a:lnTo>
                  <a:lnTo>
                    <a:pt x="904833" y="4268"/>
                  </a:lnTo>
                  <a:lnTo>
                    <a:pt x="956375" y="4511"/>
                  </a:lnTo>
                  <a:lnTo>
                    <a:pt x="1007918" y="4754"/>
                  </a:lnTo>
                  <a:lnTo>
                    <a:pt x="1059460" y="4997"/>
                  </a:lnTo>
                  <a:lnTo>
                    <a:pt x="1111002" y="5240"/>
                  </a:lnTo>
                  <a:lnTo>
                    <a:pt x="1162545" y="5483"/>
                  </a:lnTo>
                  <a:lnTo>
                    <a:pt x="1214087" y="5726"/>
                  </a:lnTo>
                  <a:lnTo>
                    <a:pt x="1265630" y="5970"/>
                  </a:lnTo>
                  <a:lnTo>
                    <a:pt x="1317172" y="6213"/>
                  </a:lnTo>
                  <a:lnTo>
                    <a:pt x="1368715" y="6456"/>
                  </a:lnTo>
                  <a:lnTo>
                    <a:pt x="1420257" y="6699"/>
                  </a:lnTo>
                  <a:lnTo>
                    <a:pt x="1471799" y="6942"/>
                  </a:lnTo>
                  <a:lnTo>
                    <a:pt x="1523342" y="7185"/>
                  </a:lnTo>
                  <a:lnTo>
                    <a:pt x="1574884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41241" y="6235720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69" h="229235">
                  <a:moveTo>
                    <a:pt x="229434" y="0"/>
                  </a:moveTo>
                  <a:lnTo>
                    <a:pt x="0" y="113367"/>
                  </a:lnTo>
                  <a:lnTo>
                    <a:pt x="228354" y="228895"/>
                  </a:lnTo>
                  <a:lnTo>
                    <a:pt x="229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17904" y="4813462"/>
              <a:ext cx="0" cy="1299210"/>
            </a:xfrm>
            <a:custGeom>
              <a:avLst/>
              <a:gdLst/>
              <a:ahLst/>
              <a:cxnLst/>
              <a:rect l="l" t="t" r="r" b="b"/>
              <a:pathLst>
                <a:path h="1299210">
                  <a:moveTo>
                    <a:pt x="0" y="0"/>
                  </a:moveTo>
                  <a:lnTo>
                    <a:pt x="0" y="51391"/>
                  </a:lnTo>
                  <a:lnTo>
                    <a:pt x="0" y="102783"/>
                  </a:lnTo>
                  <a:lnTo>
                    <a:pt x="0" y="154175"/>
                  </a:lnTo>
                  <a:lnTo>
                    <a:pt x="0" y="205567"/>
                  </a:lnTo>
                  <a:lnTo>
                    <a:pt x="0" y="256959"/>
                  </a:lnTo>
                  <a:lnTo>
                    <a:pt x="0" y="308351"/>
                  </a:lnTo>
                  <a:lnTo>
                    <a:pt x="0" y="359743"/>
                  </a:lnTo>
                  <a:lnTo>
                    <a:pt x="0" y="411135"/>
                  </a:lnTo>
                  <a:lnTo>
                    <a:pt x="0" y="462527"/>
                  </a:lnTo>
                  <a:lnTo>
                    <a:pt x="0" y="513919"/>
                  </a:lnTo>
                  <a:lnTo>
                    <a:pt x="0" y="565311"/>
                  </a:lnTo>
                  <a:lnTo>
                    <a:pt x="0" y="616704"/>
                  </a:lnTo>
                  <a:lnTo>
                    <a:pt x="0" y="668096"/>
                  </a:lnTo>
                  <a:lnTo>
                    <a:pt x="0" y="719488"/>
                  </a:lnTo>
                  <a:lnTo>
                    <a:pt x="0" y="770880"/>
                  </a:lnTo>
                  <a:lnTo>
                    <a:pt x="0" y="822272"/>
                  </a:lnTo>
                  <a:lnTo>
                    <a:pt x="0" y="873664"/>
                  </a:lnTo>
                  <a:lnTo>
                    <a:pt x="0" y="925056"/>
                  </a:lnTo>
                  <a:lnTo>
                    <a:pt x="0" y="976448"/>
                  </a:lnTo>
                  <a:lnTo>
                    <a:pt x="0" y="1027840"/>
                  </a:lnTo>
                  <a:lnTo>
                    <a:pt x="0" y="1079232"/>
                  </a:lnTo>
                  <a:lnTo>
                    <a:pt x="0" y="1130624"/>
                  </a:lnTo>
                  <a:lnTo>
                    <a:pt x="0" y="1182016"/>
                  </a:lnTo>
                  <a:lnTo>
                    <a:pt x="0" y="1233408"/>
                  </a:lnTo>
                  <a:lnTo>
                    <a:pt x="0" y="1284800"/>
                  </a:lnTo>
                  <a:lnTo>
                    <a:pt x="0" y="1299105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4957" y="6098261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125892" y="0"/>
                  </a:moveTo>
                  <a:lnTo>
                    <a:pt x="0" y="0"/>
                  </a:lnTo>
                  <a:lnTo>
                    <a:pt x="62946" y="125893"/>
                  </a:lnTo>
                  <a:lnTo>
                    <a:pt x="125892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12934" y="4893573"/>
              <a:ext cx="1677670" cy="1377315"/>
            </a:xfrm>
            <a:custGeom>
              <a:avLst/>
              <a:gdLst/>
              <a:ahLst/>
              <a:cxnLst/>
              <a:rect l="l" t="t" r="r" b="b"/>
              <a:pathLst>
                <a:path w="1677670" h="1377314">
                  <a:moveTo>
                    <a:pt x="0" y="1376936"/>
                  </a:moveTo>
                  <a:lnTo>
                    <a:pt x="39416" y="1344585"/>
                  </a:lnTo>
                  <a:lnTo>
                    <a:pt x="78832" y="1312234"/>
                  </a:lnTo>
                  <a:lnTo>
                    <a:pt x="118248" y="1279883"/>
                  </a:lnTo>
                  <a:lnTo>
                    <a:pt x="157665" y="1247532"/>
                  </a:lnTo>
                  <a:lnTo>
                    <a:pt x="197081" y="1215181"/>
                  </a:lnTo>
                  <a:lnTo>
                    <a:pt x="236497" y="1182830"/>
                  </a:lnTo>
                  <a:lnTo>
                    <a:pt x="275914" y="1150478"/>
                  </a:lnTo>
                  <a:lnTo>
                    <a:pt x="315330" y="1118127"/>
                  </a:lnTo>
                  <a:lnTo>
                    <a:pt x="354746" y="1085776"/>
                  </a:lnTo>
                  <a:lnTo>
                    <a:pt x="394163" y="1053425"/>
                  </a:lnTo>
                  <a:lnTo>
                    <a:pt x="433579" y="1021074"/>
                  </a:lnTo>
                  <a:lnTo>
                    <a:pt x="472995" y="988723"/>
                  </a:lnTo>
                  <a:lnTo>
                    <a:pt x="512412" y="956372"/>
                  </a:lnTo>
                  <a:lnTo>
                    <a:pt x="551828" y="924021"/>
                  </a:lnTo>
                  <a:lnTo>
                    <a:pt x="591244" y="891669"/>
                  </a:lnTo>
                  <a:lnTo>
                    <a:pt x="630661" y="859318"/>
                  </a:lnTo>
                  <a:lnTo>
                    <a:pt x="670077" y="826967"/>
                  </a:lnTo>
                  <a:lnTo>
                    <a:pt x="709493" y="794616"/>
                  </a:lnTo>
                  <a:lnTo>
                    <a:pt x="748909" y="762265"/>
                  </a:lnTo>
                  <a:lnTo>
                    <a:pt x="788326" y="729914"/>
                  </a:lnTo>
                  <a:lnTo>
                    <a:pt x="827742" y="697563"/>
                  </a:lnTo>
                  <a:lnTo>
                    <a:pt x="867158" y="665212"/>
                  </a:lnTo>
                  <a:lnTo>
                    <a:pt x="906575" y="632860"/>
                  </a:lnTo>
                  <a:lnTo>
                    <a:pt x="945991" y="600509"/>
                  </a:lnTo>
                  <a:lnTo>
                    <a:pt x="985407" y="568158"/>
                  </a:lnTo>
                  <a:lnTo>
                    <a:pt x="1024824" y="535807"/>
                  </a:lnTo>
                  <a:lnTo>
                    <a:pt x="1064240" y="503456"/>
                  </a:lnTo>
                  <a:lnTo>
                    <a:pt x="1103656" y="471105"/>
                  </a:lnTo>
                  <a:lnTo>
                    <a:pt x="1143073" y="438754"/>
                  </a:lnTo>
                  <a:lnTo>
                    <a:pt x="1182489" y="406402"/>
                  </a:lnTo>
                  <a:lnTo>
                    <a:pt x="1221905" y="374051"/>
                  </a:lnTo>
                  <a:lnTo>
                    <a:pt x="1261322" y="341700"/>
                  </a:lnTo>
                  <a:lnTo>
                    <a:pt x="1300738" y="309349"/>
                  </a:lnTo>
                  <a:lnTo>
                    <a:pt x="1340154" y="276998"/>
                  </a:lnTo>
                  <a:lnTo>
                    <a:pt x="1379571" y="244647"/>
                  </a:lnTo>
                  <a:lnTo>
                    <a:pt x="1418987" y="212295"/>
                  </a:lnTo>
                  <a:lnTo>
                    <a:pt x="1458403" y="179944"/>
                  </a:lnTo>
                  <a:lnTo>
                    <a:pt x="1497819" y="147593"/>
                  </a:lnTo>
                  <a:lnTo>
                    <a:pt x="1537236" y="115242"/>
                  </a:lnTo>
                  <a:lnTo>
                    <a:pt x="1576652" y="82891"/>
                  </a:lnTo>
                  <a:lnTo>
                    <a:pt x="1616068" y="50539"/>
                  </a:lnTo>
                  <a:lnTo>
                    <a:pt x="1655485" y="18188"/>
                  </a:lnTo>
                  <a:lnTo>
                    <a:pt x="1677646" y="0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95854" y="4766506"/>
              <a:ext cx="249554" cy="234315"/>
            </a:xfrm>
            <a:custGeom>
              <a:avLst/>
              <a:gdLst/>
              <a:ahLst/>
              <a:cxnLst/>
              <a:rect l="l" t="t" r="r" b="b"/>
              <a:pathLst>
                <a:path w="249554" h="234314">
                  <a:moveTo>
                    <a:pt x="249543" y="0"/>
                  </a:moveTo>
                  <a:lnTo>
                    <a:pt x="0" y="56752"/>
                  </a:lnTo>
                  <a:lnTo>
                    <a:pt x="145219" y="233686"/>
                  </a:lnTo>
                  <a:lnTo>
                    <a:pt x="2495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917" y="6224521"/>
              <a:ext cx="247972" cy="2479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34864" y="4766995"/>
              <a:ext cx="1746250" cy="1433830"/>
            </a:xfrm>
            <a:custGeom>
              <a:avLst/>
              <a:gdLst/>
              <a:ahLst/>
              <a:cxnLst/>
              <a:rect l="l" t="t" r="r" b="b"/>
              <a:pathLst>
                <a:path w="1746250" h="1433829">
                  <a:moveTo>
                    <a:pt x="0" y="0"/>
                  </a:moveTo>
                  <a:lnTo>
                    <a:pt x="39434" y="32366"/>
                  </a:lnTo>
                  <a:lnTo>
                    <a:pt x="78869" y="64732"/>
                  </a:lnTo>
                  <a:lnTo>
                    <a:pt x="118303" y="97098"/>
                  </a:lnTo>
                  <a:lnTo>
                    <a:pt x="157738" y="129465"/>
                  </a:lnTo>
                  <a:lnTo>
                    <a:pt x="197173" y="161831"/>
                  </a:lnTo>
                  <a:lnTo>
                    <a:pt x="236607" y="194197"/>
                  </a:lnTo>
                  <a:lnTo>
                    <a:pt x="276042" y="226563"/>
                  </a:lnTo>
                  <a:lnTo>
                    <a:pt x="315477" y="258930"/>
                  </a:lnTo>
                  <a:lnTo>
                    <a:pt x="354911" y="291296"/>
                  </a:lnTo>
                  <a:lnTo>
                    <a:pt x="394346" y="323662"/>
                  </a:lnTo>
                  <a:lnTo>
                    <a:pt x="433781" y="356028"/>
                  </a:lnTo>
                  <a:lnTo>
                    <a:pt x="473215" y="388394"/>
                  </a:lnTo>
                  <a:lnTo>
                    <a:pt x="512650" y="420761"/>
                  </a:lnTo>
                  <a:lnTo>
                    <a:pt x="552085" y="453127"/>
                  </a:lnTo>
                  <a:lnTo>
                    <a:pt x="591519" y="485493"/>
                  </a:lnTo>
                  <a:lnTo>
                    <a:pt x="630954" y="517859"/>
                  </a:lnTo>
                  <a:lnTo>
                    <a:pt x="670389" y="550226"/>
                  </a:lnTo>
                  <a:lnTo>
                    <a:pt x="709823" y="582592"/>
                  </a:lnTo>
                  <a:lnTo>
                    <a:pt x="749258" y="614958"/>
                  </a:lnTo>
                  <a:lnTo>
                    <a:pt x="788693" y="647324"/>
                  </a:lnTo>
                  <a:lnTo>
                    <a:pt x="828127" y="679691"/>
                  </a:lnTo>
                  <a:lnTo>
                    <a:pt x="867562" y="712057"/>
                  </a:lnTo>
                  <a:lnTo>
                    <a:pt x="906997" y="744423"/>
                  </a:lnTo>
                  <a:lnTo>
                    <a:pt x="946431" y="776789"/>
                  </a:lnTo>
                  <a:lnTo>
                    <a:pt x="985866" y="809155"/>
                  </a:lnTo>
                  <a:lnTo>
                    <a:pt x="1025301" y="841522"/>
                  </a:lnTo>
                  <a:lnTo>
                    <a:pt x="1064735" y="873888"/>
                  </a:lnTo>
                  <a:lnTo>
                    <a:pt x="1104170" y="906254"/>
                  </a:lnTo>
                  <a:lnTo>
                    <a:pt x="1143605" y="938620"/>
                  </a:lnTo>
                  <a:lnTo>
                    <a:pt x="1183040" y="970987"/>
                  </a:lnTo>
                  <a:lnTo>
                    <a:pt x="1222474" y="1003353"/>
                  </a:lnTo>
                  <a:lnTo>
                    <a:pt x="1261909" y="1035719"/>
                  </a:lnTo>
                  <a:lnTo>
                    <a:pt x="1301344" y="1068085"/>
                  </a:lnTo>
                  <a:lnTo>
                    <a:pt x="1340778" y="1100452"/>
                  </a:lnTo>
                  <a:lnTo>
                    <a:pt x="1380213" y="1132818"/>
                  </a:lnTo>
                  <a:lnTo>
                    <a:pt x="1419648" y="1165184"/>
                  </a:lnTo>
                  <a:lnTo>
                    <a:pt x="1459083" y="1197550"/>
                  </a:lnTo>
                  <a:lnTo>
                    <a:pt x="1498517" y="1229917"/>
                  </a:lnTo>
                  <a:lnTo>
                    <a:pt x="1537952" y="1262283"/>
                  </a:lnTo>
                  <a:lnTo>
                    <a:pt x="1577387" y="1294649"/>
                  </a:lnTo>
                  <a:lnTo>
                    <a:pt x="1616822" y="1327015"/>
                  </a:lnTo>
                  <a:lnTo>
                    <a:pt x="1656256" y="1359382"/>
                  </a:lnTo>
                  <a:lnTo>
                    <a:pt x="1695691" y="1391748"/>
                  </a:lnTo>
                  <a:lnTo>
                    <a:pt x="1735126" y="1424114"/>
                  </a:lnTo>
                  <a:lnTo>
                    <a:pt x="1746207" y="1433211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30078" y="6142471"/>
              <a:ext cx="137795" cy="128905"/>
            </a:xfrm>
            <a:custGeom>
              <a:avLst/>
              <a:gdLst/>
              <a:ahLst/>
              <a:cxnLst/>
              <a:rect l="l" t="t" r="r" b="b"/>
              <a:pathLst>
                <a:path w="137795" h="128904">
                  <a:moveTo>
                    <a:pt x="79870" y="0"/>
                  </a:moveTo>
                  <a:lnTo>
                    <a:pt x="0" y="97315"/>
                  </a:lnTo>
                  <a:lnTo>
                    <a:pt x="137248" y="128527"/>
                  </a:lnTo>
                  <a:lnTo>
                    <a:pt x="7987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1241" y="4688999"/>
              <a:ext cx="1663700" cy="0"/>
            </a:xfrm>
            <a:custGeom>
              <a:avLst/>
              <a:gdLst/>
              <a:ahLst/>
              <a:cxnLst/>
              <a:rect l="l" t="t" r="r" b="b"/>
              <a:pathLst>
                <a:path w="1663700">
                  <a:moveTo>
                    <a:pt x="0" y="0"/>
                  </a:moveTo>
                  <a:lnTo>
                    <a:pt x="51539" y="0"/>
                  </a:lnTo>
                  <a:lnTo>
                    <a:pt x="103079" y="0"/>
                  </a:lnTo>
                  <a:lnTo>
                    <a:pt x="154619" y="0"/>
                  </a:lnTo>
                  <a:lnTo>
                    <a:pt x="206159" y="0"/>
                  </a:lnTo>
                  <a:lnTo>
                    <a:pt x="257698" y="0"/>
                  </a:lnTo>
                  <a:lnTo>
                    <a:pt x="309238" y="0"/>
                  </a:lnTo>
                  <a:lnTo>
                    <a:pt x="360778" y="0"/>
                  </a:lnTo>
                  <a:lnTo>
                    <a:pt x="412318" y="0"/>
                  </a:lnTo>
                  <a:lnTo>
                    <a:pt x="463858" y="0"/>
                  </a:lnTo>
                  <a:lnTo>
                    <a:pt x="515397" y="0"/>
                  </a:lnTo>
                  <a:lnTo>
                    <a:pt x="566937" y="0"/>
                  </a:lnTo>
                  <a:lnTo>
                    <a:pt x="618477" y="0"/>
                  </a:lnTo>
                  <a:lnTo>
                    <a:pt x="670017" y="0"/>
                  </a:lnTo>
                  <a:lnTo>
                    <a:pt x="721557" y="0"/>
                  </a:lnTo>
                  <a:lnTo>
                    <a:pt x="773096" y="0"/>
                  </a:lnTo>
                  <a:lnTo>
                    <a:pt x="824636" y="0"/>
                  </a:lnTo>
                  <a:lnTo>
                    <a:pt x="876176" y="0"/>
                  </a:lnTo>
                  <a:lnTo>
                    <a:pt x="927716" y="0"/>
                  </a:lnTo>
                  <a:lnTo>
                    <a:pt x="979256" y="0"/>
                  </a:lnTo>
                  <a:lnTo>
                    <a:pt x="1030795" y="0"/>
                  </a:lnTo>
                  <a:lnTo>
                    <a:pt x="1082335" y="0"/>
                  </a:lnTo>
                  <a:lnTo>
                    <a:pt x="1133875" y="0"/>
                  </a:lnTo>
                  <a:lnTo>
                    <a:pt x="1185415" y="0"/>
                  </a:lnTo>
                  <a:lnTo>
                    <a:pt x="1236955" y="0"/>
                  </a:lnTo>
                  <a:lnTo>
                    <a:pt x="1288494" y="0"/>
                  </a:lnTo>
                  <a:lnTo>
                    <a:pt x="1340034" y="0"/>
                  </a:lnTo>
                  <a:lnTo>
                    <a:pt x="1391574" y="0"/>
                  </a:lnTo>
                  <a:lnTo>
                    <a:pt x="1443114" y="0"/>
                  </a:lnTo>
                  <a:lnTo>
                    <a:pt x="1494654" y="0"/>
                  </a:lnTo>
                  <a:lnTo>
                    <a:pt x="1546193" y="0"/>
                  </a:lnTo>
                  <a:lnTo>
                    <a:pt x="1597733" y="0"/>
                  </a:lnTo>
                  <a:lnTo>
                    <a:pt x="1649273" y="0"/>
                  </a:lnTo>
                  <a:lnTo>
                    <a:pt x="1663579" y="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90514" y="4626052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0" y="0"/>
                  </a:moveTo>
                  <a:lnTo>
                    <a:pt x="0" y="125893"/>
                  </a:lnTo>
                  <a:lnTo>
                    <a:pt x="125893" y="6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3257" y="4680988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1574884" y="0"/>
                  </a:moveTo>
                  <a:lnTo>
                    <a:pt x="1546272" y="135"/>
                  </a:lnTo>
                  <a:lnTo>
                    <a:pt x="1494730" y="378"/>
                  </a:lnTo>
                  <a:lnTo>
                    <a:pt x="1443187" y="621"/>
                  </a:lnTo>
                  <a:lnTo>
                    <a:pt x="1391645" y="864"/>
                  </a:lnTo>
                  <a:lnTo>
                    <a:pt x="1340102" y="1107"/>
                  </a:lnTo>
                  <a:lnTo>
                    <a:pt x="1288560" y="1350"/>
                  </a:lnTo>
                  <a:lnTo>
                    <a:pt x="1237017" y="1594"/>
                  </a:lnTo>
                  <a:lnTo>
                    <a:pt x="1185475" y="1837"/>
                  </a:lnTo>
                  <a:lnTo>
                    <a:pt x="1133933" y="2080"/>
                  </a:lnTo>
                  <a:lnTo>
                    <a:pt x="1082390" y="2323"/>
                  </a:lnTo>
                  <a:lnTo>
                    <a:pt x="1030848" y="2566"/>
                  </a:lnTo>
                  <a:lnTo>
                    <a:pt x="979305" y="2809"/>
                  </a:lnTo>
                  <a:lnTo>
                    <a:pt x="927763" y="3052"/>
                  </a:lnTo>
                  <a:lnTo>
                    <a:pt x="876221" y="3295"/>
                  </a:lnTo>
                  <a:lnTo>
                    <a:pt x="824678" y="3538"/>
                  </a:lnTo>
                  <a:lnTo>
                    <a:pt x="773136" y="3782"/>
                  </a:lnTo>
                  <a:lnTo>
                    <a:pt x="721593" y="4025"/>
                  </a:lnTo>
                  <a:lnTo>
                    <a:pt x="670051" y="4268"/>
                  </a:lnTo>
                  <a:lnTo>
                    <a:pt x="618508" y="4511"/>
                  </a:lnTo>
                  <a:lnTo>
                    <a:pt x="566966" y="4754"/>
                  </a:lnTo>
                  <a:lnTo>
                    <a:pt x="515424" y="4997"/>
                  </a:lnTo>
                  <a:lnTo>
                    <a:pt x="463881" y="5240"/>
                  </a:lnTo>
                  <a:lnTo>
                    <a:pt x="412339" y="5483"/>
                  </a:lnTo>
                  <a:lnTo>
                    <a:pt x="360796" y="5726"/>
                  </a:lnTo>
                  <a:lnTo>
                    <a:pt x="51542" y="7185"/>
                  </a:lnTo>
                  <a:lnTo>
                    <a:pt x="0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8988" y="4566676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70" h="229235">
                  <a:moveTo>
                    <a:pt x="0" y="0"/>
                  </a:moveTo>
                  <a:lnTo>
                    <a:pt x="1080" y="228895"/>
                  </a:lnTo>
                  <a:lnTo>
                    <a:pt x="229435" y="11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39832" y="4812507"/>
              <a:ext cx="0" cy="1221740"/>
            </a:xfrm>
            <a:custGeom>
              <a:avLst/>
              <a:gdLst/>
              <a:ahLst/>
              <a:cxnLst/>
              <a:rect l="l" t="t" r="r" b="b"/>
              <a:pathLst>
                <a:path h="1221739">
                  <a:moveTo>
                    <a:pt x="0" y="0"/>
                  </a:moveTo>
                  <a:lnTo>
                    <a:pt x="0" y="51868"/>
                  </a:lnTo>
                  <a:lnTo>
                    <a:pt x="0" y="103737"/>
                  </a:lnTo>
                  <a:lnTo>
                    <a:pt x="0" y="155606"/>
                  </a:lnTo>
                  <a:lnTo>
                    <a:pt x="0" y="207475"/>
                  </a:lnTo>
                  <a:lnTo>
                    <a:pt x="0" y="259344"/>
                  </a:lnTo>
                  <a:lnTo>
                    <a:pt x="0" y="311213"/>
                  </a:lnTo>
                  <a:lnTo>
                    <a:pt x="0" y="363081"/>
                  </a:lnTo>
                  <a:lnTo>
                    <a:pt x="0" y="414950"/>
                  </a:lnTo>
                  <a:lnTo>
                    <a:pt x="0" y="466819"/>
                  </a:lnTo>
                  <a:lnTo>
                    <a:pt x="0" y="518688"/>
                  </a:lnTo>
                  <a:lnTo>
                    <a:pt x="0" y="570557"/>
                  </a:lnTo>
                  <a:lnTo>
                    <a:pt x="0" y="622426"/>
                  </a:lnTo>
                  <a:lnTo>
                    <a:pt x="0" y="674295"/>
                  </a:lnTo>
                  <a:lnTo>
                    <a:pt x="0" y="726163"/>
                  </a:lnTo>
                  <a:lnTo>
                    <a:pt x="0" y="778032"/>
                  </a:lnTo>
                  <a:lnTo>
                    <a:pt x="0" y="829901"/>
                  </a:lnTo>
                  <a:lnTo>
                    <a:pt x="0" y="881770"/>
                  </a:lnTo>
                  <a:lnTo>
                    <a:pt x="0" y="933639"/>
                  </a:lnTo>
                  <a:lnTo>
                    <a:pt x="0" y="985508"/>
                  </a:lnTo>
                  <a:lnTo>
                    <a:pt x="0" y="1037377"/>
                  </a:lnTo>
                  <a:lnTo>
                    <a:pt x="0" y="1089246"/>
                  </a:lnTo>
                  <a:lnTo>
                    <a:pt x="0" y="1141115"/>
                  </a:lnTo>
                  <a:lnTo>
                    <a:pt x="0" y="1192984"/>
                  </a:lnTo>
                  <a:lnTo>
                    <a:pt x="0" y="1221596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25384" y="6005490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5" h="229235">
                  <a:moveTo>
                    <a:pt x="228898" y="0"/>
                  </a:moveTo>
                  <a:lnTo>
                    <a:pt x="0" y="0"/>
                  </a:lnTo>
                  <a:lnTo>
                    <a:pt x="114448" y="228898"/>
                  </a:lnTo>
                  <a:lnTo>
                    <a:pt x="228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5847" y="4565012"/>
              <a:ext cx="247972" cy="2479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917" y="4565012"/>
              <a:ext cx="247972" cy="24797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670097" y="4547543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563751" y="6202465"/>
            <a:ext cx="3074670" cy="301625"/>
            <a:chOff x="3563751" y="6202465"/>
            <a:chExt cx="3074670" cy="301625"/>
          </a:xfrm>
        </p:grpSpPr>
        <p:sp>
          <p:nvSpPr>
            <p:cNvPr id="27" name="object 27"/>
            <p:cNvSpPr/>
            <p:nvPr/>
          </p:nvSpPr>
          <p:spPr>
            <a:xfrm>
              <a:off x="4863257" y="6350033"/>
              <a:ext cx="1575435" cy="7620"/>
            </a:xfrm>
            <a:custGeom>
              <a:avLst/>
              <a:gdLst/>
              <a:ahLst/>
              <a:cxnLst/>
              <a:rect l="l" t="t" r="r" b="b"/>
              <a:pathLst>
                <a:path w="1575435" h="7620">
                  <a:moveTo>
                    <a:pt x="1574884" y="0"/>
                  </a:moveTo>
                  <a:lnTo>
                    <a:pt x="1546272" y="134"/>
                  </a:lnTo>
                  <a:lnTo>
                    <a:pt x="1494730" y="377"/>
                  </a:lnTo>
                  <a:lnTo>
                    <a:pt x="1443187" y="621"/>
                  </a:lnTo>
                  <a:lnTo>
                    <a:pt x="1391645" y="864"/>
                  </a:lnTo>
                  <a:lnTo>
                    <a:pt x="1340103" y="1107"/>
                  </a:lnTo>
                  <a:lnTo>
                    <a:pt x="1288560" y="1350"/>
                  </a:lnTo>
                  <a:lnTo>
                    <a:pt x="1237018" y="1594"/>
                  </a:lnTo>
                  <a:lnTo>
                    <a:pt x="1185476" y="1837"/>
                  </a:lnTo>
                  <a:lnTo>
                    <a:pt x="1133933" y="2080"/>
                  </a:lnTo>
                  <a:lnTo>
                    <a:pt x="1082391" y="2323"/>
                  </a:lnTo>
                  <a:lnTo>
                    <a:pt x="1030848" y="2566"/>
                  </a:lnTo>
                  <a:lnTo>
                    <a:pt x="979306" y="2810"/>
                  </a:lnTo>
                  <a:lnTo>
                    <a:pt x="927764" y="3053"/>
                  </a:lnTo>
                  <a:lnTo>
                    <a:pt x="876221" y="3296"/>
                  </a:lnTo>
                  <a:lnTo>
                    <a:pt x="824679" y="3539"/>
                  </a:lnTo>
                  <a:lnTo>
                    <a:pt x="773136" y="3782"/>
                  </a:lnTo>
                  <a:lnTo>
                    <a:pt x="721594" y="4025"/>
                  </a:lnTo>
                  <a:lnTo>
                    <a:pt x="670052" y="4268"/>
                  </a:lnTo>
                  <a:lnTo>
                    <a:pt x="618509" y="4512"/>
                  </a:lnTo>
                  <a:lnTo>
                    <a:pt x="566967" y="4755"/>
                  </a:lnTo>
                  <a:lnTo>
                    <a:pt x="515424" y="4998"/>
                  </a:lnTo>
                  <a:lnTo>
                    <a:pt x="463882" y="5241"/>
                  </a:lnTo>
                  <a:lnTo>
                    <a:pt x="412339" y="5484"/>
                  </a:lnTo>
                  <a:lnTo>
                    <a:pt x="360797" y="5727"/>
                  </a:lnTo>
                  <a:lnTo>
                    <a:pt x="309254" y="5970"/>
                  </a:lnTo>
                  <a:lnTo>
                    <a:pt x="257712" y="6213"/>
                  </a:lnTo>
                  <a:lnTo>
                    <a:pt x="206169" y="6456"/>
                  </a:lnTo>
                  <a:lnTo>
                    <a:pt x="154627" y="6699"/>
                  </a:lnTo>
                  <a:lnTo>
                    <a:pt x="103085" y="6942"/>
                  </a:lnTo>
                  <a:lnTo>
                    <a:pt x="51542" y="7185"/>
                  </a:lnTo>
                  <a:lnTo>
                    <a:pt x="0" y="7428"/>
                  </a:lnTo>
                </a:path>
              </a:pathLst>
            </a:custGeom>
            <a:ln w="572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08990" y="6235720"/>
              <a:ext cx="229870" cy="229235"/>
            </a:xfrm>
            <a:custGeom>
              <a:avLst/>
              <a:gdLst/>
              <a:ahLst/>
              <a:cxnLst/>
              <a:rect l="l" t="t" r="r" b="b"/>
              <a:pathLst>
                <a:path w="229870" h="229235">
                  <a:moveTo>
                    <a:pt x="0" y="0"/>
                  </a:moveTo>
                  <a:lnTo>
                    <a:pt x="1078" y="228894"/>
                  </a:lnTo>
                  <a:lnTo>
                    <a:pt x="229434" y="113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5847" y="6234058"/>
              <a:ext cx="247972" cy="2479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563751" y="6202465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9"/>
                  </a:lnTo>
                  <a:lnTo>
                    <a:pt x="127452" y="301621"/>
                  </a:lnTo>
                  <a:lnTo>
                    <a:pt x="174168" y="301621"/>
                  </a:lnTo>
                  <a:lnTo>
                    <a:pt x="219107" y="287319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647527" y="620705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63751" y="5363174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47527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63751" y="4542957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647527" y="454754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93791" y="5363174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7567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71861" y="5363174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9" y="219107"/>
                </a:lnTo>
                <a:lnTo>
                  <a:pt x="301621" y="174168"/>
                </a:lnTo>
                <a:lnTo>
                  <a:pt x="301621" y="127452"/>
                </a:lnTo>
                <a:lnTo>
                  <a:pt x="287319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655637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557068" y="4533419"/>
            <a:ext cx="1329055" cy="1691639"/>
            <a:chOff x="5557068" y="4533419"/>
            <a:chExt cx="1329055" cy="1691639"/>
          </a:xfrm>
        </p:grpSpPr>
        <p:sp>
          <p:nvSpPr>
            <p:cNvPr id="41" name="object 41"/>
            <p:cNvSpPr/>
            <p:nvPr/>
          </p:nvSpPr>
          <p:spPr>
            <a:xfrm>
              <a:off x="6761761" y="4802970"/>
              <a:ext cx="0" cy="1310640"/>
            </a:xfrm>
            <a:custGeom>
              <a:avLst/>
              <a:gdLst/>
              <a:ahLst/>
              <a:cxnLst/>
              <a:rect l="l" t="t" r="r" b="b"/>
              <a:pathLst>
                <a:path h="1310639">
                  <a:moveTo>
                    <a:pt x="0" y="0"/>
                  </a:moveTo>
                  <a:lnTo>
                    <a:pt x="0" y="49845"/>
                  </a:lnTo>
                  <a:lnTo>
                    <a:pt x="0" y="99691"/>
                  </a:lnTo>
                  <a:lnTo>
                    <a:pt x="0" y="149537"/>
                  </a:lnTo>
                  <a:lnTo>
                    <a:pt x="0" y="199383"/>
                  </a:lnTo>
                  <a:lnTo>
                    <a:pt x="0" y="249228"/>
                  </a:lnTo>
                  <a:lnTo>
                    <a:pt x="0" y="299074"/>
                  </a:lnTo>
                  <a:lnTo>
                    <a:pt x="0" y="348920"/>
                  </a:lnTo>
                  <a:lnTo>
                    <a:pt x="0" y="398765"/>
                  </a:lnTo>
                  <a:lnTo>
                    <a:pt x="0" y="448611"/>
                  </a:lnTo>
                  <a:lnTo>
                    <a:pt x="0" y="498457"/>
                  </a:lnTo>
                  <a:lnTo>
                    <a:pt x="0" y="548303"/>
                  </a:lnTo>
                  <a:lnTo>
                    <a:pt x="0" y="598148"/>
                  </a:lnTo>
                  <a:lnTo>
                    <a:pt x="0" y="647994"/>
                  </a:lnTo>
                  <a:lnTo>
                    <a:pt x="0" y="697840"/>
                  </a:lnTo>
                  <a:lnTo>
                    <a:pt x="0" y="747685"/>
                  </a:lnTo>
                  <a:lnTo>
                    <a:pt x="0" y="797531"/>
                  </a:lnTo>
                  <a:lnTo>
                    <a:pt x="0" y="847377"/>
                  </a:lnTo>
                  <a:lnTo>
                    <a:pt x="0" y="897222"/>
                  </a:lnTo>
                  <a:lnTo>
                    <a:pt x="0" y="947068"/>
                  </a:lnTo>
                  <a:lnTo>
                    <a:pt x="0" y="996914"/>
                  </a:lnTo>
                  <a:lnTo>
                    <a:pt x="0" y="1046759"/>
                  </a:lnTo>
                  <a:lnTo>
                    <a:pt x="0" y="1096605"/>
                  </a:lnTo>
                  <a:lnTo>
                    <a:pt x="0" y="1146451"/>
                  </a:lnTo>
                  <a:lnTo>
                    <a:pt x="1" y="1196296"/>
                  </a:lnTo>
                  <a:lnTo>
                    <a:pt x="1" y="1246142"/>
                  </a:lnTo>
                  <a:lnTo>
                    <a:pt x="1" y="1295988"/>
                  </a:lnTo>
                  <a:lnTo>
                    <a:pt x="1" y="1310294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98815" y="6098957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5" h="126364">
                  <a:moveTo>
                    <a:pt x="125893" y="0"/>
                  </a:moveTo>
                  <a:lnTo>
                    <a:pt x="0" y="0"/>
                  </a:lnTo>
                  <a:lnTo>
                    <a:pt x="62946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7776" y="4555475"/>
              <a:ext cx="247972" cy="247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557068" y="4533419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8"/>
                  </a:lnTo>
                  <a:lnTo>
                    <a:pt x="127452" y="301620"/>
                  </a:lnTo>
                  <a:lnTo>
                    <a:pt x="174168" y="301620"/>
                  </a:lnTo>
                  <a:lnTo>
                    <a:pt x="219107" y="287318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640844" y="453800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6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615720" y="5363174"/>
            <a:ext cx="301625" cy="1109345"/>
            <a:chOff x="6615720" y="5363174"/>
            <a:chExt cx="301625" cy="1109345"/>
          </a:xfrm>
        </p:grpSpPr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7776" y="6224521"/>
              <a:ext cx="247972" cy="24797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615720" y="5363174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3"/>
                  </a:lnTo>
                  <a:lnTo>
                    <a:pt x="82514" y="287318"/>
                  </a:lnTo>
                  <a:lnTo>
                    <a:pt x="127452" y="301620"/>
                  </a:lnTo>
                  <a:lnTo>
                    <a:pt x="174168" y="301620"/>
                  </a:lnTo>
                  <a:lnTo>
                    <a:pt x="219107" y="287318"/>
                  </a:lnTo>
                  <a:lnTo>
                    <a:pt x="258714" y="258713"/>
                  </a:lnTo>
                  <a:lnTo>
                    <a:pt x="287319" y="219107"/>
                  </a:lnTo>
                  <a:lnTo>
                    <a:pt x="301621" y="174168"/>
                  </a:lnTo>
                  <a:lnTo>
                    <a:pt x="301621" y="127452"/>
                  </a:lnTo>
                  <a:lnTo>
                    <a:pt x="287319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699496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9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557068" y="6173852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640844" y="617844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557068" y="5363174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3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3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640844" y="536776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8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5267" y="1131247"/>
            <a:ext cx="7846059" cy="220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612140" algn="l"/>
                <a:tab pos="4102100" algn="l"/>
                <a:tab pos="629285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For each </a:t>
            </a:r>
            <a:r>
              <a:rPr sz="1800" i="1" dirty="0">
                <a:latin typeface="Times New Roman"/>
                <a:cs typeface="Times New Roman"/>
              </a:rPr>
              <a:t>v ≠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Lucida Sans Unicode"/>
                <a:cs typeface="Lucida Sans Unicode"/>
              </a:rPr>
              <a:t>, let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 the min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cost 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 edge entering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reduced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cost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is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 =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 – </a:t>
            </a:r>
            <a:r>
              <a:rPr sz="1800" i="1" spc="-20" dirty="0">
                <a:latin typeface="Times New Roman"/>
                <a:cs typeface="Times New Roman"/>
              </a:rPr>
              <a:t>y</a:t>
            </a:r>
            <a:r>
              <a:rPr sz="1800" spc="-20" dirty="0">
                <a:latin typeface="Times New Roman"/>
                <a:cs typeface="Times New Roman"/>
              </a:rPr>
              <a:t>(</a:t>
            </a:r>
            <a:r>
              <a:rPr sz="1800" i="1" spc="-20" dirty="0">
                <a:latin typeface="Times New Roman"/>
                <a:cs typeface="Times New Roman"/>
              </a:rPr>
              <a:t>v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Times New Roman"/>
                <a:cs typeface="Times New Roman"/>
              </a:rPr>
              <a:t>	≥ </a:t>
            </a:r>
            <a:r>
              <a:rPr sz="1800" spc="-25" dirty="0">
                <a:latin typeface="Times New Roman"/>
                <a:cs typeface="Times New Roman"/>
              </a:rPr>
              <a:t>0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58051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costs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iff</a:t>
            </a:r>
            <a:endParaRPr sz="1800">
              <a:latin typeface="Lucida Sans Unicode"/>
              <a:cs typeface="Lucida Sans Unicode"/>
            </a:endParaRPr>
          </a:p>
          <a:p>
            <a:pPr marL="12700" marR="1544320">
              <a:lnSpc>
                <a:spcPct val="132100"/>
              </a:lnSpc>
              <a:tabLst>
                <a:tab pos="440055" algn="l"/>
              </a:tabLst>
            </a:pP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using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reduced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costs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b="1" i="1" spc="-25" dirty="0">
                <a:latin typeface="Times New Roman"/>
                <a:cs typeface="Times New Roman"/>
              </a:rPr>
              <a:t>'</a:t>
            </a:r>
            <a:r>
              <a:rPr sz="1800" spc="-25" dirty="0">
                <a:latin typeface="Lucida Sans Unicode"/>
                <a:cs typeface="Lucida Sans Unicode"/>
              </a:rPr>
              <a:t>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 one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173101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Reduced</a:t>
            </a:r>
            <a:r>
              <a:rPr spc="-114" dirty="0"/>
              <a:t> </a:t>
            </a:r>
            <a:r>
              <a:rPr spc="-55" dirty="0"/>
              <a:t>costs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82096" y="5080032"/>
            <a:ext cx="3643629" cy="1907539"/>
            <a:chOff x="982096" y="5080032"/>
            <a:chExt cx="3643629" cy="1907539"/>
          </a:xfrm>
        </p:grpSpPr>
        <p:sp>
          <p:nvSpPr>
            <p:cNvPr id="6" name="object 6"/>
            <p:cNvSpPr/>
            <p:nvPr/>
          </p:nvSpPr>
          <p:spPr>
            <a:xfrm>
              <a:off x="1197165" y="5362735"/>
              <a:ext cx="1556385" cy="1417955"/>
            </a:xfrm>
            <a:custGeom>
              <a:avLst/>
              <a:gdLst/>
              <a:ahLst/>
              <a:cxnLst/>
              <a:rect l="l" t="t" r="r" b="b"/>
              <a:pathLst>
                <a:path w="1556385" h="1417954">
                  <a:moveTo>
                    <a:pt x="0" y="1417816"/>
                  </a:moveTo>
                  <a:lnTo>
                    <a:pt x="37701" y="1383470"/>
                  </a:lnTo>
                  <a:lnTo>
                    <a:pt x="75402" y="1349124"/>
                  </a:lnTo>
                  <a:lnTo>
                    <a:pt x="113103" y="1314778"/>
                  </a:lnTo>
                  <a:lnTo>
                    <a:pt x="150805" y="1280433"/>
                  </a:lnTo>
                  <a:lnTo>
                    <a:pt x="188506" y="1246087"/>
                  </a:lnTo>
                  <a:lnTo>
                    <a:pt x="226207" y="1211741"/>
                  </a:lnTo>
                  <a:lnTo>
                    <a:pt x="263909" y="1177395"/>
                  </a:lnTo>
                  <a:lnTo>
                    <a:pt x="301610" y="1143050"/>
                  </a:lnTo>
                  <a:lnTo>
                    <a:pt x="339311" y="1108704"/>
                  </a:lnTo>
                  <a:lnTo>
                    <a:pt x="377013" y="1074358"/>
                  </a:lnTo>
                  <a:lnTo>
                    <a:pt x="414714" y="1040012"/>
                  </a:lnTo>
                  <a:lnTo>
                    <a:pt x="452415" y="1005667"/>
                  </a:lnTo>
                  <a:lnTo>
                    <a:pt x="490117" y="971321"/>
                  </a:lnTo>
                  <a:lnTo>
                    <a:pt x="527818" y="936975"/>
                  </a:lnTo>
                  <a:lnTo>
                    <a:pt x="565519" y="902630"/>
                  </a:lnTo>
                  <a:lnTo>
                    <a:pt x="603221" y="868284"/>
                  </a:lnTo>
                  <a:lnTo>
                    <a:pt x="640922" y="833938"/>
                  </a:lnTo>
                  <a:lnTo>
                    <a:pt x="678623" y="799592"/>
                  </a:lnTo>
                  <a:lnTo>
                    <a:pt x="716325" y="765247"/>
                  </a:lnTo>
                  <a:lnTo>
                    <a:pt x="754026" y="730901"/>
                  </a:lnTo>
                  <a:lnTo>
                    <a:pt x="791727" y="696555"/>
                  </a:lnTo>
                  <a:lnTo>
                    <a:pt x="829429" y="662210"/>
                  </a:lnTo>
                  <a:lnTo>
                    <a:pt x="867130" y="627864"/>
                  </a:lnTo>
                  <a:lnTo>
                    <a:pt x="904831" y="593518"/>
                  </a:lnTo>
                  <a:lnTo>
                    <a:pt x="942533" y="559172"/>
                  </a:lnTo>
                  <a:lnTo>
                    <a:pt x="980234" y="524827"/>
                  </a:lnTo>
                  <a:lnTo>
                    <a:pt x="1017935" y="490481"/>
                  </a:lnTo>
                  <a:lnTo>
                    <a:pt x="1055637" y="456135"/>
                  </a:lnTo>
                  <a:lnTo>
                    <a:pt x="1093338" y="421790"/>
                  </a:lnTo>
                  <a:lnTo>
                    <a:pt x="1131039" y="387444"/>
                  </a:lnTo>
                  <a:lnTo>
                    <a:pt x="1168741" y="353098"/>
                  </a:lnTo>
                  <a:lnTo>
                    <a:pt x="1206442" y="318752"/>
                  </a:lnTo>
                  <a:lnTo>
                    <a:pt x="1244143" y="284407"/>
                  </a:lnTo>
                  <a:lnTo>
                    <a:pt x="1281845" y="250061"/>
                  </a:lnTo>
                  <a:lnTo>
                    <a:pt x="1319546" y="215715"/>
                  </a:lnTo>
                  <a:lnTo>
                    <a:pt x="1357247" y="181370"/>
                  </a:lnTo>
                  <a:lnTo>
                    <a:pt x="1394949" y="147024"/>
                  </a:lnTo>
                  <a:lnTo>
                    <a:pt x="1432650" y="112678"/>
                  </a:lnTo>
                  <a:lnTo>
                    <a:pt x="1470351" y="78332"/>
                  </a:lnTo>
                  <a:lnTo>
                    <a:pt x="1508053" y="43987"/>
                  </a:lnTo>
                  <a:lnTo>
                    <a:pt x="1545754" y="9641"/>
                  </a:lnTo>
                  <a:lnTo>
                    <a:pt x="1556337" y="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0535" y="5287587"/>
              <a:ext cx="135890" cy="131445"/>
            </a:xfrm>
            <a:custGeom>
              <a:avLst/>
              <a:gdLst/>
              <a:ahLst/>
              <a:cxnLst/>
              <a:rect l="l" t="t" r="r" b="b"/>
              <a:pathLst>
                <a:path w="135889" h="131445">
                  <a:moveTo>
                    <a:pt x="135456" y="0"/>
                  </a:moveTo>
                  <a:lnTo>
                    <a:pt x="0" y="38249"/>
                  </a:lnTo>
                  <a:lnTo>
                    <a:pt x="84782" y="131315"/>
                  </a:lnTo>
                  <a:lnTo>
                    <a:pt x="135456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0672" y="6865069"/>
              <a:ext cx="1403350" cy="7620"/>
            </a:xfrm>
            <a:custGeom>
              <a:avLst/>
              <a:gdLst/>
              <a:ahLst/>
              <a:cxnLst/>
              <a:rect l="l" t="t" r="r" b="b"/>
              <a:pathLst>
                <a:path w="1403350" h="7620">
                  <a:moveTo>
                    <a:pt x="0" y="0"/>
                  </a:moveTo>
                  <a:lnTo>
                    <a:pt x="74926" y="391"/>
                  </a:lnTo>
                  <a:lnTo>
                    <a:pt x="126009" y="658"/>
                  </a:lnTo>
                  <a:lnTo>
                    <a:pt x="177093" y="926"/>
                  </a:lnTo>
                  <a:lnTo>
                    <a:pt x="228177" y="1193"/>
                  </a:lnTo>
                  <a:lnTo>
                    <a:pt x="279261" y="1461"/>
                  </a:lnTo>
                  <a:lnTo>
                    <a:pt x="330344" y="1728"/>
                  </a:lnTo>
                  <a:lnTo>
                    <a:pt x="381428" y="1996"/>
                  </a:lnTo>
                  <a:lnTo>
                    <a:pt x="432512" y="2263"/>
                  </a:lnTo>
                  <a:lnTo>
                    <a:pt x="483596" y="2531"/>
                  </a:lnTo>
                  <a:lnTo>
                    <a:pt x="534679" y="2798"/>
                  </a:lnTo>
                  <a:lnTo>
                    <a:pt x="585763" y="3066"/>
                  </a:lnTo>
                  <a:lnTo>
                    <a:pt x="636847" y="3333"/>
                  </a:lnTo>
                  <a:lnTo>
                    <a:pt x="687931" y="3601"/>
                  </a:lnTo>
                  <a:lnTo>
                    <a:pt x="739014" y="3868"/>
                  </a:lnTo>
                  <a:lnTo>
                    <a:pt x="790098" y="4136"/>
                  </a:lnTo>
                  <a:lnTo>
                    <a:pt x="841182" y="4403"/>
                  </a:lnTo>
                  <a:lnTo>
                    <a:pt x="892266" y="4671"/>
                  </a:lnTo>
                  <a:lnTo>
                    <a:pt x="943350" y="4938"/>
                  </a:lnTo>
                  <a:lnTo>
                    <a:pt x="994433" y="5206"/>
                  </a:lnTo>
                  <a:lnTo>
                    <a:pt x="1045517" y="5473"/>
                  </a:lnTo>
                  <a:lnTo>
                    <a:pt x="1096601" y="5740"/>
                  </a:lnTo>
                  <a:lnTo>
                    <a:pt x="1147685" y="6008"/>
                  </a:lnTo>
                  <a:lnTo>
                    <a:pt x="1198768" y="6275"/>
                  </a:lnTo>
                  <a:lnTo>
                    <a:pt x="1249852" y="6542"/>
                  </a:lnTo>
                  <a:lnTo>
                    <a:pt x="1300936" y="6810"/>
                  </a:lnTo>
                  <a:lnTo>
                    <a:pt x="1352019" y="7077"/>
                  </a:lnTo>
                  <a:lnTo>
                    <a:pt x="1403103" y="7344"/>
                  </a:lnTo>
                </a:path>
              </a:pathLst>
            </a:custGeom>
            <a:ln w="47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9954" y="6767913"/>
              <a:ext cx="195580" cy="194945"/>
            </a:xfrm>
            <a:custGeom>
              <a:avLst/>
              <a:gdLst/>
              <a:ahLst/>
              <a:cxnLst/>
              <a:rect l="l" t="t" r="r" b="b"/>
              <a:pathLst>
                <a:path w="195580" h="194945">
                  <a:moveTo>
                    <a:pt x="195069" y="0"/>
                  </a:moveTo>
                  <a:lnTo>
                    <a:pt x="0" y="96261"/>
                  </a:lnTo>
                  <a:lnTo>
                    <a:pt x="194050" y="194560"/>
                  </a:lnTo>
                  <a:lnTo>
                    <a:pt x="1950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6083" y="5328481"/>
              <a:ext cx="0" cy="1299210"/>
            </a:xfrm>
            <a:custGeom>
              <a:avLst/>
              <a:gdLst/>
              <a:ahLst/>
              <a:cxnLst/>
              <a:rect l="l" t="t" r="r" b="b"/>
              <a:pathLst>
                <a:path h="1299209">
                  <a:moveTo>
                    <a:pt x="0" y="0"/>
                  </a:moveTo>
                  <a:lnTo>
                    <a:pt x="0" y="0"/>
                  </a:lnTo>
                  <a:lnTo>
                    <a:pt x="0" y="1284800"/>
                  </a:lnTo>
                  <a:lnTo>
                    <a:pt x="0" y="1299106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096" y="6613281"/>
              <a:ext cx="247972" cy="3742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27727" y="5327528"/>
              <a:ext cx="0" cy="1251585"/>
            </a:xfrm>
            <a:custGeom>
              <a:avLst/>
              <a:gdLst/>
              <a:ahLst/>
              <a:cxnLst/>
              <a:rect l="l" t="t" r="r" b="b"/>
              <a:pathLst>
                <a:path h="1251584">
                  <a:moveTo>
                    <a:pt x="0" y="0"/>
                  </a:moveTo>
                  <a:lnTo>
                    <a:pt x="0" y="0"/>
                  </a:lnTo>
                  <a:lnTo>
                    <a:pt x="0" y="1227317"/>
                  </a:lnTo>
                  <a:lnTo>
                    <a:pt x="0" y="1251160"/>
                  </a:lnTo>
                </a:path>
              </a:pathLst>
            </a:custGeom>
            <a:ln w="47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30445" y="655484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562" y="0"/>
                  </a:moveTo>
                  <a:lnTo>
                    <a:pt x="0" y="0"/>
                  </a:lnTo>
                  <a:lnTo>
                    <a:pt x="97281" y="194562"/>
                  </a:lnTo>
                  <a:lnTo>
                    <a:pt x="194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9954" y="5204019"/>
              <a:ext cx="1403350" cy="0"/>
            </a:xfrm>
            <a:custGeom>
              <a:avLst/>
              <a:gdLst/>
              <a:ahLst/>
              <a:cxnLst/>
              <a:rect l="l" t="t" r="r" b="b"/>
              <a:pathLst>
                <a:path w="1403350">
                  <a:moveTo>
                    <a:pt x="0" y="0"/>
                  </a:moveTo>
                  <a:lnTo>
                    <a:pt x="0" y="0"/>
                  </a:lnTo>
                  <a:lnTo>
                    <a:pt x="1379257" y="0"/>
                  </a:lnTo>
                  <a:lnTo>
                    <a:pt x="1403101" y="0"/>
                  </a:lnTo>
                </a:path>
              </a:pathLst>
            </a:custGeom>
            <a:ln w="47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09212" y="51067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0" y="0"/>
                  </a:moveTo>
                  <a:lnTo>
                    <a:pt x="0" y="194562"/>
                  </a:lnTo>
                  <a:lnTo>
                    <a:pt x="194562" y="97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1678" y="5196023"/>
              <a:ext cx="1403350" cy="7620"/>
            </a:xfrm>
            <a:custGeom>
              <a:avLst/>
              <a:gdLst/>
              <a:ahLst/>
              <a:cxnLst/>
              <a:rect l="l" t="t" r="r" b="b"/>
              <a:pathLst>
                <a:path w="1403350" h="7620">
                  <a:moveTo>
                    <a:pt x="1403103" y="0"/>
                  </a:moveTo>
                  <a:lnTo>
                    <a:pt x="1379260" y="124"/>
                  </a:lnTo>
                  <a:lnTo>
                    <a:pt x="1328176" y="392"/>
                  </a:lnTo>
                  <a:lnTo>
                    <a:pt x="1277092" y="659"/>
                  </a:lnTo>
                  <a:lnTo>
                    <a:pt x="1226008" y="927"/>
                  </a:lnTo>
                  <a:lnTo>
                    <a:pt x="1174924" y="1194"/>
                  </a:lnTo>
                  <a:lnTo>
                    <a:pt x="1123841" y="1462"/>
                  </a:lnTo>
                  <a:lnTo>
                    <a:pt x="1072757" y="1729"/>
                  </a:lnTo>
                  <a:lnTo>
                    <a:pt x="1021673" y="1997"/>
                  </a:lnTo>
                  <a:lnTo>
                    <a:pt x="970589" y="2264"/>
                  </a:lnTo>
                  <a:lnTo>
                    <a:pt x="919506" y="2532"/>
                  </a:lnTo>
                  <a:lnTo>
                    <a:pt x="868422" y="2799"/>
                  </a:lnTo>
                  <a:lnTo>
                    <a:pt x="817338" y="3067"/>
                  </a:lnTo>
                  <a:lnTo>
                    <a:pt x="766254" y="3334"/>
                  </a:lnTo>
                  <a:lnTo>
                    <a:pt x="715171" y="3602"/>
                  </a:lnTo>
                  <a:lnTo>
                    <a:pt x="664087" y="3869"/>
                  </a:lnTo>
                  <a:lnTo>
                    <a:pt x="613003" y="4137"/>
                  </a:lnTo>
                  <a:lnTo>
                    <a:pt x="561920" y="4404"/>
                  </a:lnTo>
                  <a:lnTo>
                    <a:pt x="510836" y="4671"/>
                  </a:lnTo>
                  <a:lnTo>
                    <a:pt x="459752" y="4939"/>
                  </a:lnTo>
                  <a:lnTo>
                    <a:pt x="408669" y="5206"/>
                  </a:lnTo>
                  <a:lnTo>
                    <a:pt x="357585" y="5474"/>
                  </a:lnTo>
                  <a:lnTo>
                    <a:pt x="306501" y="5741"/>
                  </a:lnTo>
                  <a:lnTo>
                    <a:pt x="255418" y="6009"/>
                  </a:lnTo>
                  <a:lnTo>
                    <a:pt x="204334" y="6276"/>
                  </a:lnTo>
                  <a:lnTo>
                    <a:pt x="153250" y="6544"/>
                  </a:lnTo>
                  <a:lnTo>
                    <a:pt x="102167" y="6811"/>
                  </a:lnTo>
                  <a:lnTo>
                    <a:pt x="51083" y="7079"/>
                  </a:lnTo>
                  <a:lnTo>
                    <a:pt x="0" y="7346"/>
                  </a:lnTo>
                </a:path>
              </a:pathLst>
            </a:custGeom>
            <a:ln w="47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30429" y="5098867"/>
              <a:ext cx="195580" cy="194945"/>
            </a:xfrm>
            <a:custGeom>
              <a:avLst/>
              <a:gdLst/>
              <a:ahLst/>
              <a:cxnLst/>
              <a:rect l="l" t="t" r="r" b="b"/>
              <a:pathLst>
                <a:path w="195579" h="194945">
                  <a:moveTo>
                    <a:pt x="0" y="0"/>
                  </a:moveTo>
                  <a:lnTo>
                    <a:pt x="1018" y="194560"/>
                  </a:lnTo>
                  <a:lnTo>
                    <a:pt x="195069" y="96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3740" y="5080032"/>
              <a:ext cx="247972" cy="2479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096" y="5080032"/>
              <a:ext cx="247972" cy="24797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58275" y="5062564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856556" y="6717485"/>
            <a:ext cx="1195705" cy="301625"/>
            <a:chOff x="1856556" y="6717485"/>
            <a:chExt cx="1195705" cy="30162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3740" y="6749078"/>
              <a:ext cx="247972" cy="2479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56556" y="6717485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3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8"/>
                  </a:lnTo>
                  <a:lnTo>
                    <a:pt x="127452" y="301621"/>
                  </a:lnTo>
                  <a:lnTo>
                    <a:pt x="174168" y="301621"/>
                  </a:lnTo>
                  <a:lnTo>
                    <a:pt x="219107" y="287318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3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40332" y="672207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56556" y="587819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940332" y="588278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56556" y="5057976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9"/>
                </a:lnTo>
                <a:lnTo>
                  <a:pt x="127452" y="301621"/>
                </a:lnTo>
                <a:lnTo>
                  <a:pt x="174168" y="301621"/>
                </a:lnTo>
                <a:lnTo>
                  <a:pt x="219107" y="287319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40332" y="5062563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2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772148" y="587819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6" y="287318"/>
                </a:lnTo>
                <a:lnTo>
                  <a:pt x="258713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3" y="42907"/>
                </a:lnTo>
                <a:lnTo>
                  <a:pt x="219106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855922" y="588278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60041" y="5878193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4" y="14302"/>
                </a:lnTo>
                <a:lnTo>
                  <a:pt x="42907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7" y="258714"/>
                </a:lnTo>
                <a:lnTo>
                  <a:pt x="82514" y="287318"/>
                </a:lnTo>
                <a:lnTo>
                  <a:pt x="127452" y="301620"/>
                </a:lnTo>
                <a:lnTo>
                  <a:pt x="174168" y="301620"/>
                </a:lnTo>
                <a:lnTo>
                  <a:pt x="219107" y="287318"/>
                </a:lnTo>
                <a:lnTo>
                  <a:pt x="258714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4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43817" y="588278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40050" y="5048438"/>
            <a:ext cx="1233805" cy="301625"/>
            <a:chOff x="3640050" y="5048438"/>
            <a:chExt cx="1233805" cy="301625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5384" y="5070495"/>
              <a:ext cx="247972" cy="2479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640050" y="5048438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4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4"/>
                  </a:lnTo>
                  <a:lnTo>
                    <a:pt x="82514" y="287319"/>
                  </a:lnTo>
                  <a:lnTo>
                    <a:pt x="127452" y="301621"/>
                  </a:lnTo>
                  <a:lnTo>
                    <a:pt x="174168" y="301621"/>
                  </a:lnTo>
                  <a:lnTo>
                    <a:pt x="219107" y="287319"/>
                  </a:lnTo>
                  <a:lnTo>
                    <a:pt x="258714" y="258714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4" y="42907"/>
                  </a:lnTo>
                  <a:lnTo>
                    <a:pt x="219107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23826" y="5053025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9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722185" y="5070495"/>
            <a:ext cx="3643629" cy="1939289"/>
            <a:chOff x="5722185" y="5070495"/>
            <a:chExt cx="3643629" cy="1939289"/>
          </a:xfrm>
        </p:grpSpPr>
        <p:sp>
          <p:nvSpPr>
            <p:cNvPr id="38" name="object 38"/>
            <p:cNvSpPr/>
            <p:nvPr/>
          </p:nvSpPr>
          <p:spPr>
            <a:xfrm>
              <a:off x="6140761" y="6855531"/>
              <a:ext cx="1403350" cy="7620"/>
            </a:xfrm>
            <a:custGeom>
              <a:avLst/>
              <a:gdLst/>
              <a:ahLst/>
              <a:cxnLst/>
              <a:rect l="l" t="t" r="r" b="b"/>
              <a:pathLst>
                <a:path w="1403350" h="7620">
                  <a:moveTo>
                    <a:pt x="0" y="0"/>
                  </a:moveTo>
                  <a:lnTo>
                    <a:pt x="74926" y="392"/>
                  </a:lnTo>
                  <a:lnTo>
                    <a:pt x="126009" y="660"/>
                  </a:lnTo>
                  <a:lnTo>
                    <a:pt x="177093" y="927"/>
                  </a:lnTo>
                  <a:lnTo>
                    <a:pt x="228177" y="1195"/>
                  </a:lnTo>
                  <a:lnTo>
                    <a:pt x="279261" y="1462"/>
                  </a:lnTo>
                  <a:lnTo>
                    <a:pt x="330344" y="1730"/>
                  </a:lnTo>
                  <a:lnTo>
                    <a:pt x="381428" y="1997"/>
                  </a:lnTo>
                  <a:lnTo>
                    <a:pt x="432512" y="2265"/>
                  </a:lnTo>
                  <a:lnTo>
                    <a:pt x="483595" y="2532"/>
                  </a:lnTo>
                  <a:lnTo>
                    <a:pt x="534679" y="2800"/>
                  </a:lnTo>
                  <a:lnTo>
                    <a:pt x="585763" y="3067"/>
                  </a:lnTo>
                  <a:lnTo>
                    <a:pt x="636847" y="3335"/>
                  </a:lnTo>
                  <a:lnTo>
                    <a:pt x="687930" y="3602"/>
                  </a:lnTo>
                  <a:lnTo>
                    <a:pt x="739014" y="3870"/>
                  </a:lnTo>
                  <a:lnTo>
                    <a:pt x="790098" y="4137"/>
                  </a:lnTo>
                  <a:lnTo>
                    <a:pt x="841182" y="4405"/>
                  </a:lnTo>
                  <a:lnTo>
                    <a:pt x="892265" y="4672"/>
                  </a:lnTo>
                  <a:lnTo>
                    <a:pt x="943349" y="4940"/>
                  </a:lnTo>
                  <a:lnTo>
                    <a:pt x="994433" y="5207"/>
                  </a:lnTo>
                  <a:lnTo>
                    <a:pt x="1045517" y="5474"/>
                  </a:lnTo>
                  <a:lnTo>
                    <a:pt x="1096600" y="5742"/>
                  </a:lnTo>
                  <a:lnTo>
                    <a:pt x="1147684" y="6009"/>
                  </a:lnTo>
                  <a:lnTo>
                    <a:pt x="1198768" y="6277"/>
                  </a:lnTo>
                  <a:lnTo>
                    <a:pt x="1249852" y="6544"/>
                  </a:lnTo>
                  <a:lnTo>
                    <a:pt x="1300936" y="6811"/>
                  </a:lnTo>
                  <a:lnTo>
                    <a:pt x="1352019" y="7079"/>
                  </a:lnTo>
                  <a:lnTo>
                    <a:pt x="1403103" y="7346"/>
                  </a:lnTo>
                </a:path>
              </a:pathLst>
            </a:custGeom>
            <a:ln w="47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70042" y="6758375"/>
              <a:ext cx="195580" cy="194945"/>
            </a:xfrm>
            <a:custGeom>
              <a:avLst/>
              <a:gdLst/>
              <a:ahLst/>
              <a:cxnLst/>
              <a:rect l="l" t="t" r="r" b="b"/>
              <a:pathLst>
                <a:path w="195579" h="194945">
                  <a:moveTo>
                    <a:pt x="195069" y="0"/>
                  </a:moveTo>
                  <a:lnTo>
                    <a:pt x="0" y="96262"/>
                  </a:lnTo>
                  <a:lnTo>
                    <a:pt x="194052" y="194560"/>
                  </a:lnTo>
                  <a:lnTo>
                    <a:pt x="1950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37254" y="5353199"/>
              <a:ext cx="1556385" cy="1417955"/>
            </a:xfrm>
            <a:custGeom>
              <a:avLst/>
              <a:gdLst/>
              <a:ahLst/>
              <a:cxnLst/>
              <a:rect l="l" t="t" r="r" b="b"/>
              <a:pathLst>
                <a:path w="1556384" h="1417954">
                  <a:moveTo>
                    <a:pt x="0" y="1417815"/>
                  </a:moveTo>
                  <a:lnTo>
                    <a:pt x="37701" y="1383469"/>
                  </a:lnTo>
                  <a:lnTo>
                    <a:pt x="75402" y="1349123"/>
                  </a:lnTo>
                  <a:lnTo>
                    <a:pt x="113104" y="1314777"/>
                  </a:lnTo>
                  <a:lnTo>
                    <a:pt x="150805" y="1280432"/>
                  </a:lnTo>
                  <a:lnTo>
                    <a:pt x="188506" y="1246086"/>
                  </a:lnTo>
                  <a:lnTo>
                    <a:pt x="226208" y="1211740"/>
                  </a:lnTo>
                  <a:lnTo>
                    <a:pt x="263909" y="1177394"/>
                  </a:lnTo>
                  <a:lnTo>
                    <a:pt x="301610" y="1143049"/>
                  </a:lnTo>
                  <a:lnTo>
                    <a:pt x="339312" y="1108703"/>
                  </a:lnTo>
                  <a:lnTo>
                    <a:pt x="377013" y="1074357"/>
                  </a:lnTo>
                  <a:lnTo>
                    <a:pt x="414714" y="1040012"/>
                  </a:lnTo>
                  <a:lnTo>
                    <a:pt x="452416" y="1005666"/>
                  </a:lnTo>
                  <a:lnTo>
                    <a:pt x="490117" y="971320"/>
                  </a:lnTo>
                  <a:lnTo>
                    <a:pt x="527818" y="936974"/>
                  </a:lnTo>
                  <a:lnTo>
                    <a:pt x="565520" y="902629"/>
                  </a:lnTo>
                  <a:lnTo>
                    <a:pt x="603221" y="868283"/>
                  </a:lnTo>
                  <a:lnTo>
                    <a:pt x="640922" y="833937"/>
                  </a:lnTo>
                  <a:lnTo>
                    <a:pt x="678624" y="799592"/>
                  </a:lnTo>
                  <a:lnTo>
                    <a:pt x="716325" y="765246"/>
                  </a:lnTo>
                  <a:lnTo>
                    <a:pt x="754026" y="730900"/>
                  </a:lnTo>
                  <a:lnTo>
                    <a:pt x="791728" y="696555"/>
                  </a:lnTo>
                  <a:lnTo>
                    <a:pt x="829429" y="662209"/>
                  </a:lnTo>
                  <a:lnTo>
                    <a:pt x="867131" y="627863"/>
                  </a:lnTo>
                  <a:lnTo>
                    <a:pt x="904832" y="593517"/>
                  </a:lnTo>
                  <a:lnTo>
                    <a:pt x="942533" y="559172"/>
                  </a:lnTo>
                  <a:lnTo>
                    <a:pt x="980235" y="524826"/>
                  </a:lnTo>
                  <a:lnTo>
                    <a:pt x="1017936" y="490480"/>
                  </a:lnTo>
                  <a:lnTo>
                    <a:pt x="1055637" y="456135"/>
                  </a:lnTo>
                  <a:lnTo>
                    <a:pt x="1093339" y="421789"/>
                  </a:lnTo>
                  <a:lnTo>
                    <a:pt x="1131040" y="387443"/>
                  </a:lnTo>
                  <a:lnTo>
                    <a:pt x="1168741" y="353098"/>
                  </a:lnTo>
                  <a:lnTo>
                    <a:pt x="1206442" y="318752"/>
                  </a:lnTo>
                  <a:lnTo>
                    <a:pt x="1244144" y="284406"/>
                  </a:lnTo>
                  <a:lnTo>
                    <a:pt x="1281845" y="250061"/>
                  </a:lnTo>
                  <a:lnTo>
                    <a:pt x="1319546" y="215715"/>
                  </a:lnTo>
                  <a:lnTo>
                    <a:pt x="1357248" y="181369"/>
                  </a:lnTo>
                  <a:lnTo>
                    <a:pt x="1394949" y="147024"/>
                  </a:lnTo>
                  <a:lnTo>
                    <a:pt x="1432650" y="112678"/>
                  </a:lnTo>
                  <a:lnTo>
                    <a:pt x="1470352" y="78332"/>
                  </a:lnTo>
                  <a:lnTo>
                    <a:pt x="1508053" y="43987"/>
                  </a:lnTo>
                  <a:lnTo>
                    <a:pt x="1545754" y="9641"/>
                  </a:lnTo>
                  <a:lnTo>
                    <a:pt x="1556337" y="0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40623" y="5278051"/>
              <a:ext cx="135890" cy="131445"/>
            </a:xfrm>
            <a:custGeom>
              <a:avLst/>
              <a:gdLst/>
              <a:ahLst/>
              <a:cxnLst/>
              <a:rect l="l" t="t" r="r" b="b"/>
              <a:pathLst>
                <a:path w="135890" h="131445">
                  <a:moveTo>
                    <a:pt x="135456" y="0"/>
                  </a:moveTo>
                  <a:lnTo>
                    <a:pt x="0" y="38249"/>
                  </a:lnTo>
                  <a:lnTo>
                    <a:pt x="84782" y="131315"/>
                  </a:lnTo>
                  <a:lnTo>
                    <a:pt x="135456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46171" y="5318943"/>
              <a:ext cx="0" cy="1299210"/>
            </a:xfrm>
            <a:custGeom>
              <a:avLst/>
              <a:gdLst/>
              <a:ahLst/>
              <a:cxnLst/>
              <a:rect l="l" t="t" r="r" b="b"/>
              <a:pathLst>
                <a:path h="1299209">
                  <a:moveTo>
                    <a:pt x="0" y="0"/>
                  </a:moveTo>
                  <a:lnTo>
                    <a:pt x="0" y="0"/>
                  </a:lnTo>
                  <a:lnTo>
                    <a:pt x="0" y="1284801"/>
                  </a:lnTo>
                  <a:lnTo>
                    <a:pt x="0" y="1299106"/>
                  </a:lnTo>
                </a:path>
              </a:pathLst>
            </a:custGeom>
            <a:ln w="28612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2185" y="6603745"/>
              <a:ext cx="247972" cy="37423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791768" y="5186485"/>
              <a:ext cx="1403350" cy="7620"/>
            </a:xfrm>
            <a:custGeom>
              <a:avLst/>
              <a:gdLst/>
              <a:ahLst/>
              <a:cxnLst/>
              <a:rect l="l" t="t" r="r" b="b"/>
              <a:pathLst>
                <a:path w="1403350" h="7620">
                  <a:moveTo>
                    <a:pt x="1403102" y="0"/>
                  </a:moveTo>
                  <a:lnTo>
                    <a:pt x="1379259" y="124"/>
                  </a:lnTo>
                  <a:lnTo>
                    <a:pt x="1328175" y="392"/>
                  </a:lnTo>
                  <a:lnTo>
                    <a:pt x="1277091" y="659"/>
                  </a:lnTo>
                  <a:lnTo>
                    <a:pt x="1226008" y="927"/>
                  </a:lnTo>
                  <a:lnTo>
                    <a:pt x="1174924" y="1194"/>
                  </a:lnTo>
                  <a:lnTo>
                    <a:pt x="1123840" y="1462"/>
                  </a:lnTo>
                  <a:lnTo>
                    <a:pt x="1072757" y="1729"/>
                  </a:lnTo>
                  <a:lnTo>
                    <a:pt x="1021673" y="1997"/>
                  </a:lnTo>
                  <a:lnTo>
                    <a:pt x="970589" y="2264"/>
                  </a:lnTo>
                  <a:lnTo>
                    <a:pt x="919506" y="2532"/>
                  </a:lnTo>
                  <a:lnTo>
                    <a:pt x="868422" y="2799"/>
                  </a:lnTo>
                  <a:lnTo>
                    <a:pt x="817338" y="3067"/>
                  </a:lnTo>
                  <a:lnTo>
                    <a:pt x="766255" y="3334"/>
                  </a:lnTo>
                  <a:lnTo>
                    <a:pt x="715171" y="3602"/>
                  </a:lnTo>
                  <a:lnTo>
                    <a:pt x="664087" y="3869"/>
                  </a:lnTo>
                  <a:lnTo>
                    <a:pt x="613004" y="4137"/>
                  </a:lnTo>
                  <a:lnTo>
                    <a:pt x="561920" y="4404"/>
                  </a:lnTo>
                  <a:lnTo>
                    <a:pt x="510836" y="4671"/>
                  </a:lnTo>
                  <a:lnTo>
                    <a:pt x="459753" y="4939"/>
                  </a:lnTo>
                  <a:lnTo>
                    <a:pt x="408669" y="5206"/>
                  </a:lnTo>
                  <a:lnTo>
                    <a:pt x="357585" y="5474"/>
                  </a:lnTo>
                  <a:lnTo>
                    <a:pt x="306502" y="5741"/>
                  </a:lnTo>
                  <a:lnTo>
                    <a:pt x="255418" y="6009"/>
                  </a:lnTo>
                  <a:lnTo>
                    <a:pt x="204334" y="6276"/>
                  </a:lnTo>
                  <a:lnTo>
                    <a:pt x="153251" y="6544"/>
                  </a:lnTo>
                  <a:lnTo>
                    <a:pt x="102167" y="6811"/>
                  </a:lnTo>
                  <a:lnTo>
                    <a:pt x="51083" y="7079"/>
                  </a:lnTo>
                  <a:lnTo>
                    <a:pt x="0" y="7346"/>
                  </a:lnTo>
                </a:path>
              </a:pathLst>
            </a:custGeom>
            <a:ln w="47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70517" y="5089329"/>
              <a:ext cx="195580" cy="194945"/>
            </a:xfrm>
            <a:custGeom>
              <a:avLst/>
              <a:gdLst/>
              <a:ahLst/>
              <a:cxnLst/>
              <a:rect l="l" t="t" r="r" b="b"/>
              <a:pathLst>
                <a:path w="195579" h="194945">
                  <a:moveTo>
                    <a:pt x="0" y="0"/>
                  </a:moveTo>
                  <a:lnTo>
                    <a:pt x="1018" y="194560"/>
                  </a:lnTo>
                  <a:lnTo>
                    <a:pt x="195069" y="96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67815" y="5317991"/>
              <a:ext cx="0" cy="1251585"/>
            </a:xfrm>
            <a:custGeom>
              <a:avLst/>
              <a:gdLst/>
              <a:ahLst/>
              <a:cxnLst/>
              <a:rect l="l" t="t" r="r" b="b"/>
              <a:pathLst>
                <a:path h="1251584">
                  <a:moveTo>
                    <a:pt x="0" y="0"/>
                  </a:moveTo>
                  <a:lnTo>
                    <a:pt x="0" y="51138"/>
                  </a:lnTo>
                  <a:lnTo>
                    <a:pt x="0" y="102276"/>
                  </a:lnTo>
                  <a:lnTo>
                    <a:pt x="0" y="153414"/>
                  </a:lnTo>
                  <a:lnTo>
                    <a:pt x="0" y="204552"/>
                  </a:lnTo>
                  <a:lnTo>
                    <a:pt x="0" y="255690"/>
                  </a:lnTo>
                  <a:lnTo>
                    <a:pt x="0" y="306828"/>
                  </a:lnTo>
                  <a:lnTo>
                    <a:pt x="0" y="357966"/>
                  </a:lnTo>
                  <a:lnTo>
                    <a:pt x="0" y="409105"/>
                  </a:lnTo>
                  <a:lnTo>
                    <a:pt x="0" y="460243"/>
                  </a:lnTo>
                  <a:lnTo>
                    <a:pt x="0" y="511381"/>
                  </a:lnTo>
                  <a:lnTo>
                    <a:pt x="0" y="562519"/>
                  </a:lnTo>
                  <a:lnTo>
                    <a:pt x="0" y="613657"/>
                  </a:lnTo>
                  <a:lnTo>
                    <a:pt x="0" y="664795"/>
                  </a:lnTo>
                  <a:lnTo>
                    <a:pt x="0" y="715934"/>
                  </a:lnTo>
                  <a:lnTo>
                    <a:pt x="0" y="767072"/>
                  </a:lnTo>
                  <a:lnTo>
                    <a:pt x="0" y="818210"/>
                  </a:lnTo>
                  <a:lnTo>
                    <a:pt x="0" y="869348"/>
                  </a:lnTo>
                  <a:lnTo>
                    <a:pt x="0" y="920487"/>
                  </a:lnTo>
                  <a:lnTo>
                    <a:pt x="0" y="971625"/>
                  </a:lnTo>
                  <a:lnTo>
                    <a:pt x="0" y="1022763"/>
                  </a:lnTo>
                  <a:lnTo>
                    <a:pt x="0" y="1073901"/>
                  </a:lnTo>
                  <a:lnTo>
                    <a:pt x="0" y="1125040"/>
                  </a:lnTo>
                  <a:lnTo>
                    <a:pt x="0" y="1176178"/>
                  </a:lnTo>
                  <a:lnTo>
                    <a:pt x="0" y="1227316"/>
                  </a:lnTo>
                  <a:lnTo>
                    <a:pt x="0" y="1251160"/>
                  </a:lnTo>
                </a:path>
              </a:pathLst>
            </a:custGeom>
            <a:ln w="47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70533" y="654530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563" y="0"/>
                  </a:moveTo>
                  <a:lnTo>
                    <a:pt x="0" y="0"/>
                  </a:lnTo>
                  <a:lnTo>
                    <a:pt x="97281" y="194563"/>
                  </a:lnTo>
                  <a:lnTo>
                    <a:pt x="19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70044" y="5194481"/>
              <a:ext cx="1403350" cy="0"/>
            </a:xfrm>
            <a:custGeom>
              <a:avLst/>
              <a:gdLst/>
              <a:ahLst/>
              <a:cxnLst/>
              <a:rect l="l" t="t" r="r" b="b"/>
              <a:pathLst>
                <a:path w="1403350">
                  <a:moveTo>
                    <a:pt x="0" y="0"/>
                  </a:moveTo>
                  <a:lnTo>
                    <a:pt x="51083" y="0"/>
                  </a:lnTo>
                  <a:lnTo>
                    <a:pt x="102167" y="0"/>
                  </a:lnTo>
                  <a:lnTo>
                    <a:pt x="153250" y="0"/>
                  </a:lnTo>
                  <a:lnTo>
                    <a:pt x="204334" y="0"/>
                  </a:lnTo>
                  <a:lnTo>
                    <a:pt x="255418" y="0"/>
                  </a:lnTo>
                  <a:lnTo>
                    <a:pt x="306501" y="0"/>
                  </a:lnTo>
                  <a:lnTo>
                    <a:pt x="357585" y="0"/>
                  </a:lnTo>
                  <a:lnTo>
                    <a:pt x="408668" y="0"/>
                  </a:lnTo>
                  <a:lnTo>
                    <a:pt x="459752" y="0"/>
                  </a:lnTo>
                  <a:lnTo>
                    <a:pt x="510836" y="0"/>
                  </a:lnTo>
                  <a:lnTo>
                    <a:pt x="561919" y="0"/>
                  </a:lnTo>
                  <a:lnTo>
                    <a:pt x="613003" y="0"/>
                  </a:lnTo>
                  <a:lnTo>
                    <a:pt x="664086" y="0"/>
                  </a:lnTo>
                  <a:lnTo>
                    <a:pt x="715170" y="0"/>
                  </a:lnTo>
                  <a:lnTo>
                    <a:pt x="766254" y="0"/>
                  </a:lnTo>
                  <a:lnTo>
                    <a:pt x="817337" y="0"/>
                  </a:lnTo>
                  <a:lnTo>
                    <a:pt x="868421" y="0"/>
                  </a:lnTo>
                  <a:lnTo>
                    <a:pt x="919504" y="0"/>
                  </a:lnTo>
                  <a:lnTo>
                    <a:pt x="970588" y="0"/>
                  </a:lnTo>
                  <a:lnTo>
                    <a:pt x="1021672" y="0"/>
                  </a:lnTo>
                  <a:lnTo>
                    <a:pt x="1072755" y="0"/>
                  </a:lnTo>
                  <a:lnTo>
                    <a:pt x="1123839" y="0"/>
                  </a:lnTo>
                  <a:lnTo>
                    <a:pt x="1174922" y="0"/>
                  </a:lnTo>
                  <a:lnTo>
                    <a:pt x="1226006" y="0"/>
                  </a:lnTo>
                  <a:lnTo>
                    <a:pt x="1277090" y="0"/>
                  </a:lnTo>
                  <a:lnTo>
                    <a:pt x="1328173" y="0"/>
                  </a:lnTo>
                  <a:lnTo>
                    <a:pt x="1379257" y="0"/>
                  </a:lnTo>
                  <a:lnTo>
                    <a:pt x="1403101" y="0"/>
                  </a:lnTo>
                </a:path>
              </a:pathLst>
            </a:custGeom>
            <a:ln w="47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9301" y="5070495"/>
              <a:ext cx="442500" cy="24797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2185" y="5070495"/>
              <a:ext cx="247972" cy="24797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29" y="6739541"/>
              <a:ext cx="247972" cy="24797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596645" y="6707947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8" y="0"/>
                  </a:moveTo>
                  <a:lnTo>
                    <a:pt x="127452" y="0"/>
                  </a:lnTo>
                  <a:lnTo>
                    <a:pt x="82513" y="14302"/>
                  </a:lnTo>
                  <a:lnTo>
                    <a:pt x="42906" y="42906"/>
                  </a:lnTo>
                  <a:lnTo>
                    <a:pt x="14302" y="82513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6" y="258713"/>
                  </a:lnTo>
                  <a:lnTo>
                    <a:pt x="82513" y="287318"/>
                  </a:lnTo>
                  <a:lnTo>
                    <a:pt x="127452" y="301621"/>
                  </a:lnTo>
                  <a:lnTo>
                    <a:pt x="174168" y="301621"/>
                  </a:lnTo>
                  <a:lnTo>
                    <a:pt x="219106" y="287318"/>
                  </a:lnTo>
                  <a:lnTo>
                    <a:pt x="258713" y="258713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3"/>
                  </a:lnTo>
                  <a:lnTo>
                    <a:pt x="258713" y="42906"/>
                  </a:lnTo>
                  <a:lnTo>
                    <a:pt x="219106" y="14302"/>
                  </a:lnTo>
                  <a:lnTo>
                    <a:pt x="174168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680422" y="671253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596646" y="5868655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3" y="14302"/>
                </a:lnTo>
                <a:lnTo>
                  <a:pt x="42906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6" y="258714"/>
                </a:lnTo>
                <a:lnTo>
                  <a:pt x="82513" y="287319"/>
                </a:lnTo>
                <a:lnTo>
                  <a:pt x="127452" y="301621"/>
                </a:lnTo>
                <a:lnTo>
                  <a:pt x="174168" y="301621"/>
                </a:lnTo>
                <a:lnTo>
                  <a:pt x="219106" y="287319"/>
                </a:lnTo>
                <a:lnTo>
                  <a:pt x="258713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3" y="42907"/>
                </a:lnTo>
                <a:lnTo>
                  <a:pt x="219106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80422" y="587324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96634" y="5048440"/>
            <a:ext cx="1217295" cy="1122045"/>
          </a:xfrm>
          <a:custGeom>
            <a:avLst/>
            <a:gdLst/>
            <a:ahLst/>
            <a:cxnLst/>
            <a:rect l="l" t="t" r="r" b="b"/>
            <a:pathLst>
              <a:path w="1217295" h="1122045">
                <a:moveTo>
                  <a:pt x="301625" y="127457"/>
                </a:moveTo>
                <a:lnTo>
                  <a:pt x="287324" y="82524"/>
                </a:lnTo>
                <a:lnTo>
                  <a:pt x="258724" y="42913"/>
                </a:lnTo>
                <a:lnTo>
                  <a:pt x="219113" y="14312"/>
                </a:lnTo>
                <a:lnTo>
                  <a:pt x="174167" y="0"/>
                </a:lnTo>
                <a:lnTo>
                  <a:pt x="127457" y="0"/>
                </a:lnTo>
                <a:lnTo>
                  <a:pt x="82524" y="14312"/>
                </a:lnTo>
                <a:lnTo>
                  <a:pt x="42913" y="42913"/>
                </a:lnTo>
                <a:lnTo>
                  <a:pt x="14312" y="82524"/>
                </a:lnTo>
                <a:lnTo>
                  <a:pt x="0" y="127457"/>
                </a:lnTo>
                <a:lnTo>
                  <a:pt x="0" y="174167"/>
                </a:lnTo>
                <a:lnTo>
                  <a:pt x="14312" y="219113"/>
                </a:lnTo>
                <a:lnTo>
                  <a:pt x="42913" y="258724"/>
                </a:lnTo>
                <a:lnTo>
                  <a:pt x="82524" y="287324"/>
                </a:lnTo>
                <a:lnTo>
                  <a:pt x="127457" y="301625"/>
                </a:lnTo>
                <a:lnTo>
                  <a:pt x="174167" y="301625"/>
                </a:lnTo>
                <a:lnTo>
                  <a:pt x="219113" y="287324"/>
                </a:lnTo>
                <a:lnTo>
                  <a:pt x="258724" y="258724"/>
                </a:lnTo>
                <a:lnTo>
                  <a:pt x="287324" y="219113"/>
                </a:lnTo>
                <a:lnTo>
                  <a:pt x="301625" y="174167"/>
                </a:lnTo>
                <a:lnTo>
                  <a:pt x="301625" y="127457"/>
                </a:lnTo>
                <a:close/>
              </a:path>
              <a:path w="1217295" h="1122045">
                <a:moveTo>
                  <a:pt x="1217218" y="947674"/>
                </a:moveTo>
                <a:lnTo>
                  <a:pt x="1202918" y="902741"/>
                </a:lnTo>
                <a:lnTo>
                  <a:pt x="1174305" y="863130"/>
                </a:lnTo>
                <a:lnTo>
                  <a:pt x="1134706" y="834529"/>
                </a:lnTo>
                <a:lnTo>
                  <a:pt x="1089761" y="820216"/>
                </a:lnTo>
                <a:lnTo>
                  <a:pt x="1043051" y="820216"/>
                </a:lnTo>
                <a:lnTo>
                  <a:pt x="998105" y="834529"/>
                </a:lnTo>
                <a:lnTo>
                  <a:pt x="958507" y="863130"/>
                </a:lnTo>
                <a:lnTo>
                  <a:pt x="929894" y="902741"/>
                </a:lnTo>
                <a:lnTo>
                  <a:pt x="915593" y="947674"/>
                </a:lnTo>
                <a:lnTo>
                  <a:pt x="915593" y="994384"/>
                </a:lnTo>
                <a:lnTo>
                  <a:pt x="929894" y="1039329"/>
                </a:lnTo>
                <a:lnTo>
                  <a:pt x="958507" y="1078941"/>
                </a:lnTo>
                <a:lnTo>
                  <a:pt x="998105" y="1107541"/>
                </a:lnTo>
                <a:lnTo>
                  <a:pt x="1043051" y="1121841"/>
                </a:lnTo>
                <a:lnTo>
                  <a:pt x="1089761" y="1121841"/>
                </a:lnTo>
                <a:lnTo>
                  <a:pt x="1134706" y="1107541"/>
                </a:lnTo>
                <a:lnTo>
                  <a:pt x="1174305" y="1078941"/>
                </a:lnTo>
                <a:lnTo>
                  <a:pt x="1202918" y="1039329"/>
                </a:lnTo>
                <a:lnTo>
                  <a:pt x="1217218" y="994384"/>
                </a:lnTo>
                <a:lnTo>
                  <a:pt x="1217218" y="947674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596012" y="587324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700129" y="5868655"/>
            <a:ext cx="301625" cy="301625"/>
          </a:xfrm>
          <a:custGeom>
            <a:avLst/>
            <a:gdLst/>
            <a:ahLst/>
            <a:cxnLst/>
            <a:rect l="l" t="t" r="r" b="b"/>
            <a:pathLst>
              <a:path w="301625" h="301625">
                <a:moveTo>
                  <a:pt x="174168" y="0"/>
                </a:moveTo>
                <a:lnTo>
                  <a:pt x="127452" y="0"/>
                </a:lnTo>
                <a:lnTo>
                  <a:pt x="82513" y="14302"/>
                </a:lnTo>
                <a:lnTo>
                  <a:pt x="42906" y="42907"/>
                </a:lnTo>
                <a:lnTo>
                  <a:pt x="14302" y="82514"/>
                </a:lnTo>
                <a:lnTo>
                  <a:pt x="0" y="127452"/>
                </a:lnTo>
                <a:lnTo>
                  <a:pt x="0" y="174168"/>
                </a:lnTo>
                <a:lnTo>
                  <a:pt x="14302" y="219107"/>
                </a:lnTo>
                <a:lnTo>
                  <a:pt x="42906" y="258714"/>
                </a:lnTo>
                <a:lnTo>
                  <a:pt x="82513" y="287319"/>
                </a:lnTo>
                <a:lnTo>
                  <a:pt x="127452" y="301621"/>
                </a:lnTo>
                <a:lnTo>
                  <a:pt x="174168" y="301621"/>
                </a:lnTo>
                <a:lnTo>
                  <a:pt x="219107" y="287319"/>
                </a:lnTo>
                <a:lnTo>
                  <a:pt x="258713" y="258714"/>
                </a:lnTo>
                <a:lnTo>
                  <a:pt x="287318" y="219107"/>
                </a:lnTo>
                <a:lnTo>
                  <a:pt x="301620" y="174168"/>
                </a:lnTo>
                <a:lnTo>
                  <a:pt x="301620" y="127452"/>
                </a:lnTo>
                <a:lnTo>
                  <a:pt x="287318" y="82514"/>
                </a:lnTo>
                <a:lnTo>
                  <a:pt x="258713" y="42907"/>
                </a:lnTo>
                <a:lnTo>
                  <a:pt x="219107" y="14302"/>
                </a:lnTo>
                <a:lnTo>
                  <a:pt x="174168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783906" y="5873242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380140" y="5038902"/>
            <a:ext cx="1233805" cy="301625"/>
            <a:chOff x="8380140" y="5038902"/>
            <a:chExt cx="1233805" cy="301625"/>
          </a:xfrm>
        </p:grpSpPr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5473" y="5060957"/>
              <a:ext cx="247972" cy="24797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380140" y="5038902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74167" y="0"/>
                  </a:moveTo>
                  <a:lnTo>
                    <a:pt x="127451" y="0"/>
                  </a:lnTo>
                  <a:lnTo>
                    <a:pt x="82513" y="14302"/>
                  </a:lnTo>
                  <a:lnTo>
                    <a:pt x="42907" y="42907"/>
                  </a:lnTo>
                  <a:lnTo>
                    <a:pt x="14302" y="82514"/>
                  </a:lnTo>
                  <a:lnTo>
                    <a:pt x="0" y="127452"/>
                  </a:lnTo>
                  <a:lnTo>
                    <a:pt x="0" y="174168"/>
                  </a:lnTo>
                  <a:lnTo>
                    <a:pt x="14302" y="219107"/>
                  </a:lnTo>
                  <a:lnTo>
                    <a:pt x="42907" y="258713"/>
                  </a:lnTo>
                  <a:lnTo>
                    <a:pt x="82513" y="287318"/>
                  </a:lnTo>
                  <a:lnTo>
                    <a:pt x="127451" y="301620"/>
                  </a:lnTo>
                  <a:lnTo>
                    <a:pt x="174167" y="301620"/>
                  </a:lnTo>
                  <a:lnTo>
                    <a:pt x="219106" y="287318"/>
                  </a:lnTo>
                  <a:lnTo>
                    <a:pt x="258713" y="258713"/>
                  </a:lnTo>
                  <a:lnTo>
                    <a:pt x="287318" y="219107"/>
                  </a:lnTo>
                  <a:lnTo>
                    <a:pt x="301620" y="174168"/>
                  </a:lnTo>
                  <a:lnTo>
                    <a:pt x="301620" y="127452"/>
                  </a:lnTo>
                  <a:lnTo>
                    <a:pt x="287318" y="82514"/>
                  </a:lnTo>
                  <a:lnTo>
                    <a:pt x="258713" y="42907"/>
                  </a:lnTo>
                  <a:lnTo>
                    <a:pt x="219106" y="14302"/>
                  </a:lnTo>
                  <a:lnTo>
                    <a:pt x="174167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463916" y="5043489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96060" y="4557081"/>
            <a:ext cx="6381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latin typeface="Trebuchet MS"/>
                <a:cs typeface="Trebuchet MS"/>
              </a:rPr>
              <a:t>costs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-50" dirty="0">
                <a:latin typeface="Trebuchet MS"/>
                <a:cs typeface="Trebuchet MS"/>
              </a:rPr>
              <a:t>c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464149" y="4557081"/>
            <a:ext cx="1447800" cy="727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0" dirty="0">
                <a:latin typeface="Trebuchet MS"/>
                <a:cs typeface="Trebuchet MS"/>
              </a:rPr>
              <a:t>reduced </a:t>
            </a:r>
            <a:r>
              <a:rPr sz="1350" b="1" spc="90" dirty="0">
                <a:latin typeface="Trebuchet MS"/>
                <a:cs typeface="Trebuchet MS"/>
              </a:rPr>
              <a:t>costs</a:t>
            </a:r>
            <a:r>
              <a:rPr sz="1350" b="1" spc="50" dirty="0">
                <a:latin typeface="Trebuchet MS"/>
                <a:cs typeface="Trebuchet MS"/>
              </a:rPr>
              <a:t> </a:t>
            </a:r>
            <a:r>
              <a:rPr sz="1350" b="1" spc="-25" dirty="0">
                <a:latin typeface="Trebuchet MS"/>
                <a:cs typeface="Trebuchet MS"/>
              </a:rPr>
              <a:t>c'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350">
              <a:latin typeface="Trebuchet MS"/>
              <a:cs typeface="Trebuchet MS"/>
            </a:endParaRPr>
          </a:p>
          <a:p>
            <a:pPr marL="346710">
              <a:lnSpc>
                <a:spcPct val="100000"/>
              </a:lnSpc>
              <a:spcBef>
                <a:spcPts val="5"/>
              </a:spcBef>
              <a:tabLst>
                <a:tab pos="1228725" algn="l"/>
              </a:tabLst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r>
              <a:rPr sz="1350" dirty="0">
                <a:latin typeface="Lucida Sans Unicode"/>
                <a:cs typeface="Lucida Sans Unicode"/>
              </a:rPr>
              <a:t>	</a:t>
            </a: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862228" y="4795516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88983" y="4795516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9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36158" y="7046343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867339" y="7046343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746765" y="7036806"/>
            <a:ext cx="2990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y(v)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075556" y="7127712"/>
            <a:ext cx="565150" cy="92075"/>
            <a:chOff x="3075556" y="7127712"/>
            <a:chExt cx="565150" cy="92075"/>
          </a:xfrm>
        </p:grpSpPr>
        <p:sp>
          <p:nvSpPr>
            <p:cNvPr id="72" name="object 72"/>
            <p:cNvSpPr/>
            <p:nvPr/>
          </p:nvSpPr>
          <p:spPr>
            <a:xfrm>
              <a:off x="3134688" y="7173492"/>
              <a:ext cx="505459" cy="0"/>
            </a:xfrm>
            <a:custGeom>
              <a:avLst/>
              <a:gdLst/>
              <a:ahLst/>
              <a:cxnLst/>
              <a:rect l="l" t="t" r="r" b="b"/>
              <a:pathLst>
                <a:path w="505460">
                  <a:moveTo>
                    <a:pt x="0" y="0"/>
                  </a:moveTo>
                  <a:lnTo>
                    <a:pt x="9537" y="0"/>
                  </a:lnTo>
                  <a:lnTo>
                    <a:pt x="505433" y="0"/>
                  </a:lnTo>
                </a:path>
              </a:pathLst>
            </a:custGeom>
            <a:ln w="1907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75556" y="712771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8"/>
                  </a:lnTo>
                  <a:lnTo>
                    <a:pt x="68668" y="4577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1980"/>
              </a:lnSpc>
              <a:spcBef>
                <a:spcPts val="100"/>
              </a:spcBef>
              <a:tabLst>
                <a:tab pos="1228725" algn="l"/>
              </a:tabLst>
            </a:pPr>
            <a:r>
              <a:rPr spc="-10" dirty="0">
                <a:solidFill>
                  <a:srgbClr val="0048AA"/>
                </a:solidFill>
              </a:rPr>
              <a:t>Intuition.</a:t>
            </a:r>
            <a:r>
              <a:rPr dirty="0">
                <a:solidFill>
                  <a:srgbClr val="0048AA"/>
                </a:solidFill>
              </a:rPr>
              <a:t>	</a:t>
            </a:r>
            <a:r>
              <a:rPr dirty="0"/>
              <a:t>Recall </a:t>
            </a:r>
            <a:r>
              <a:rPr i="1" dirty="0">
                <a:latin typeface="Times New Roman"/>
                <a:cs typeface="Times New Roman"/>
              </a:rPr>
              <a:t>F</a:t>
            </a:r>
            <a:r>
              <a:rPr dirty="0">
                <a:latin typeface="Times New Roman"/>
                <a:cs typeface="Times New Roman"/>
              </a:rPr>
              <a:t>*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85" dirty="0"/>
              <a:t>=</a:t>
            </a:r>
            <a:r>
              <a:rPr dirty="0"/>
              <a:t> set of cheapest edges entering </a:t>
            </a:r>
            <a:r>
              <a:rPr i="1" dirty="0">
                <a:latin typeface="Times New Roman"/>
                <a:cs typeface="Times New Roman"/>
              </a:rPr>
              <a:t>v</a:t>
            </a:r>
            <a:r>
              <a:rPr i="1" spc="114" dirty="0">
                <a:latin typeface="Times New Roman"/>
                <a:cs typeface="Times New Roman"/>
              </a:rPr>
              <a:t> </a:t>
            </a:r>
            <a:r>
              <a:rPr dirty="0"/>
              <a:t>for each </a:t>
            </a:r>
            <a:r>
              <a:rPr i="1" dirty="0">
                <a:latin typeface="Times New Roman"/>
                <a:cs typeface="Times New Roman"/>
              </a:rPr>
              <a:t>v ≠ </a:t>
            </a:r>
            <a:r>
              <a:rPr i="1" spc="-25" dirty="0">
                <a:latin typeface="Times New Roman"/>
                <a:cs typeface="Times New Roman"/>
              </a:rPr>
              <a:t>r</a:t>
            </a:r>
            <a:r>
              <a:rPr spc="-25" dirty="0"/>
              <a:t>.</a:t>
            </a:r>
          </a:p>
          <a:p>
            <a:pPr marL="1714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/>
              <a:t>Now, all</a:t>
            </a:r>
            <a:r>
              <a:rPr sz="1800" spc="5" dirty="0"/>
              <a:t> </a:t>
            </a:r>
            <a:r>
              <a:rPr sz="1800" dirty="0"/>
              <a:t>edges</a:t>
            </a:r>
            <a:r>
              <a:rPr sz="1800" spc="5" dirty="0"/>
              <a:t> </a:t>
            </a:r>
            <a:r>
              <a:rPr sz="1800" dirty="0"/>
              <a:t>in</a:t>
            </a:r>
            <a:r>
              <a:rPr sz="1800" spc="10" dirty="0"/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/>
              <a:t>have</a:t>
            </a:r>
            <a:r>
              <a:rPr sz="1800" spc="5" dirty="0"/>
              <a:t> 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/>
              <a:t>cost</a:t>
            </a:r>
            <a:r>
              <a:rPr sz="1800" spc="10" dirty="0"/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dirty="0"/>
              <a:t>respect</a:t>
            </a:r>
            <a:r>
              <a:rPr sz="1800" spc="5" dirty="0"/>
              <a:t> </a:t>
            </a:r>
            <a:r>
              <a:rPr sz="1800" dirty="0"/>
              <a:t>to</a:t>
            </a:r>
            <a:r>
              <a:rPr sz="1800" spc="10" dirty="0"/>
              <a:t> </a:t>
            </a:r>
            <a:r>
              <a:rPr sz="1800" dirty="0"/>
              <a:t>costs</a:t>
            </a:r>
            <a:r>
              <a:rPr sz="1800" spc="5" dirty="0"/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/>
              <a:t>.</a:t>
            </a:r>
            <a:endParaRPr sz="1800">
              <a:latin typeface="Times New Roman"/>
              <a:cs typeface="Times New Roman"/>
            </a:endParaRPr>
          </a:p>
          <a:p>
            <a:pPr marL="1714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/>
              <a:t>If</a:t>
            </a:r>
            <a:r>
              <a:rPr sz="1800" spc="-5" dirty="0"/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/>
              <a:t>does not contain a cycle, then</a:t>
            </a:r>
            <a:r>
              <a:rPr sz="1800" spc="-5" dirty="0"/>
              <a:t> </a:t>
            </a:r>
            <a:r>
              <a:rPr sz="1800" dirty="0"/>
              <a:t>it is a </a:t>
            </a:r>
            <a:r>
              <a:rPr sz="1800" spc="-75" dirty="0"/>
              <a:t>min-</a:t>
            </a:r>
            <a:r>
              <a:rPr sz="1800" spc="-25" dirty="0"/>
              <a:t>cost</a:t>
            </a:r>
            <a:r>
              <a:rPr sz="1800" dirty="0"/>
              <a:t> </a:t>
            </a:r>
            <a:r>
              <a:rPr sz="1800" spc="-10" dirty="0"/>
              <a:t>arborescence.</a:t>
            </a:r>
            <a:endParaRPr sz="1800">
              <a:latin typeface="Times New Roman"/>
              <a:cs typeface="Times New Roman"/>
            </a:endParaRPr>
          </a:p>
          <a:p>
            <a:pPr marL="1714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/>
              <a:t>If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/>
              <a:t>contains a cycle</a:t>
            </a:r>
            <a:r>
              <a:rPr sz="1800" spc="5" dirty="0"/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/>
              <a:t>, can afford to</a:t>
            </a:r>
            <a:r>
              <a:rPr sz="1800" spc="5" dirty="0"/>
              <a:t> </a:t>
            </a:r>
            <a:r>
              <a:rPr sz="1800" dirty="0"/>
              <a:t>use as many edges in</a:t>
            </a:r>
            <a:r>
              <a:rPr sz="1800" spc="5" dirty="0"/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/>
              <a:t>as </a:t>
            </a:r>
            <a:r>
              <a:rPr sz="1800" spc="-10" dirty="0"/>
              <a:t>desired.</a:t>
            </a:r>
            <a:endParaRPr sz="1800">
              <a:latin typeface="Times New Roman"/>
              <a:cs typeface="Times New Roman"/>
            </a:endParaRPr>
          </a:p>
          <a:p>
            <a:pPr marL="1714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8D3124"/>
                </a:solidFill>
              </a:rPr>
              <a:t>Contract</a:t>
            </a:r>
            <a:r>
              <a:rPr sz="1800" spc="-5" dirty="0">
                <a:solidFill>
                  <a:srgbClr val="8D3124"/>
                </a:solidFill>
              </a:rPr>
              <a:t> </a:t>
            </a:r>
            <a:r>
              <a:rPr sz="1800" dirty="0">
                <a:solidFill>
                  <a:srgbClr val="8D3124"/>
                </a:solidFill>
              </a:rPr>
              <a:t>nodes </a:t>
            </a:r>
            <a:r>
              <a:rPr sz="1800" dirty="0"/>
              <a:t>in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/>
              <a:t>to</a:t>
            </a:r>
            <a:r>
              <a:rPr sz="1800" spc="-5" dirty="0"/>
              <a:t> </a:t>
            </a:r>
            <a:r>
              <a:rPr sz="1800" dirty="0"/>
              <a:t>a </a:t>
            </a:r>
            <a:r>
              <a:rPr sz="1800" spc="-10" dirty="0"/>
              <a:t>supernode.</a:t>
            </a:r>
            <a:endParaRPr sz="1800">
              <a:latin typeface="Times New Roman"/>
              <a:cs typeface="Times New Roman"/>
            </a:endParaRPr>
          </a:p>
          <a:p>
            <a:pPr marL="1714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/>
              <a:t>Recursively</a:t>
            </a:r>
            <a:r>
              <a:rPr sz="1800" spc="45" dirty="0"/>
              <a:t> </a:t>
            </a:r>
            <a:r>
              <a:rPr sz="1800" dirty="0"/>
              <a:t>solve</a:t>
            </a:r>
            <a:r>
              <a:rPr sz="1800" spc="50" dirty="0"/>
              <a:t> </a:t>
            </a:r>
            <a:r>
              <a:rPr sz="1800" dirty="0"/>
              <a:t>problem</a:t>
            </a:r>
            <a:r>
              <a:rPr sz="1800" spc="50" dirty="0"/>
              <a:t> </a:t>
            </a:r>
            <a:r>
              <a:rPr sz="1800" dirty="0"/>
              <a:t>in</a:t>
            </a:r>
            <a:r>
              <a:rPr sz="1800" spc="50" dirty="0"/>
              <a:t> </a:t>
            </a:r>
            <a:r>
              <a:rPr sz="1800" dirty="0"/>
              <a:t>contracted</a:t>
            </a:r>
            <a:r>
              <a:rPr sz="1800" spc="50" dirty="0"/>
              <a:t> </a:t>
            </a:r>
            <a:r>
              <a:rPr sz="1800" dirty="0"/>
              <a:t>network</a:t>
            </a:r>
            <a:r>
              <a:rPr sz="1800" spc="50" dirty="0"/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b="1" i="1" spc="80" dirty="0">
                <a:latin typeface="Times New Roman"/>
                <a:cs typeface="Times New Roman"/>
              </a:rPr>
              <a:t>' </a:t>
            </a:r>
            <a:r>
              <a:rPr sz="1800" dirty="0"/>
              <a:t>with</a:t>
            </a:r>
            <a:r>
              <a:rPr sz="1800" spc="50" dirty="0"/>
              <a:t> </a:t>
            </a:r>
            <a:r>
              <a:rPr sz="1800" dirty="0"/>
              <a:t>costs</a:t>
            </a:r>
            <a:r>
              <a:rPr sz="1800" spc="50" dirty="0"/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2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/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3820" algn="l"/>
              </a:tabLst>
            </a:pPr>
            <a:r>
              <a:rPr spc="-10" dirty="0"/>
              <a:t>Edmonds</a:t>
            </a:r>
            <a:r>
              <a:rPr spc="160" dirty="0"/>
              <a:t> </a:t>
            </a:r>
            <a:r>
              <a:rPr dirty="0"/>
              <a:t>branching</a:t>
            </a:r>
            <a:r>
              <a:rPr spc="160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-10" dirty="0"/>
              <a:t>intuition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8285" y="4941740"/>
            <a:ext cx="5976320" cy="21631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26464" y="4967189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108664" y="680790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03895" y="580648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3895" y="496719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09949" y="580648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6775" y="581601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39703" y="4967190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8355" y="580648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49241" y="679837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54009" y="581601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86760" y="580648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94870" y="4967189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94871" y="679837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4871" y="580648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241" y="1081652"/>
            <a:ext cx="7596505" cy="4089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65100">
              <a:lnSpc>
                <a:spcPts val="3135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PERT/CPM.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Map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routing.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Seam </a:t>
            </a:r>
            <a:r>
              <a:rPr sz="1800" spc="-10" dirty="0">
                <a:latin typeface="Lucida Sans Unicode"/>
                <a:cs typeface="Lucida Sans Unicode"/>
              </a:rPr>
              <a:t>carving.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Robot </a:t>
            </a:r>
            <a:r>
              <a:rPr sz="1800" spc="-10" dirty="0">
                <a:latin typeface="Lucida Sans Unicode"/>
                <a:cs typeface="Lucida Sans Unicode"/>
              </a:rPr>
              <a:t>navigation.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20" dirty="0">
                <a:latin typeface="Lucida Sans Unicode"/>
                <a:cs typeface="Lucida Sans Unicode"/>
              </a:rPr>
              <a:t>Texture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mapping.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Typesetting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LaTeX.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Urban</a:t>
            </a:r>
            <a:r>
              <a:rPr sz="1800" spc="-6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traffic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planning.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Telemarketer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operator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scheduling.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Routing of telecommunications </a:t>
            </a:r>
            <a:r>
              <a:rPr sz="1800" spc="-10" dirty="0">
                <a:latin typeface="Lucida Sans Unicode"/>
                <a:cs typeface="Lucida Sans Unicode"/>
              </a:rPr>
              <a:t>messages.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Network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routing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protocols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(OSPF</a:t>
            </a:r>
            <a:r>
              <a:rPr sz="1800" spc="-40" dirty="0">
                <a:latin typeface="Lucida Sans Unicode"/>
                <a:cs typeface="Lucida Sans Unicode"/>
              </a:rPr>
              <a:t>, </a:t>
            </a:r>
            <a:r>
              <a:rPr sz="1800" spc="-80" dirty="0">
                <a:latin typeface="Lucida Sans Unicode"/>
                <a:cs typeface="Lucida Sans Unicode"/>
              </a:rPr>
              <a:t>BGP</a:t>
            </a:r>
            <a:r>
              <a:rPr sz="1800" spc="-45" dirty="0">
                <a:latin typeface="Lucida Sans Unicode"/>
                <a:cs typeface="Lucida Sans Unicode"/>
              </a:rPr>
              <a:t>, </a:t>
            </a:r>
            <a:r>
              <a:rPr sz="1800" spc="-10" dirty="0">
                <a:latin typeface="Lucida Sans Unicode"/>
                <a:cs typeface="Lucida Sans Unicode"/>
              </a:rPr>
              <a:t>RIP).</a:t>
            </a:r>
            <a:endParaRPr sz="1800">
              <a:latin typeface="Lucida Sans Unicode"/>
              <a:cs typeface="Lucida Sans Unicode"/>
            </a:endParaRPr>
          </a:p>
          <a:p>
            <a:pPr marL="16510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truck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routing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through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traffic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congestion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pattern.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934422" y="6613345"/>
            <a:ext cx="817689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dirty="0">
                <a:latin typeface="Trebuchet MS"/>
                <a:cs typeface="Trebuchet MS"/>
              </a:rPr>
              <a:t>Reference:</a:t>
            </a:r>
            <a:r>
              <a:rPr sz="950" b="1" spc="105" dirty="0">
                <a:latin typeface="Trebuchet MS"/>
                <a:cs typeface="Trebuchet MS"/>
              </a:rPr>
              <a:t>  </a:t>
            </a:r>
            <a:r>
              <a:rPr sz="950" b="1" spc="60" dirty="0">
                <a:latin typeface="Trebuchet MS"/>
                <a:cs typeface="Trebuchet MS"/>
              </a:rPr>
              <a:t>Network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Flows:</a:t>
            </a:r>
            <a:r>
              <a:rPr sz="950" b="1" spc="105" dirty="0">
                <a:latin typeface="Trebuchet MS"/>
                <a:cs typeface="Trebuchet MS"/>
              </a:rPr>
              <a:t>  </a:t>
            </a:r>
            <a:r>
              <a:rPr sz="950" b="1" dirty="0">
                <a:latin typeface="Trebuchet MS"/>
                <a:cs typeface="Trebuchet MS"/>
              </a:rPr>
              <a:t>Theory,</a:t>
            </a:r>
            <a:r>
              <a:rPr sz="950" b="1" spc="114" dirty="0">
                <a:latin typeface="Trebuchet MS"/>
                <a:cs typeface="Trebuchet MS"/>
              </a:rPr>
              <a:t> </a:t>
            </a:r>
            <a:r>
              <a:rPr sz="950" b="1" spc="65" dirty="0">
                <a:latin typeface="Trebuchet MS"/>
                <a:cs typeface="Trebuchet MS"/>
              </a:rPr>
              <a:t>Algorithms,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spc="75" dirty="0">
                <a:latin typeface="Trebuchet MS"/>
                <a:cs typeface="Trebuchet MS"/>
              </a:rPr>
              <a:t>and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spc="50" dirty="0">
                <a:latin typeface="Trebuchet MS"/>
                <a:cs typeface="Trebuchet MS"/>
              </a:rPr>
              <a:t>Applications,</a:t>
            </a:r>
            <a:r>
              <a:rPr sz="950" b="1" spc="105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R.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K.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Ahuja,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T.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L.</a:t>
            </a:r>
            <a:r>
              <a:rPr sz="950" b="1" spc="105" dirty="0">
                <a:latin typeface="Trebuchet MS"/>
                <a:cs typeface="Trebuchet MS"/>
              </a:rPr>
              <a:t> </a:t>
            </a:r>
            <a:r>
              <a:rPr sz="950" b="1" spc="60" dirty="0">
                <a:latin typeface="Trebuchet MS"/>
                <a:cs typeface="Trebuchet MS"/>
              </a:rPr>
              <a:t>Magnanti,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spc="75" dirty="0">
                <a:latin typeface="Trebuchet MS"/>
                <a:cs typeface="Trebuchet MS"/>
              </a:rPr>
              <a:t>and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spc="-105" dirty="0">
                <a:latin typeface="Trebuchet MS"/>
                <a:cs typeface="Trebuchet MS"/>
              </a:rPr>
              <a:t>J.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B.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Orlin,</a:t>
            </a:r>
            <a:r>
              <a:rPr sz="950" b="1" spc="105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Prentice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dirty="0">
                <a:latin typeface="Trebuchet MS"/>
                <a:cs typeface="Trebuchet MS"/>
              </a:rPr>
              <a:t>Hall,</a:t>
            </a:r>
            <a:r>
              <a:rPr sz="950" b="1" spc="110" dirty="0">
                <a:latin typeface="Trebuchet MS"/>
                <a:cs typeface="Trebuchet MS"/>
              </a:rPr>
              <a:t> </a:t>
            </a:r>
            <a:r>
              <a:rPr sz="950" b="1" spc="-10" dirty="0">
                <a:latin typeface="Trebuchet MS"/>
                <a:cs typeface="Trebuchet MS"/>
              </a:rPr>
              <a:t>1993.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Shortest</a:t>
            </a:r>
            <a:r>
              <a:rPr spc="95" dirty="0"/>
              <a:t> </a:t>
            </a:r>
            <a:r>
              <a:rPr dirty="0"/>
              <a:t>path</a:t>
            </a:r>
            <a:r>
              <a:rPr spc="95" dirty="0"/>
              <a:t> </a:t>
            </a:r>
            <a:r>
              <a:rPr spc="-10" dirty="0"/>
              <a:t>applications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1980"/>
              </a:lnSpc>
              <a:spcBef>
                <a:spcPts val="100"/>
              </a:spcBef>
              <a:tabLst>
                <a:tab pos="1228725" algn="l"/>
              </a:tabLst>
            </a:pPr>
            <a:r>
              <a:rPr spc="-10" dirty="0">
                <a:solidFill>
                  <a:srgbClr val="0048AA"/>
                </a:solidFill>
              </a:rPr>
              <a:t>Intuition.</a:t>
            </a:r>
            <a:r>
              <a:rPr dirty="0">
                <a:solidFill>
                  <a:srgbClr val="0048AA"/>
                </a:solidFill>
              </a:rPr>
              <a:t>	</a:t>
            </a:r>
            <a:r>
              <a:rPr dirty="0"/>
              <a:t>Recall </a:t>
            </a:r>
            <a:r>
              <a:rPr i="1" dirty="0">
                <a:latin typeface="Times New Roman"/>
                <a:cs typeface="Times New Roman"/>
              </a:rPr>
              <a:t>F</a:t>
            </a:r>
            <a:r>
              <a:rPr dirty="0">
                <a:latin typeface="Times New Roman"/>
                <a:cs typeface="Times New Roman"/>
              </a:rPr>
              <a:t>*</a:t>
            </a:r>
            <a:r>
              <a:rPr spc="114" dirty="0">
                <a:latin typeface="Times New Roman"/>
                <a:cs typeface="Times New Roman"/>
              </a:rPr>
              <a:t> </a:t>
            </a:r>
            <a:r>
              <a:rPr spc="-285" dirty="0"/>
              <a:t>=</a:t>
            </a:r>
            <a:r>
              <a:rPr dirty="0"/>
              <a:t> set of cheapest edges entering </a:t>
            </a:r>
            <a:r>
              <a:rPr i="1" dirty="0">
                <a:latin typeface="Times New Roman"/>
                <a:cs typeface="Times New Roman"/>
              </a:rPr>
              <a:t>v</a:t>
            </a:r>
            <a:r>
              <a:rPr i="1" spc="114" dirty="0">
                <a:latin typeface="Times New Roman"/>
                <a:cs typeface="Times New Roman"/>
              </a:rPr>
              <a:t> </a:t>
            </a:r>
            <a:r>
              <a:rPr dirty="0"/>
              <a:t>for each </a:t>
            </a:r>
            <a:r>
              <a:rPr i="1" dirty="0">
                <a:latin typeface="Times New Roman"/>
                <a:cs typeface="Times New Roman"/>
              </a:rPr>
              <a:t>v ≠ </a:t>
            </a:r>
            <a:r>
              <a:rPr i="1" spc="-25" dirty="0">
                <a:latin typeface="Times New Roman"/>
                <a:cs typeface="Times New Roman"/>
              </a:rPr>
              <a:t>r</a:t>
            </a:r>
            <a:r>
              <a:rPr spc="-25" dirty="0"/>
              <a:t>.</a:t>
            </a:r>
          </a:p>
          <a:p>
            <a:pPr marL="1714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/>
              <a:t>Now, all</a:t>
            </a:r>
            <a:r>
              <a:rPr sz="1800" spc="5" dirty="0"/>
              <a:t> </a:t>
            </a:r>
            <a:r>
              <a:rPr sz="1800" dirty="0"/>
              <a:t>edges</a:t>
            </a:r>
            <a:r>
              <a:rPr sz="1800" spc="5" dirty="0"/>
              <a:t> </a:t>
            </a:r>
            <a:r>
              <a:rPr sz="1800" dirty="0"/>
              <a:t>in</a:t>
            </a:r>
            <a:r>
              <a:rPr sz="1800" spc="10" dirty="0"/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/>
              <a:t>have</a:t>
            </a:r>
            <a:r>
              <a:rPr sz="1800" spc="5" dirty="0"/>
              <a:t> </a:t>
            </a:r>
            <a:r>
              <a:rPr sz="1800" dirty="0">
                <a:latin typeface="Times New Roman"/>
                <a:cs typeface="Times New Roman"/>
              </a:rPr>
              <a:t>0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/>
              <a:t>cost</a:t>
            </a:r>
            <a:r>
              <a:rPr sz="1800" spc="10" dirty="0"/>
              <a:t> </a:t>
            </a:r>
            <a:r>
              <a:rPr sz="1800" dirty="0"/>
              <a:t>with</a:t>
            </a:r>
            <a:r>
              <a:rPr sz="1800" spc="5" dirty="0"/>
              <a:t> </a:t>
            </a:r>
            <a:r>
              <a:rPr sz="1800" dirty="0"/>
              <a:t>respect</a:t>
            </a:r>
            <a:r>
              <a:rPr sz="1800" spc="5" dirty="0"/>
              <a:t> </a:t>
            </a:r>
            <a:r>
              <a:rPr sz="1800" dirty="0"/>
              <a:t>to</a:t>
            </a:r>
            <a:r>
              <a:rPr sz="1800" spc="10" dirty="0"/>
              <a:t> </a:t>
            </a:r>
            <a:r>
              <a:rPr sz="1800" dirty="0"/>
              <a:t>costs</a:t>
            </a:r>
            <a:r>
              <a:rPr sz="1800" spc="5" dirty="0"/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/>
              <a:t>.</a:t>
            </a:r>
            <a:endParaRPr sz="1800">
              <a:latin typeface="Times New Roman"/>
              <a:cs typeface="Times New Roman"/>
            </a:endParaRPr>
          </a:p>
          <a:p>
            <a:pPr marL="1714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/>
              <a:t>If</a:t>
            </a:r>
            <a:r>
              <a:rPr sz="1800" spc="-5" dirty="0"/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/>
              <a:t>does not contain a cycle, then</a:t>
            </a:r>
            <a:r>
              <a:rPr sz="1800" spc="-5" dirty="0"/>
              <a:t> </a:t>
            </a:r>
            <a:r>
              <a:rPr sz="1800" dirty="0"/>
              <a:t>it is a </a:t>
            </a:r>
            <a:r>
              <a:rPr sz="1800" spc="-75" dirty="0"/>
              <a:t>min-</a:t>
            </a:r>
            <a:r>
              <a:rPr sz="1800" spc="-25" dirty="0"/>
              <a:t>cost</a:t>
            </a:r>
            <a:r>
              <a:rPr sz="1800" dirty="0"/>
              <a:t> </a:t>
            </a:r>
            <a:r>
              <a:rPr sz="1800" spc="-10" dirty="0"/>
              <a:t>arborescence.</a:t>
            </a:r>
            <a:endParaRPr sz="1800">
              <a:latin typeface="Times New Roman"/>
              <a:cs typeface="Times New Roman"/>
            </a:endParaRPr>
          </a:p>
          <a:p>
            <a:pPr marL="1714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/>
              <a:t>If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/>
              <a:t>contains a cycle</a:t>
            </a:r>
            <a:r>
              <a:rPr sz="1800" spc="5" dirty="0"/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/>
              <a:t>, can afford to</a:t>
            </a:r>
            <a:r>
              <a:rPr sz="1800" spc="5" dirty="0"/>
              <a:t> </a:t>
            </a:r>
            <a:r>
              <a:rPr sz="1800" dirty="0"/>
              <a:t>use as many edges in</a:t>
            </a:r>
            <a:r>
              <a:rPr sz="1800" spc="5" dirty="0"/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/>
              <a:t>as </a:t>
            </a:r>
            <a:r>
              <a:rPr sz="1800" spc="-10" dirty="0"/>
              <a:t>desired.</a:t>
            </a:r>
            <a:endParaRPr sz="1800">
              <a:latin typeface="Times New Roman"/>
              <a:cs typeface="Times New Roman"/>
            </a:endParaRPr>
          </a:p>
          <a:p>
            <a:pPr marL="1714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8D3124"/>
                </a:solidFill>
              </a:rPr>
              <a:t>Contract</a:t>
            </a:r>
            <a:r>
              <a:rPr sz="1800" spc="10" dirty="0">
                <a:solidFill>
                  <a:srgbClr val="8D3124"/>
                </a:solidFill>
              </a:rPr>
              <a:t> </a:t>
            </a:r>
            <a:r>
              <a:rPr sz="1800" dirty="0">
                <a:solidFill>
                  <a:srgbClr val="8D3124"/>
                </a:solidFill>
              </a:rPr>
              <a:t>nodes</a:t>
            </a:r>
            <a:r>
              <a:rPr sz="1800" spc="15" dirty="0">
                <a:solidFill>
                  <a:srgbClr val="8D3124"/>
                </a:solidFill>
              </a:rPr>
              <a:t> </a:t>
            </a:r>
            <a:r>
              <a:rPr sz="1800" dirty="0"/>
              <a:t>in</a:t>
            </a:r>
            <a:r>
              <a:rPr sz="1800" spc="10" dirty="0"/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/>
              <a:t>to</a:t>
            </a:r>
            <a:r>
              <a:rPr sz="1800" spc="15" dirty="0"/>
              <a:t> </a:t>
            </a:r>
            <a:r>
              <a:rPr sz="1800" dirty="0"/>
              <a:t>a</a:t>
            </a:r>
            <a:r>
              <a:rPr sz="1800" spc="10" dirty="0"/>
              <a:t> </a:t>
            </a:r>
            <a:r>
              <a:rPr sz="1800" dirty="0"/>
              <a:t>supernode</a:t>
            </a:r>
            <a:r>
              <a:rPr sz="1800" spc="5" dirty="0"/>
              <a:t> (</a:t>
            </a:r>
            <a:r>
              <a:rPr sz="1800" dirty="0"/>
              <a:t>removing</a:t>
            </a:r>
            <a:r>
              <a:rPr sz="1800" spc="15" dirty="0"/>
              <a:t> </a:t>
            </a:r>
            <a:r>
              <a:rPr sz="1800" dirty="0"/>
              <a:t>any</a:t>
            </a:r>
            <a:r>
              <a:rPr sz="1800" spc="10" dirty="0"/>
              <a:t> </a:t>
            </a:r>
            <a:r>
              <a:rPr sz="1800" spc="-50" dirty="0"/>
              <a:t>self-</a:t>
            </a:r>
            <a:r>
              <a:rPr sz="1800" spc="-10" dirty="0"/>
              <a:t>loops).</a:t>
            </a:r>
            <a:endParaRPr sz="1800">
              <a:latin typeface="Times New Roman"/>
              <a:cs typeface="Times New Roman"/>
            </a:endParaRPr>
          </a:p>
          <a:p>
            <a:pPr marL="1714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/>
              <a:t>Recursively</a:t>
            </a:r>
            <a:r>
              <a:rPr sz="1800" spc="45" dirty="0"/>
              <a:t> </a:t>
            </a:r>
            <a:r>
              <a:rPr sz="1800" dirty="0"/>
              <a:t>solve</a:t>
            </a:r>
            <a:r>
              <a:rPr sz="1800" spc="50" dirty="0"/>
              <a:t> </a:t>
            </a:r>
            <a:r>
              <a:rPr sz="1800" dirty="0"/>
              <a:t>problem</a:t>
            </a:r>
            <a:r>
              <a:rPr sz="1800" spc="50" dirty="0"/>
              <a:t> </a:t>
            </a:r>
            <a:r>
              <a:rPr sz="1800" dirty="0"/>
              <a:t>in</a:t>
            </a:r>
            <a:r>
              <a:rPr sz="1800" spc="50" dirty="0"/>
              <a:t> </a:t>
            </a:r>
            <a:r>
              <a:rPr sz="1800" dirty="0"/>
              <a:t>contracted</a:t>
            </a:r>
            <a:r>
              <a:rPr sz="1800" spc="50" dirty="0"/>
              <a:t> </a:t>
            </a:r>
            <a:r>
              <a:rPr sz="1800" dirty="0"/>
              <a:t>network</a:t>
            </a:r>
            <a:r>
              <a:rPr sz="1800" spc="50" dirty="0"/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b="1" i="1" spc="80" dirty="0">
                <a:latin typeface="Times New Roman"/>
                <a:cs typeface="Times New Roman"/>
              </a:rPr>
              <a:t>' </a:t>
            </a:r>
            <a:r>
              <a:rPr sz="1800" dirty="0"/>
              <a:t>with</a:t>
            </a:r>
            <a:r>
              <a:rPr sz="1800" spc="50" dirty="0"/>
              <a:t> </a:t>
            </a:r>
            <a:r>
              <a:rPr sz="1800" dirty="0"/>
              <a:t>costs</a:t>
            </a:r>
            <a:r>
              <a:rPr sz="1800" spc="50" dirty="0"/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2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/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3820" algn="l"/>
              </a:tabLst>
            </a:pPr>
            <a:r>
              <a:rPr spc="-10" dirty="0"/>
              <a:t>Edmonds</a:t>
            </a:r>
            <a:r>
              <a:rPr spc="160" dirty="0"/>
              <a:t> </a:t>
            </a:r>
            <a:r>
              <a:rPr dirty="0"/>
              <a:t>branching</a:t>
            </a:r>
            <a:r>
              <a:rPr spc="160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-10" dirty="0"/>
              <a:t>intuition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8285" y="4984658"/>
            <a:ext cx="5976320" cy="21169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26464" y="4967189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494929" y="614982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3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2331" y="5157937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4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23826" y="658854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6775" y="5816018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9673" y="5205624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27537" y="674114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7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9673" y="6264276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1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6760" y="5806481"/>
            <a:ext cx="1346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0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Edmonds</a:t>
            </a:r>
            <a:r>
              <a:rPr spc="160" dirty="0"/>
              <a:t> </a:t>
            </a:r>
            <a:r>
              <a:rPr dirty="0"/>
              <a:t>branching</a:t>
            </a:r>
            <a:r>
              <a:rPr spc="160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39463" y="1632261"/>
            <a:ext cx="7143750" cy="5121910"/>
            <a:chOff x="1139463" y="1632261"/>
            <a:chExt cx="7143750" cy="5121910"/>
          </a:xfrm>
        </p:grpSpPr>
        <p:sp>
          <p:nvSpPr>
            <p:cNvPr id="5" name="object 5"/>
            <p:cNvSpPr/>
            <p:nvPr/>
          </p:nvSpPr>
          <p:spPr>
            <a:xfrm>
              <a:off x="1139463" y="1632261"/>
              <a:ext cx="7143750" cy="5121910"/>
            </a:xfrm>
            <a:custGeom>
              <a:avLst/>
              <a:gdLst/>
              <a:ahLst/>
              <a:cxnLst/>
              <a:rect l="l" t="t" r="r" b="b"/>
              <a:pathLst>
                <a:path w="7143750" h="5121909">
                  <a:moveTo>
                    <a:pt x="0" y="0"/>
                  </a:moveTo>
                  <a:lnTo>
                    <a:pt x="7143514" y="0"/>
                  </a:lnTo>
                  <a:lnTo>
                    <a:pt x="7143514" y="5121585"/>
                  </a:lnTo>
                  <a:lnTo>
                    <a:pt x="0" y="5121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58824" y="2215912"/>
              <a:ext cx="6643370" cy="0"/>
            </a:xfrm>
            <a:custGeom>
              <a:avLst/>
              <a:gdLst/>
              <a:ahLst/>
              <a:cxnLst/>
              <a:rect l="l" t="t" r="r" b="b"/>
              <a:pathLst>
                <a:path w="6643370">
                  <a:moveTo>
                    <a:pt x="0" y="0"/>
                  </a:moveTo>
                  <a:lnTo>
                    <a:pt x="664280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39463" y="1632261"/>
            <a:ext cx="7143750" cy="512191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505"/>
              </a:spcBef>
            </a:pPr>
            <a:r>
              <a:rPr sz="1800" cap="small" spc="-10" dirty="0">
                <a:solidFill>
                  <a:srgbClr val="003F83"/>
                </a:solidFill>
                <a:latin typeface="Times New Roman"/>
                <a:cs typeface="Times New Roman"/>
              </a:rPr>
              <a:t>EdmondsBranching</a:t>
            </a:r>
            <a:r>
              <a:rPr sz="1800" cap="small" spc="-10" dirty="0">
                <a:latin typeface="Times New Roman"/>
                <a:cs typeface="Times New Roman"/>
              </a:rPr>
              <a:t>(</a:t>
            </a:r>
            <a:r>
              <a:rPr sz="1800" i="1" spc="-10" dirty="0">
                <a:latin typeface="Times New Roman"/>
                <a:cs typeface="Times New Roman"/>
              </a:rPr>
              <a:t>G,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,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cap="small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1365"/>
              </a:spcBef>
            </a:pPr>
            <a:r>
              <a:rPr sz="1800" cap="small" dirty="0">
                <a:solidFill>
                  <a:srgbClr val="003F83"/>
                </a:solidFill>
                <a:latin typeface="Times New Roman"/>
                <a:cs typeface="Times New Roman"/>
              </a:rPr>
              <a:t>Foreach</a:t>
            </a:r>
            <a:r>
              <a:rPr sz="1800" cap="small" spc="6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cap="small" dirty="0">
                <a:latin typeface="Times New Roman"/>
                <a:cs typeface="Times New Roman"/>
              </a:rPr>
              <a:t>≠</a:t>
            </a:r>
            <a:r>
              <a:rPr sz="1800" cap="small" spc="-20" dirty="0">
                <a:latin typeface="Times New Roman"/>
                <a:cs typeface="Times New Roman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  <a:p>
            <a:pPr marL="476250">
              <a:lnSpc>
                <a:spcPct val="100000"/>
              </a:lnSpc>
              <a:spcBef>
                <a:spcPts val="620"/>
              </a:spcBef>
            </a:pP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</a:t>
            </a:r>
            <a:r>
              <a:rPr sz="1800" i="1" spc="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cost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edge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entering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476250">
              <a:lnSpc>
                <a:spcPct val="100000"/>
              </a:lnSpc>
              <a:spcBef>
                <a:spcPts val="695"/>
              </a:spcBef>
            </a:pPr>
            <a:r>
              <a:rPr sz="1800" i="1" dirty="0">
                <a:latin typeface="Times New Roman"/>
                <a:cs typeface="Times New Roman"/>
              </a:rPr>
              <a:t>c'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</a:t>
            </a:r>
            <a:r>
              <a:rPr sz="1800" i="1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'(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44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each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edge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entering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19075" marR="1346835">
              <a:lnSpc>
                <a:spcPct val="104299"/>
              </a:lnSpc>
              <a:spcBef>
                <a:spcPts val="525"/>
              </a:spcBef>
            </a:pPr>
            <a:r>
              <a:rPr sz="180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OREACH</a:t>
            </a:r>
            <a:r>
              <a:rPr sz="1450" spc="7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≠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: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choose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0-cost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edge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entering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F</a:t>
            </a:r>
            <a:r>
              <a:rPr sz="1800" spc="-25" dirty="0">
                <a:latin typeface="Times New Roman"/>
                <a:cs typeface="Times New Roman"/>
              </a:rPr>
              <a:t>*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resulting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edges.</a:t>
            </a: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solidFill>
                  <a:srgbClr val="003F83"/>
                </a:solidFill>
                <a:latin typeface="Times New Roman"/>
                <a:cs typeface="Times New Roman"/>
              </a:rPr>
              <a:t>I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F</a:t>
            </a:r>
            <a:r>
              <a:rPr sz="1450" spc="409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forms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arborescence,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3F83"/>
                </a:solidFill>
                <a:latin typeface="Times New Roman"/>
                <a:cs typeface="Times New Roman"/>
              </a:rPr>
              <a:t>R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ETURN</a:t>
            </a:r>
            <a:r>
              <a:rPr sz="1450" spc="7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=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(</a:t>
            </a:r>
            <a:r>
              <a:rPr sz="1800" i="1" spc="-70" dirty="0">
                <a:latin typeface="Times New Roman"/>
                <a:cs typeface="Times New Roman"/>
              </a:rPr>
              <a:t>V,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F*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r>
              <a:rPr sz="1800" i="1" spc="-2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620"/>
              </a:spcBef>
            </a:pPr>
            <a:r>
              <a:rPr sz="1800" cap="small" spc="-20" dirty="0">
                <a:solidFill>
                  <a:srgbClr val="003F83"/>
                </a:solidFill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  <a:p>
            <a:pPr marL="476250">
              <a:lnSpc>
                <a:spcPct val="100000"/>
              </a:lnSpc>
              <a:spcBef>
                <a:spcPts val="690"/>
              </a:spcBef>
            </a:pP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←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directed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F*.</a:t>
            </a:r>
            <a:endParaRPr sz="1800">
              <a:latin typeface="Times New Roman"/>
              <a:cs typeface="Times New Roman"/>
            </a:endParaRPr>
          </a:p>
          <a:p>
            <a:pPr marL="476250" marR="1557655">
              <a:lnSpc>
                <a:spcPts val="2850"/>
              </a:lnSpc>
              <a:spcBef>
                <a:spcPts val="140"/>
              </a:spcBef>
            </a:pPr>
            <a:r>
              <a:rPr sz="1800" dirty="0">
                <a:latin typeface="Times New Roman"/>
                <a:cs typeface="Times New Roman"/>
              </a:rPr>
              <a:t>Contract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single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supernode,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yielding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G'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=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V',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E'</a:t>
            </a:r>
            <a:r>
              <a:rPr sz="1800" spc="-20" dirty="0">
                <a:latin typeface="Times New Roman"/>
                <a:cs typeface="Times New Roman"/>
              </a:rPr>
              <a:t>)</a:t>
            </a:r>
            <a:r>
              <a:rPr sz="1800" i="1" spc="-20" dirty="0">
                <a:latin typeface="Times New Roman"/>
                <a:cs typeface="Times New Roman"/>
              </a:rPr>
              <a:t>. </a:t>
            </a:r>
            <a:r>
              <a:rPr sz="1800" i="1" dirty="0">
                <a:latin typeface="Times New Roman"/>
                <a:cs typeface="Times New Roman"/>
              </a:rPr>
              <a:t>T' ←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3F83"/>
                </a:solidFill>
                <a:latin typeface="Times New Roman"/>
                <a:cs typeface="Times New Roman"/>
              </a:rPr>
              <a:t>E</a:t>
            </a:r>
            <a:r>
              <a:rPr sz="1450" spc="-10" dirty="0">
                <a:solidFill>
                  <a:srgbClr val="003F83"/>
                </a:solidFill>
                <a:latin typeface="Times New Roman"/>
                <a:cs typeface="Times New Roman"/>
              </a:rPr>
              <a:t>DMONDS</a:t>
            </a:r>
            <a:r>
              <a:rPr sz="1800" spc="-10" dirty="0">
                <a:solidFill>
                  <a:srgbClr val="003F83"/>
                </a:solidFill>
                <a:latin typeface="Times New Roman"/>
                <a:cs typeface="Times New Roman"/>
              </a:rPr>
              <a:t>B</a:t>
            </a:r>
            <a:r>
              <a:rPr sz="1450" spc="-10" dirty="0">
                <a:solidFill>
                  <a:srgbClr val="003F83"/>
                </a:solidFill>
                <a:latin typeface="Times New Roman"/>
                <a:cs typeface="Times New Roman"/>
              </a:rPr>
              <a:t>RANCHING</a:t>
            </a:r>
            <a:r>
              <a:rPr sz="1800" spc="-10" dirty="0">
                <a:latin typeface="Times New Roman"/>
                <a:cs typeface="Times New Roman"/>
              </a:rPr>
              <a:t>(</a:t>
            </a:r>
            <a:r>
              <a:rPr sz="1800" i="1" spc="-10" dirty="0">
                <a:latin typeface="Times New Roman"/>
                <a:cs typeface="Times New Roman"/>
              </a:rPr>
              <a:t>G',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,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c'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476250" marR="380365">
              <a:lnSpc>
                <a:spcPts val="2780"/>
              </a:lnSpc>
              <a:spcBef>
                <a:spcPts val="65"/>
              </a:spcBef>
            </a:pPr>
            <a:r>
              <a:rPr sz="1800" dirty="0">
                <a:latin typeface="Times New Roman"/>
                <a:cs typeface="Times New Roman"/>
              </a:rPr>
              <a:t>Extend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T'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arborescence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adding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edge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Times New Roman"/>
                <a:cs typeface="Times New Roman"/>
              </a:rPr>
              <a:t>. </a:t>
            </a:r>
            <a:r>
              <a:rPr sz="1800" dirty="0">
                <a:solidFill>
                  <a:srgbClr val="003F83"/>
                </a:solidFill>
                <a:latin typeface="Times New Roman"/>
                <a:cs typeface="Times New Roman"/>
              </a:rPr>
              <a:t>R</a:t>
            </a:r>
            <a:r>
              <a:rPr sz="1450" dirty="0">
                <a:solidFill>
                  <a:srgbClr val="003F83"/>
                </a:solidFill>
                <a:latin typeface="Times New Roman"/>
                <a:cs typeface="Times New Roman"/>
              </a:rPr>
              <a:t>ETURN</a:t>
            </a:r>
            <a:r>
              <a:rPr sz="1450" spc="20" dirty="0">
                <a:solidFill>
                  <a:srgbClr val="003F83"/>
                </a:solidFill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58824" y="6536355"/>
            <a:ext cx="6643370" cy="0"/>
          </a:xfrm>
          <a:custGeom>
            <a:avLst/>
            <a:gdLst/>
            <a:ahLst/>
            <a:cxnLst/>
            <a:rect l="l" t="t" r="r" b="b"/>
            <a:pathLst>
              <a:path w="6643370">
                <a:moveTo>
                  <a:pt x="0" y="0"/>
                </a:moveTo>
                <a:lnTo>
                  <a:pt x="664280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28848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034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What could go </a:t>
            </a:r>
            <a:r>
              <a:rPr sz="1800" spc="-10" dirty="0">
                <a:latin typeface="Lucida Sans Unicode"/>
                <a:cs typeface="Lucida Sans Unicode"/>
              </a:rPr>
              <a:t>wrong?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1581412"/>
            <a:ext cx="2559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1710052"/>
            <a:ext cx="8260080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70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b="1" i="1" spc="50" dirty="0">
                <a:latin typeface="Times New Roman"/>
                <a:cs typeface="Times New Roman"/>
              </a:rPr>
              <a:t>'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Lucida Sans Unicode"/>
                <a:cs typeface="Lucida Sans Unicode"/>
              </a:rPr>
              <a:t>(since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contracted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a single </a:t>
            </a:r>
            <a:r>
              <a:rPr sz="1800" spc="-10" dirty="0">
                <a:latin typeface="Lucida Sans Unicode"/>
                <a:cs typeface="Lucida Sans Unicode"/>
              </a:rPr>
              <a:t>node)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2531337"/>
            <a:ext cx="788606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But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might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Edmonds</a:t>
            </a:r>
            <a:r>
              <a:rPr spc="160" dirty="0"/>
              <a:t> </a:t>
            </a:r>
            <a:r>
              <a:rPr dirty="0"/>
              <a:t>branching</a:t>
            </a:r>
            <a:r>
              <a:rPr spc="160" dirty="0"/>
              <a:t> </a:t>
            </a:r>
            <a:r>
              <a:rPr spc="-10" dirty="0"/>
              <a:t>algorithm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117775" y="5251359"/>
            <a:ext cx="2909570" cy="2108200"/>
            <a:chOff x="3117775" y="5251359"/>
            <a:chExt cx="2909570" cy="2108200"/>
          </a:xfrm>
        </p:grpSpPr>
        <p:sp>
          <p:nvSpPr>
            <p:cNvPr id="9" name="object 9"/>
            <p:cNvSpPr/>
            <p:nvPr/>
          </p:nvSpPr>
          <p:spPr>
            <a:xfrm>
              <a:off x="3795177" y="5251359"/>
              <a:ext cx="2232025" cy="2108200"/>
            </a:xfrm>
            <a:custGeom>
              <a:avLst/>
              <a:gdLst/>
              <a:ahLst/>
              <a:cxnLst/>
              <a:rect l="l" t="t" r="r" b="b"/>
              <a:pathLst>
                <a:path w="2232025" h="2108200">
                  <a:moveTo>
                    <a:pt x="666703" y="0"/>
                  </a:moveTo>
                  <a:lnTo>
                    <a:pt x="177482" y="153569"/>
                  </a:lnTo>
                  <a:lnTo>
                    <a:pt x="18963" y="492927"/>
                  </a:lnTo>
                  <a:lnTo>
                    <a:pt x="0" y="943063"/>
                  </a:lnTo>
                  <a:lnTo>
                    <a:pt x="0" y="1347723"/>
                  </a:lnTo>
                  <a:lnTo>
                    <a:pt x="36032" y="1797859"/>
                  </a:lnTo>
                  <a:lnTo>
                    <a:pt x="141711" y="1983151"/>
                  </a:lnTo>
                  <a:lnTo>
                    <a:pt x="322407" y="2030527"/>
                  </a:lnTo>
                  <a:lnTo>
                    <a:pt x="518589" y="2052583"/>
                  </a:lnTo>
                  <a:lnTo>
                    <a:pt x="753178" y="2052583"/>
                  </a:lnTo>
                  <a:lnTo>
                    <a:pt x="1046242" y="2063611"/>
                  </a:lnTo>
                  <a:lnTo>
                    <a:pt x="1272033" y="2107766"/>
                  </a:lnTo>
                  <a:lnTo>
                    <a:pt x="1772715" y="2107766"/>
                  </a:lnTo>
                  <a:lnTo>
                    <a:pt x="1959522" y="2002936"/>
                  </a:lnTo>
                  <a:lnTo>
                    <a:pt x="2153547" y="1860394"/>
                  </a:lnTo>
                  <a:lnTo>
                    <a:pt x="2225614" y="1633261"/>
                  </a:lnTo>
                  <a:lnTo>
                    <a:pt x="2231751" y="1279198"/>
                  </a:lnTo>
                  <a:lnTo>
                    <a:pt x="2217080" y="777970"/>
                  </a:lnTo>
                  <a:lnTo>
                    <a:pt x="2166110" y="274468"/>
                  </a:lnTo>
                  <a:lnTo>
                    <a:pt x="1824475" y="103880"/>
                  </a:lnTo>
                  <a:lnTo>
                    <a:pt x="1210610" y="43204"/>
                  </a:lnTo>
                  <a:lnTo>
                    <a:pt x="666703" y="0"/>
                  </a:lnTo>
                  <a:close/>
                </a:path>
              </a:pathLst>
            </a:custGeom>
            <a:solidFill>
              <a:srgbClr val="0048AA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37142" y="5699963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879430" y="0"/>
                  </a:moveTo>
                  <a:lnTo>
                    <a:pt x="879430" y="0"/>
                  </a:lnTo>
                  <a:lnTo>
                    <a:pt x="50609" y="0"/>
                  </a:lnTo>
                  <a:lnTo>
                    <a:pt x="0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97497" y="5619850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82038" y="5934793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0"/>
                  </a:moveTo>
                  <a:lnTo>
                    <a:pt x="0" y="0"/>
                  </a:lnTo>
                  <a:lnTo>
                    <a:pt x="0" y="944676"/>
                  </a:lnTo>
                  <a:lnTo>
                    <a:pt x="0" y="996363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19091" y="5823206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62946" y="0"/>
                  </a:moveTo>
                  <a:lnTo>
                    <a:pt x="0" y="125893"/>
                  </a:lnTo>
                  <a:lnTo>
                    <a:pt x="125893" y="125893"/>
                  </a:lnTo>
                  <a:lnTo>
                    <a:pt x="62946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05617" y="5699962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879431" y="0"/>
                  </a:moveTo>
                  <a:lnTo>
                    <a:pt x="860356" y="0"/>
                  </a:lnTo>
                  <a:lnTo>
                    <a:pt x="809747" y="0"/>
                  </a:lnTo>
                  <a:lnTo>
                    <a:pt x="759138" y="0"/>
                  </a:lnTo>
                  <a:lnTo>
                    <a:pt x="708529" y="0"/>
                  </a:lnTo>
                  <a:lnTo>
                    <a:pt x="657920" y="0"/>
                  </a:lnTo>
                  <a:lnTo>
                    <a:pt x="607310" y="0"/>
                  </a:lnTo>
                  <a:lnTo>
                    <a:pt x="556701" y="0"/>
                  </a:lnTo>
                  <a:lnTo>
                    <a:pt x="506092" y="0"/>
                  </a:lnTo>
                  <a:lnTo>
                    <a:pt x="455483" y="0"/>
                  </a:lnTo>
                  <a:lnTo>
                    <a:pt x="404874" y="0"/>
                  </a:lnTo>
                  <a:lnTo>
                    <a:pt x="354264" y="0"/>
                  </a:lnTo>
                  <a:lnTo>
                    <a:pt x="303655" y="0"/>
                  </a:lnTo>
                  <a:lnTo>
                    <a:pt x="253046" y="0"/>
                  </a:lnTo>
                  <a:lnTo>
                    <a:pt x="202437" y="0"/>
                  </a:lnTo>
                  <a:lnTo>
                    <a:pt x="151827" y="0"/>
                  </a:lnTo>
                  <a:lnTo>
                    <a:pt x="101218" y="0"/>
                  </a:lnTo>
                  <a:lnTo>
                    <a:pt x="50609" y="0"/>
                  </a:lnTo>
                  <a:lnTo>
                    <a:pt x="0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65973" y="5619848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65757" y="5789347"/>
              <a:ext cx="1004569" cy="1072515"/>
            </a:xfrm>
            <a:custGeom>
              <a:avLst/>
              <a:gdLst/>
              <a:ahLst/>
              <a:cxnLst/>
              <a:rect l="l" t="t" r="r" b="b"/>
              <a:pathLst>
                <a:path w="1004570" h="1072515">
                  <a:moveTo>
                    <a:pt x="0" y="0"/>
                  </a:moveTo>
                  <a:lnTo>
                    <a:pt x="34175" y="36488"/>
                  </a:lnTo>
                  <a:lnTo>
                    <a:pt x="68351" y="72976"/>
                  </a:lnTo>
                  <a:lnTo>
                    <a:pt x="102526" y="109464"/>
                  </a:lnTo>
                  <a:lnTo>
                    <a:pt x="136702" y="145952"/>
                  </a:lnTo>
                  <a:lnTo>
                    <a:pt x="170877" y="182440"/>
                  </a:lnTo>
                  <a:lnTo>
                    <a:pt x="205053" y="218928"/>
                  </a:lnTo>
                  <a:lnTo>
                    <a:pt x="239228" y="255417"/>
                  </a:lnTo>
                  <a:lnTo>
                    <a:pt x="273404" y="291905"/>
                  </a:lnTo>
                  <a:lnTo>
                    <a:pt x="307579" y="328393"/>
                  </a:lnTo>
                  <a:lnTo>
                    <a:pt x="341755" y="364881"/>
                  </a:lnTo>
                  <a:lnTo>
                    <a:pt x="375930" y="401369"/>
                  </a:lnTo>
                  <a:lnTo>
                    <a:pt x="410106" y="437858"/>
                  </a:lnTo>
                  <a:lnTo>
                    <a:pt x="444282" y="474346"/>
                  </a:lnTo>
                  <a:lnTo>
                    <a:pt x="478457" y="510834"/>
                  </a:lnTo>
                  <a:lnTo>
                    <a:pt x="512633" y="547322"/>
                  </a:lnTo>
                  <a:lnTo>
                    <a:pt x="546808" y="583810"/>
                  </a:lnTo>
                  <a:lnTo>
                    <a:pt x="580984" y="620298"/>
                  </a:lnTo>
                  <a:lnTo>
                    <a:pt x="615159" y="656787"/>
                  </a:lnTo>
                  <a:lnTo>
                    <a:pt x="649335" y="693275"/>
                  </a:lnTo>
                  <a:lnTo>
                    <a:pt x="683510" y="729763"/>
                  </a:lnTo>
                  <a:lnTo>
                    <a:pt x="717686" y="766251"/>
                  </a:lnTo>
                  <a:lnTo>
                    <a:pt x="751861" y="802740"/>
                  </a:lnTo>
                  <a:lnTo>
                    <a:pt x="786037" y="839228"/>
                  </a:lnTo>
                  <a:lnTo>
                    <a:pt x="820213" y="875716"/>
                  </a:lnTo>
                  <a:lnTo>
                    <a:pt x="854388" y="912204"/>
                  </a:lnTo>
                  <a:lnTo>
                    <a:pt x="888564" y="948692"/>
                  </a:lnTo>
                  <a:lnTo>
                    <a:pt x="922739" y="985181"/>
                  </a:lnTo>
                  <a:lnTo>
                    <a:pt x="956915" y="1021669"/>
                  </a:lnTo>
                  <a:lnTo>
                    <a:pt x="991090" y="1058157"/>
                  </a:lnTo>
                  <a:lnTo>
                    <a:pt x="1004135" y="1072084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98381" y="6792743"/>
              <a:ext cx="168275" cy="172085"/>
            </a:xfrm>
            <a:custGeom>
              <a:avLst/>
              <a:gdLst/>
              <a:ahLst/>
              <a:cxnLst/>
              <a:rect l="l" t="t" r="r" b="b"/>
              <a:pathLst>
                <a:path w="168275" h="172084">
                  <a:moveTo>
                    <a:pt x="116944" y="0"/>
                  </a:moveTo>
                  <a:lnTo>
                    <a:pt x="0" y="109531"/>
                  </a:lnTo>
                  <a:lnTo>
                    <a:pt x="168003" y="171710"/>
                  </a:lnTo>
                  <a:lnTo>
                    <a:pt x="11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8052" y="5575977"/>
              <a:ext cx="247972" cy="24797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221269" y="5577583"/>
            <a:ext cx="1219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b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03685" y="5575977"/>
            <a:ext cx="5306060" cy="1602740"/>
            <a:chOff x="1503685" y="5575977"/>
            <a:chExt cx="5306060" cy="1602740"/>
          </a:xfrm>
        </p:grpSpPr>
        <p:sp>
          <p:nvSpPr>
            <p:cNvPr id="21" name="object 21"/>
            <p:cNvSpPr/>
            <p:nvPr/>
          </p:nvSpPr>
          <p:spPr>
            <a:xfrm>
              <a:off x="3137874" y="7054275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0" y="0"/>
                  </a:moveTo>
                  <a:lnTo>
                    <a:pt x="0" y="0"/>
                  </a:lnTo>
                  <a:lnTo>
                    <a:pt x="860358" y="0"/>
                  </a:lnTo>
                  <a:lnTo>
                    <a:pt x="879431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98230" y="6974161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26644" y="6470128"/>
              <a:ext cx="1241425" cy="487680"/>
            </a:xfrm>
            <a:custGeom>
              <a:avLst/>
              <a:gdLst/>
              <a:ahLst/>
              <a:cxnLst/>
              <a:rect l="l" t="t" r="r" b="b"/>
              <a:pathLst>
                <a:path w="1241425" h="487679">
                  <a:moveTo>
                    <a:pt x="0" y="0"/>
                  </a:moveTo>
                  <a:lnTo>
                    <a:pt x="47047" y="18483"/>
                  </a:lnTo>
                  <a:lnTo>
                    <a:pt x="94095" y="36966"/>
                  </a:lnTo>
                  <a:lnTo>
                    <a:pt x="141143" y="55449"/>
                  </a:lnTo>
                  <a:lnTo>
                    <a:pt x="188191" y="73932"/>
                  </a:lnTo>
                  <a:lnTo>
                    <a:pt x="235239" y="92415"/>
                  </a:lnTo>
                  <a:lnTo>
                    <a:pt x="282286" y="110898"/>
                  </a:lnTo>
                  <a:lnTo>
                    <a:pt x="329334" y="129381"/>
                  </a:lnTo>
                  <a:lnTo>
                    <a:pt x="376382" y="147865"/>
                  </a:lnTo>
                  <a:lnTo>
                    <a:pt x="423430" y="166348"/>
                  </a:lnTo>
                  <a:lnTo>
                    <a:pt x="470478" y="184831"/>
                  </a:lnTo>
                  <a:lnTo>
                    <a:pt x="517526" y="203314"/>
                  </a:lnTo>
                  <a:lnTo>
                    <a:pt x="564573" y="221797"/>
                  </a:lnTo>
                  <a:lnTo>
                    <a:pt x="611621" y="240280"/>
                  </a:lnTo>
                  <a:lnTo>
                    <a:pt x="658669" y="258763"/>
                  </a:lnTo>
                  <a:lnTo>
                    <a:pt x="705717" y="277246"/>
                  </a:lnTo>
                  <a:lnTo>
                    <a:pt x="752765" y="295729"/>
                  </a:lnTo>
                  <a:lnTo>
                    <a:pt x="799813" y="314212"/>
                  </a:lnTo>
                  <a:lnTo>
                    <a:pt x="846860" y="332695"/>
                  </a:lnTo>
                  <a:lnTo>
                    <a:pt x="893908" y="351178"/>
                  </a:lnTo>
                  <a:lnTo>
                    <a:pt x="940956" y="369661"/>
                  </a:lnTo>
                  <a:lnTo>
                    <a:pt x="988004" y="388144"/>
                  </a:lnTo>
                  <a:lnTo>
                    <a:pt x="1035052" y="406627"/>
                  </a:lnTo>
                  <a:lnTo>
                    <a:pt x="1082099" y="425111"/>
                  </a:lnTo>
                  <a:lnTo>
                    <a:pt x="1129147" y="443594"/>
                  </a:lnTo>
                  <a:lnTo>
                    <a:pt x="1176195" y="462077"/>
                  </a:lnTo>
                  <a:lnTo>
                    <a:pt x="1223243" y="480560"/>
                  </a:lnTo>
                  <a:lnTo>
                    <a:pt x="1241035" y="48755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0630" y="6876136"/>
              <a:ext cx="416919" cy="3021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50512" y="5823206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0"/>
                  </a:moveTo>
                  <a:lnTo>
                    <a:pt x="0" y="0"/>
                  </a:lnTo>
                  <a:lnTo>
                    <a:pt x="0" y="982058"/>
                  </a:lnTo>
                  <a:lnTo>
                    <a:pt x="0" y="996363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7565" y="6805263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5">
                  <a:moveTo>
                    <a:pt x="125893" y="0"/>
                  </a:moveTo>
                  <a:lnTo>
                    <a:pt x="0" y="0"/>
                  </a:lnTo>
                  <a:lnTo>
                    <a:pt x="62946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74222" y="5699964"/>
              <a:ext cx="746760" cy="0"/>
            </a:xfrm>
            <a:custGeom>
              <a:avLst/>
              <a:gdLst/>
              <a:ahLst/>
              <a:cxnLst/>
              <a:rect l="l" t="t" r="r" b="b"/>
              <a:pathLst>
                <a:path w="746760">
                  <a:moveTo>
                    <a:pt x="0" y="0"/>
                  </a:moveTo>
                  <a:lnTo>
                    <a:pt x="0" y="0"/>
                  </a:lnTo>
                  <a:lnTo>
                    <a:pt x="727634" y="0"/>
                  </a:lnTo>
                  <a:lnTo>
                    <a:pt x="746709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01855" y="5619850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6526" y="5575977"/>
              <a:ext cx="247972" cy="2479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517936" y="7054275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0" y="0"/>
                  </a:moveTo>
                  <a:lnTo>
                    <a:pt x="0" y="0"/>
                  </a:lnTo>
                  <a:lnTo>
                    <a:pt x="859292" y="0"/>
                  </a:lnTo>
                  <a:lnTo>
                    <a:pt x="908997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8051" y="6930289"/>
              <a:ext cx="374189" cy="24797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785810" y="7054274"/>
              <a:ext cx="776605" cy="0"/>
            </a:xfrm>
            <a:custGeom>
              <a:avLst/>
              <a:gdLst/>
              <a:ahLst/>
              <a:cxnLst/>
              <a:rect l="l" t="t" r="r" b="b"/>
              <a:pathLst>
                <a:path w="776604">
                  <a:moveTo>
                    <a:pt x="0" y="0"/>
                  </a:moveTo>
                  <a:lnTo>
                    <a:pt x="14306" y="0"/>
                  </a:lnTo>
                  <a:lnTo>
                    <a:pt x="65104" y="0"/>
                  </a:lnTo>
                  <a:lnTo>
                    <a:pt x="115901" y="0"/>
                  </a:lnTo>
                  <a:lnTo>
                    <a:pt x="166699" y="0"/>
                  </a:lnTo>
                  <a:lnTo>
                    <a:pt x="217497" y="0"/>
                  </a:lnTo>
                  <a:lnTo>
                    <a:pt x="268295" y="0"/>
                  </a:lnTo>
                  <a:lnTo>
                    <a:pt x="319093" y="0"/>
                  </a:lnTo>
                  <a:lnTo>
                    <a:pt x="369891" y="0"/>
                  </a:lnTo>
                  <a:lnTo>
                    <a:pt x="420689" y="0"/>
                  </a:lnTo>
                  <a:lnTo>
                    <a:pt x="471487" y="0"/>
                  </a:lnTo>
                  <a:lnTo>
                    <a:pt x="522284" y="0"/>
                  </a:lnTo>
                  <a:lnTo>
                    <a:pt x="573082" y="0"/>
                  </a:lnTo>
                  <a:lnTo>
                    <a:pt x="623880" y="0"/>
                  </a:lnTo>
                  <a:lnTo>
                    <a:pt x="674678" y="0"/>
                  </a:lnTo>
                  <a:lnTo>
                    <a:pt x="725476" y="0"/>
                  </a:lnTo>
                  <a:lnTo>
                    <a:pt x="776274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74222" y="6991327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5">
                  <a:moveTo>
                    <a:pt x="125892" y="0"/>
                  </a:moveTo>
                  <a:lnTo>
                    <a:pt x="0" y="62947"/>
                  </a:lnTo>
                  <a:lnTo>
                    <a:pt x="125892" y="125893"/>
                  </a:lnTo>
                  <a:lnTo>
                    <a:pt x="12589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85463" y="5823206"/>
              <a:ext cx="0" cy="967105"/>
            </a:xfrm>
            <a:custGeom>
              <a:avLst/>
              <a:gdLst/>
              <a:ahLst/>
              <a:cxnLst/>
              <a:rect l="l" t="t" r="r" b="b"/>
              <a:pathLst>
                <a:path h="967104">
                  <a:moveTo>
                    <a:pt x="0" y="0"/>
                  </a:moveTo>
                  <a:lnTo>
                    <a:pt x="0" y="0"/>
                  </a:lnTo>
                  <a:lnTo>
                    <a:pt x="0" y="947723"/>
                  </a:lnTo>
                  <a:lnTo>
                    <a:pt x="0" y="966797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1477" y="6770929"/>
              <a:ext cx="247972" cy="4073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6526" y="6930289"/>
              <a:ext cx="247972" cy="24797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23052" y="5808883"/>
              <a:ext cx="1250315" cy="565785"/>
            </a:xfrm>
            <a:custGeom>
              <a:avLst/>
              <a:gdLst/>
              <a:ahLst/>
              <a:cxnLst/>
              <a:rect l="l" t="t" r="r" b="b"/>
              <a:pathLst>
                <a:path w="1250314" h="565785">
                  <a:moveTo>
                    <a:pt x="1249746" y="0"/>
                  </a:moveTo>
                  <a:lnTo>
                    <a:pt x="1186720" y="28511"/>
                  </a:lnTo>
                  <a:lnTo>
                    <a:pt x="1141075" y="49160"/>
                  </a:lnTo>
                  <a:lnTo>
                    <a:pt x="1095429" y="69809"/>
                  </a:lnTo>
                  <a:lnTo>
                    <a:pt x="1049784" y="90458"/>
                  </a:lnTo>
                  <a:lnTo>
                    <a:pt x="1004139" y="111107"/>
                  </a:lnTo>
                  <a:lnTo>
                    <a:pt x="958495" y="131755"/>
                  </a:lnTo>
                  <a:lnTo>
                    <a:pt x="912850" y="152404"/>
                  </a:lnTo>
                  <a:lnTo>
                    <a:pt x="867206" y="173052"/>
                  </a:lnTo>
                  <a:lnTo>
                    <a:pt x="821562" y="193701"/>
                  </a:lnTo>
                  <a:lnTo>
                    <a:pt x="775919" y="214349"/>
                  </a:lnTo>
                  <a:lnTo>
                    <a:pt x="730275" y="234997"/>
                  </a:lnTo>
                  <a:lnTo>
                    <a:pt x="684632" y="255645"/>
                  </a:lnTo>
                  <a:lnTo>
                    <a:pt x="638989" y="276293"/>
                  </a:lnTo>
                  <a:lnTo>
                    <a:pt x="593346" y="296941"/>
                  </a:lnTo>
                  <a:lnTo>
                    <a:pt x="547703" y="317589"/>
                  </a:lnTo>
                  <a:lnTo>
                    <a:pt x="502061" y="338237"/>
                  </a:lnTo>
                  <a:lnTo>
                    <a:pt x="456419" y="358885"/>
                  </a:lnTo>
                  <a:lnTo>
                    <a:pt x="410776" y="379532"/>
                  </a:lnTo>
                  <a:lnTo>
                    <a:pt x="365134" y="400180"/>
                  </a:lnTo>
                  <a:lnTo>
                    <a:pt x="319492" y="420828"/>
                  </a:lnTo>
                  <a:lnTo>
                    <a:pt x="273850" y="441475"/>
                  </a:lnTo>
                  <a:lnTo>
                    <a:pt x="228208" y="462123"/>
                  </a:lnTo>
                  <a:lnTo>
                    <a:pt x="182566" y="482770"/>
                  </a:lnTo>
                  <a:lnTo>
                    <a:pt x="136925" y="503418"/>
                  </a:lnTo>
                  <a:lnTo>
                    <a:pt x="91283" y="524066"/>
                  </a:lnTo>
                  <a:lnTo>
                    <a:pt x="45641" y="544713"/>
                  </a:lnTo>
                  <a:lnTo>
                    <a:pt x="0" y="565361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2398" y="5575977"/>
              <a:ext cx="415151" cy="313758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953480" y="5558508"/>
            <a:ext cx="1206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a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87293" y="5575977"/>
            <a:ext cx="5522595" cy="972819"/>
            <a:chOff x="1287293" y="5575977"/>
            <a:chExt cx="5522595" cy="972819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1477" y="5575977"/>
              <a:ext cx="247972" cy="24797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293" y="6300820"/>
              <a:ext cx="247972" cy="24797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63472" y="6283351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44" name="object 44"/>
          <p:cNvSpPr txBox="1"/>
          <p:nvPr/>
        </p:nvSpPr>
        <p:spPr>
          <a:xfrm>
            <a:off x="4580346" y="5386835"/>
            <a:ext cx="5753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cycle</a:t>
            </a:r>
            <a:r>
              <a:rPr sz="1200" b="1" spc="185" dirty="0">
                <a:latin typeface="Trebuchet MS"/>
                <a:cs typeface="Trebuchet MS"/>
              </a:rPr>
              <a:t> </a:t>
            </a:r>
            <a:r>
              <a:rPr sz="1200" b="1" spc="65" dirty="0">
                <a:latin typeface="Trebuchet MS"/>
                <a:cs typeface="Trebuchet MS"/>
              </a:rPr>
              <a:t>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67676" y="4547543"/>
            <a:ext cx="27508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130" dirty="0">
                <a:latin typeface="Trebuchet MS"/>
                <a:cs typeface="Trebuchet MS"/>
              </a:rPr>
              <a:t>min-</a:t>
            </a:r>
            <a:r>
              <a:rPr sz="1500" b="1" spc="120" dirty="0">
                <a:latin typeface="Trebuchet MS"/>
                <a:cs typeface="Trebuchet MS"/>
              </a:rPr>
              <a:t>cost</a:t>
            </a:r>
            <a:r>
              <a:rPr sz="1500" b="1" spc="50" dirty="0">
                <a:latin typeface="Trebuchet MS"/>
                <a:cs typeface="Trebuchet MS"/>
              </a:rPr>
              <a:t> </a:t>
            </a:r>
            <a:r>
              <a:rPr sz="1500" b="1" spc="60" dirty="0">
                <a:latin typeface="Trebuchet MS"/>
                <a:cs typeface="Trebuchet MS"/>
              </a:rPr>
              <a:t>arborescence</a:t>
            </a:r>
            <a:r>
              <a:rPr sz="1500" b="1" spc="50" dirty="0">
                <a:latin typeface="Trebuchet MS"/>
                <a:cs typeface="Trebuchet MS"/>
              </a:rPr>
              <a:t> </a:t>
            </a:r>
            <a:r>
              <a:rPr sz="1500" b="1" spc="65" dirty="0">
                <a:latin typeface="Trebuchet MS"/>
                <a:cs typeface="Trebuchet MS"/>
              </a:rPr>
              <a:t>in</a:t>
            </a:r>
            <a:r>
              <a:rPr sz="1500" b="1" spc="50" dirty="0">
                <a:latin typeface="Trebuchet MS"/>
                <a:cs typeface="Trebuchet MS"/>
              </a:rPr>
              <a:t> G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5267" y="1131247"/>
            <a:ext cx="8528050" cy="546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 in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consisting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</a:t>
            </a:r>
            <a:r>
              <a:rPr sz="1800" spc="-60" dirty="0">
                <a:latin typeface="Times New Roman"/>
                <a:cs typeface="Times New Roman"/>
              </a:rPr>
              <a:t>0</a:t>
            </a:r>
            <a:r>
              <a:rPr sz="1800" spc="-60" dirty="0">
                <a:latin typeface="Lucida Sans Unicode"/>
                <a:cs typeface="Lucida Sans Unicode"/>
              </a:rPr>
              <a:t>-</a:t>
            </a:r>
            <a:r>
              <a:rPr sz="1800" spc="-75" dirty="0">
                <a:latin typeface="Lucida Sans Unicode"/>
                <a:cs typeface="Lucida Sans Unicode"/>
              </a:rPr>
              <a:t>cost</a:t>
            </a:r>
            <a:r>
              <a:rPr sz="1800" dirty="0">
                <a:latin typeface="Lucida Sans Unicode"/>
                <a:cs typeface="Lucida Sans Unicode"/>
              </a:rPr>
              <a:t> edges. There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exists a </a:t>
            </a:r>
            <a:r>
              <a:rPr sz="1800" spc="-105" dirty="0">
                <a:latin typeface="Lucida Sans Unicode"/>
                <a:cs typeface="Lucida Sans Unicode"/>
              </a:rPr>
              <a:t>min- </a:t>
            </a:r>
            <a:r>
              <a:rPr sz="1800" dirty="0">
                <a:latin typeface="Lucida Sans Unicode"/>
                <a:cs typeface="Lucida Sans Unicode"/>
              </a:rPr>
              <a:t>cost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700" marR="3109595">
              <a:lnSpc>
                <a:spcPct val="264200"/>
              </a:lnSpc>
              <a:tabLst>
                <a:tab pos="440055" algn="l"/>
                <a:tab pos="97536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rooted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.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Case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0.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 no edges entering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7283450" algn="l"/>
              </a:tabLst>
            </a:pP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arborescence,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Lucida Sans Unicode"/>
                <a:cs typeface="Lucida Sans Unicode"/>
              </a:rPr>
              <a:t>↝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v</a:t>
            </a:r>
            <a:r>
              <a:rPr sz="1800" i="1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Symbol"/>
                <a:cs typeface="Symbol"/>
              </a:rPr>
              <a:t></a:t>
            </a:r>
            <a:endParaRPr sz="18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enters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3699510">
              <a:lnSpc>
                <a:spcPct val="132100"/>
              </a:lnSpc>
              <a:tabLst>
                <a:tab pos="97536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Case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 the </a:t>
            </a:r>
            <a:r>
              <a:rPr sz="1800" spc="-10" dirty="0">
                <a:latin typeface="Lucida Sans Unicode"/>
                <a:cs typeface="Lucida Sans Unicode"/>
              </a:rPr>
              <a:t>lemma.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97536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Case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700" marR="392430">
              <a:lnSpc>
                <a:spcPct val="132100"/>
              </a:lnSpc>
            </a:pP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construct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another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T'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20" dirty="0">
                <a:latin typeface="Lucida Sans Unicode"/>
                <a:cs typeface="Lucida Sans Unicode"/>
              </a:rPr>
              <a:t> edge </a:t>
            </a:r>
            <a:r>
              <a:rPr sz="1800" dirty="0">
                <a:latin typeface="Lucida Sans Unicode"/>
                <a:cs typeface="Lucida Sans Unicode"/>
              </a:rPr>
              <a:t>entering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20382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3820" algn="l"/>
              </a:tabLst>
            </a:pPr>
            <a:r>
              <a:rPr spc="-10" dirty="0"/>
              <a:t>Edmonds</a:t>
            </a:r>
            <a:r>
              <a:rPr spc="160" dirty="0"/>
              <a:t> </a:t>
            </a:r>
            <a:r>
              <a:rPr dirty="0"/>
              <a:t>branching</a:t>
            </a:r>
            <a:r>
              <a:rPr spc="160" dirty="0"/>
              <a:t> </a:t>
            </a:r>
            <a:r>
              <a:rPr spc="-10" dirty="0"/>
              <a:t>algorithm:</a:t>
            </a:r>
            <a:r>
              <a:rPr dirty="0"/>
              <a:t>	key</a:t>
            </a:r>
            <a:r>
              <a:rPr spc="85" dirty="0"/>
              <a:t> </a:t>
            </a:r>
            <a:r>
              <a:rPr spc="-10" dirty="0"/>
              <a:t>lemma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577" y="5575977"/>
            <a:ext cx="247972" cy="24797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795177" y="5251359"/>
            <a:ext cx="2232025" cy="2108200"/>
            <a:chOff x="3795177" y="5251359"/>
            <a:chExt cx="2232025" cy="2108200"/>
          </a:xfrm>
        </p:grpSpPr>
        <p:sp>
          <p:nvSpPr>
            <p:cNvPr id="4" name="object 4"/>
            <p:cNvSpPr/>
            <p:nvPr/>
          </p:nvSpPr>
          <p:spPr>
            <a:xfrm>
              <a:off x="3795177" y="5251359"/>
              <a:ext cx="2232025" cy="2108200"/>
            </a:xfrm>
            <a:custGeom>
              <a:avLst/>
              <a:gdLst/>
              <a:ahLst/>
              <a:cxnLst/>
              <a:rect l="l" t="t" r="r" b="b"/>
              <a:pathLst>
                <a:path w="2232025" h="2108200">
                  <a:moveTo>
                    <a:pt x="666703" y="0"/>
                  </a:moveTo>
                  <a:lnTo>
                    <a:pt x="177482" y="153569"/>
                  </a:lnTo>
                  <a:lnTo>
                    <a:pt x="18963" y="492927"/>
                  </a:lnTo>
                  <a:lnTo>
                    <a:pt x="0" y="943063"/>
                  </a:lnTo>
                  <a:lnTo>
                    <a:pt x="0" y="1347723"/>
                  </a:lnTo>
                  <a:lnTo>
                    <a:pt x="36032" y="1797859"/>
                  </a:lnTo>
                  <a:lnTo>
                    <a:pt x="141711" y="1983151"/>
                  </a:lnTo>
                  <a:lnTo>
                    <a:pt x="322407" y="2030527"/>
                  </a:lnTo>
                  <a:lnTo>
                    <a:pt x="518589" y="2052583"/>
                  </a:lnTo>
                  <a:lnTo>
                    <a:pt x="753178" y="2052583"/>
                  </a:lnTo>
                  <a:lnTo>
                    <a:pt x="1046242" y="2063611"/>
                  </a:lnTo>
                  <a:lnTo>
                    <a:pt x="1272033" y="2107766"/>
                  </a:lnTo>
                  <a:lnTo>
                    <a:pt x="1772715" y="2107766"/>
                  </a:lnTo>
                  <a:lnTo>
                    <a:pt x="1959522" y="2002936"/>
                  </a:lnTo>
                  <a:lnTo>
                    <a:pt x="2153547" y="1860394"/>
                  </a:lnTo>
                  <a:lnTo>
                    <a:pt x="2225614" y="1633261"/>
                  </a:lnTo>
                  <a:lnTo>
                    <a:pt x="2231751" y="1279198"/>
                  </a:lnTo>
                  <a:lnTo>
                    <a:pt x="2217080" y="777970"/>
                  </a:lnTo>
                  <a:lnTo>
                    <a:pt x="2166110" y="274468"/>
                  </a:lnTo>
                  <a:lnTo>
                    <a:pt x="1824475" y="103880"/>
                  </a:lnTo>
                  <a:lnTo>
                    <a:pt x="1210610" y="43204"/>
                  </a:lnTo>
                  <a:lnTo>
                    <a:pt x="666703" y="0"/>
                  </a:lnTo>
                  <a:close/>
                </a:path>
              </a:pathLst>
            </a:custGeom>
            <a:solidFill>
              <a:srgbClr val="0048AA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05617" y="5699963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908997" y="0"/>
                  </a:moveTo>
                  <a:lnTo>
                    <a:pt x="908997" y="0"/>
                  </a:lnTo>
                  <a:lnTo>
                    <a:pt x="49704" y="0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0307" y="5637016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0" y="0"/>
                  </a:moveTo>
                  <a:lnTo>
                    <a:pt x="0" y="125893"/>
                  </a:lnTo>
                  <a:lnTo>
                    <a:pt x="125893" y="62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05617" y="5699962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879431" y="0"/>
                  </a:moveTo>
                  <a:lnTo>
                    <a:pt x="860356" y="0"/>
                  </a:lnTo>
                  <a:lnTo>
                    <a:pt x="809747" y="0"/>
                  </a:lnTo>
                  <a:lnTo>
                    <a:pt x="759138" y="0"/>
                  </a:lnTo>
                  <a:lnTo>
                    <a:pt x="708529" y="0"/>
                  </a:lnTo>
                  <a:lnTo>
                    <a:pt x="657920" y="0"/>
                  </a:lnTo>
                  <a:lnTo>
                    <a:pt x="607310" y="0"/>
                  </a:lnTo>
                  <a:lnTo>
                    <a:pt x="556701" y="0"/>
                  </a:lnTo>
                  <a:lnTo>
                    <a:pt x="506092" y="0"/>
                  </a:lnTo>
                  <a:lnTo>
                    <a:pt x="455483" y="0"/>
                  </a:lnTo>
                  <a:lnTo>
                    <a:pt x="404874" y="0"/>
                  </a:lnTo>
                  <a:lnTo>
                    <a:pt x="354264" y="0"/>
                  </a:lnTo>
                  <a:lnTo>
                    <a:pt x="303655" y="0"/>
                  </a:lnTo>
                  <a:lnTo>
                    <a:pt x="253046" y="0"/>
                  </a:lnTo>
                  <a:lnTo>
                    <a:pt x="202437" y="0"/>
                  </a:lnTo>
                  <a:lnTo>
                    <a:pt x="151827" y="0"/>
                  </a:lnTo>
                  <a:lnTo>
                    <a:pt x="101218" y="0"/>
                  </a:lnTo>
                  <a:lnTo>
                    <a:pt x="50609" y="0"/>
                  </a:lnTo>
                  <a:lnTo>
                    <a:pt x="0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65973" y="5619848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65757" y="5789347"/>
              <a:ext cx="1024890" cy="1094105"/>
            </a:xfrm>
            <a:custGeom>
              <a:avLst/>
              <a:gdLst/>
              <a:ahLst/>
              <a:cxnLst/>
              <a:rect l="l" t="t" r="r" b="b"/>
              <a:pathLst>
                <a:path w="1024889" h="1094104">
                  <a:moveTo>
                    <a:pt x="0" y="0"/>
                  </a:moveTo>
                  <a:lnTo>
                    <a:pt x="34984" y="37352"/>
                  </a:lnTo>
                  <a:lnTo>
                    <a:pt x="69969" y="74704"/>
                  </a:lnTo>
                  <a:lnTo>
                    <a:pt x="104954" y="112057"/>
                  </a:lnTo>
                  <a:lnTo>
                    <a:pt x="139939" y="149409"/>
                  </a:lnTo>
                  <a:lnTo>
                    <a:pt x="174924" y="186761"/>
                  </a:lnTo>
                  <a:lnTo>
                    <a:pt x="209909" y="224114"/>
                  </a:lnTo>
                  <a:lnTo>
                    <a:pt x="244894" y="261466"/>
                  </a:lnTo>
                  <a:lnTo>
                    <a:pt x="279879" y="298818"/>
                  </a:lnTo>
                  <a:lnTo>
                    <a:pt x="314864" y="336171"/>
                  </a:lnTo>
                  <a:lnTo>
                    <a:pt x="349849" y="373523"/>
                  </a:lnTo>
                  <a:lnTo>
                    <a:pt x="384834" y="410875"/>
                  </a:lnTo>
                  <a:lnTo>
                    <a:pt x="419819" y="448228"/>
                  </a:lnTo>
                  <a:lnTo>
                    <a:pt x="454804" y="485580"/>
                  </a:lnTo>
                  <a:lnTo>
                    <a:pt x="489789" y="522932"/>
                  </a:lnTo>
                  <a:lnTo>
                    <a:pt x="524773" y="560285"/>
                  </a:lnTo>
                  <a:lnTo>
                    <a:pt x="559758" y="597637"/>
                  </a:lnTo>
                  <a:lnTo>
                    <a:pt x="594743" y="634989"/>
                  </a:lnTo>
                  <a:lnTo>
                    <a:pt x="629728" y="672342"/>
                  </a:lnTo>
                  <a:lnTo>
                    <a:pt x="664713" y="709694"/>
                  </a:lnTo>
                  <a:lnTo>
                    <a:pt x="699698" y="747046"/>
                  </a:lnTo>
                  <a:lnTo>
                    <a:pt x="734683" y="784399"/>
                  </a:lnTo>
                  <a:lnTo>
                    <a:pt x="769668" y="821751"/>
                  </a:lnTo>
                  <a:lnTo>
                    <a:pt x="804653" y="859103"/>
                  </a:lnTo>
                  <a:lnTo>
                    <a:pt x="839637" y="896455"/>
                  </a:lnTo>
                  <a:lnTo>
                    <a:pt x="874622" y="933808"/>
                  </a:lnTo>
                  <a:lnTo>
                    <a:pt x="909607" y="971160"/>
                  </a:lnTo>
                  <a:lnTo>
                    <a:pt x="944592" y="1008512"/>
                  </a:lnTo>
                  <a:lnTo>
                    <a:pt x="979577" y="1045864"/>
                  </a:lnTo>
                  <a:lnTo>
                    <a:pt x="1014562" y="1083217"/>
                  </a:lnTo>
                  <a:lnTo>
                    <a:pt x="1024346" y="1093663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382" y="6829539"/>
              <a:ext cx="132080" cy="135255"/>
            </a:xfrm>
            <a:custGeom>
              <a:avLst/>
              <a:gdLst/>
              <a:ahLst/>
              <a:cxnLst/>
              <a:rect l="l" t="t" r="r" b="b"/>
              <a:pathLst>
                <a:path w="132079" h="135254">
                  <a:moveTo>
                    <a:pt x="91884" y="0"/>
                  </a:moveTo>
                  <a:lnTo>
                    <a:pt x="0" y="86060"/>
                  </a:lnTo>
                  <a:lnTo>
                    <a:pt x="132002" y="134914"/>
                  </a:lnTo>
                  <a:lnTo>
                    <a:pt x="91884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2819" y="5580745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119218" y="0"/>
                  </a:moveTo>
                  <a:lnTo>
                    <a:pt x="74356" y="8729"/>
                  </a:lnTo>
                  <a:lnTo>
                    <a:pt x="34918" y="34918"/>
                  </a:lnTo>
                  <a:lnTo>
                    <a:pt x="8729" y="74356"/>
                  </a:lnTo>
                  <a:lnTo>
                    <a:pt x="0" y="119218"/>
                  </a:lnTo>
                  <a:lnTo>
                    <a:pt x="8729" y="164079"/>
                  </a:lnTo>
                  <a:lnTo>
                    <a:pt x="34918" y="203517"/>
                  </a:lnTo>
                  <a:lnTo>
                    <a:pt x="74356" y="229705"/>
                  </a:lnTo>
                  <a:lnTo>
                    <a:pt x="119218" y="238435"/>
                  </a:lnTo>
                  <a:lnTo>
                    <a:pt x="164079" y="229705"/>
                  </a:lnTo>
                  <a:lnTo>
                    <a:pt x="203517" y="203517"/>
                  </a:lnTo>
                  <a:lnTo>
                    <a:pt x="229705" y="164079"/>
                  </a:lnTo>
                  <a:lnTo>
                    <a:pt x="238435" y="119218"/>
                  </a:lnTo>
                  <a:lnTo>
                    <a:pt x="229705" y="74356"/>
                  </a:lnTo>
                  <a:lnTo>
                    <a:pt x="203517" y="34918"/>
                  </a:lnTo>
                  <a:lnTo>
                    <a:pt x="164079" y="8729"/>
                  </a:lnTo>
                  <a:lnTo>
                    <a:pt x="11921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62820" y="5580746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203516" y="34918"/>
                  </a:moveTo>
                  <a:lnTo>
                    <a:pt x="229705" y="74355"/>
                  </a:lnTo>
                  <a:lnTo>
                    <a:pt x="238435" y="119217"/>
                  </a:lnTo>
                  <a:lnTo>
                    <a:pt x="229705" y="164079"/>
                  </a:lnTo>
                  <a:lnTo>
                    <a:pt x="203516" y="203516"/>
                  </a:lnTo>
                  <a:lnTo>
                    <a:pt x="164079" y="229705"/>
                  </a:lnTo>
                  <a:lnTo>
                    <a:pt x="119217" y="238435"/>
                  </a:lnTo>
                  <a:lnTo>
                    <a:pt x="74355" y="229705"/>
                  </a:lnTo>
                  <a:lnTo>
                    <a:pt x="34918" y="203516"/>
                  </a:lnTo>
                  <a:lnTo>
                    <a:pt x="8729" y="164079"/>
                  </a:lnTo>
                  <a:lnTo>
                    <a:pt x="0" y="119217"/>
                  </a:lnTo>
                  <a:lnTo>
                    <a:pt x="8729" y="74355"/>
                  </a:lnTo>
                  <a:lnTo>
                    <a:pt x="34918" y="34918"/>
                  </a:lnTo>
                  <a:lnTo>
                    <a:pt x="74355" y="8729"/>
                  </a:lnTo>
                  <a:lnTo>
                    <a:pt x="119217" y="0"/>
                  </a:lnTo>
                  <a:lnTo>
                    <a:pt x="164079" y="8729"/>
                  </a:lnTo>
                  <a:lnTo>
                    <a:pt x="203516" y="3491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31294" y="6935057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59">
                  <a:moveTo>
                    <a:pt x="119217" y="0"/>
                  </a:moveTo>
                  <a:lnTo>
                    <a:pt x="74356" y="8729"/>
                  </a:lnTo>
                  <a:lnTo>
                    <a:pt x="34918" y="34918"/>
                  </a:lnTo>
                  <a:lnTo>
                    <a:pt x="8729" y="74355"/>
                  </a:lnTo>
                  <a:lnTo>
                    <a:pt x="0" y="119217"/>
                  </a:lnTo>
                  <a:lnTo>
                    <a:pt x="8729" y="164079"/>
                  </a:lnTo>
                  <a:lnTo>
                    <a:pt x="34918" y="203516"/>
                  </a:lnTo>
                  <a:lnTo>
                    <a:pt x="74356" y="229705"/>
                  </a:lnTo>
                  <a:lnTo>
                    <a:pt x="119217" y="238435"/>
                  </a:lnTo>
                  <a:lnTo>
                    <a:pt x="164079" y="229705"/>
                  </a:lnTo>
                  <a:lnTo>
                    <a:pt x="203516" y="203516"/>
                  </a:lnTo>
                  <a:lnTo>
                    <a:pt x="229705" y="164079"/>
                  </a:lnTo>
                  <a:lnTo>
                    <a:pt x="238434" y="119217"/>
                  </a:lnTo>
                  <a:lnTo>
                    <a:pt x="229705" y="74355"/>
                  </a:lnTo>
                  <a:lnTo>
                    <a:pt x="203516" y="34918"/>
                  </a:lnTo>
                  <a:lnTo>
                    <a:pt x="164079" y="8729"/>
                  </a:lnTo>
                  <a:lnTo>
                    <a:pt x="119217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1295" y="6935057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59">
                  <a:moveTo>
                    <a:pt x="203516" y="34918"/>
                  </a:moveTo>
                  <a:lnTo>
                    <a:pt x="229705" y="74355"/>
                  </a:lnTo>
                  <a:lnTo>
                    <a:pt x="238435" y="119217"/>
                  </a:lnTo>
                  <a:lnTo>
                    <a:pt x="229705" y="164079"/>
                  </a:lnTo>
                  <a:lnTo>
                    <a:pt x="203516" y="203516"/>
                  </a:lnTo>
                  <a:lnTo>
                    <a:pt x="164079" y="229705"/>
                  </a:lnTo>
                  <a:lnTo>
                    <a:pt x="119217" y="238435"/>
                  </a:lnTo>
                  <a:lnTo>
                    <a:pt x="74355" y="229705"/>
                  </a:lnTo>
                  <a:lnTo>
                    <a:pt x="34918" y="203516"/>
                  </a:lnTo>
                  <a:lnTo>
                    <a:pt x="8729" y="164079"/>
                  </a:lnTo>
                  <a:lnTo>
                    <a:pt x="0" y="119217"/>
                  </a:lnTo>
                  <a:lnTo>
                    <a:pt x="8729" y="74355"/>
                  </a:lnTo>
                  <a:lnTo>
                    <a:pt x="34918" y="34918"/>
                  </a:lnTo>
                  <a:lnTo>
                    <a:pt x="74355" y="8729"/>
                  </a:lnTo>
                  <a:lnTo>
                    <a:pt x="119217" y="0"/>
                  </a:lnTo>
                  <a:lnTo>
                    <a:pt x="164079" y="8729"/>
                  </a:lnTo>
                  <a:lnTo>
                    <a:pt x="203516" y="3491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62819" y="5580745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119218" y="0"/>
                  </a:moveTo>
                  <a:lnTo>
                    <a:pt x="74356" y="8729"/>
                  </a:lnTo>
                  <a:lnTo>
                    <a:pt x="34918" y="34918"/>
                  </a:lnTo>
                  <a:lnTo>
                    <a:pt x="8729" y="74356"/>
                  </a:lnTo>
                  <a:lnTo>
                    <a:pt x="0" y="119218"/>
                  </a:lnTo>
                  <a:lnTo>
                    <a:pt x="8729" y="164079"/>
                  </a:lnTo>
                  <a:lnTo>
                    <a:pt x="34918" y="203517"/>
                  </a:lnTo>
                  <a:lnTo>
                    <a:pt x="74356" y="229705"/>
                  </a:lnTo>
                  <a:lnTo>
                    <a:pt x="119218" y="238435"/>
                  </a:lnTo>
                  <a:lnTo>
                    <a:pt x="164079" y="229705"/>
                  </a:lnTo>
                  <a:lnTo>
                    <a:pt x="203517" y="203517"/>
                  </a:lnTo>
                  <a:lnTo>
                    <a:pt x="229705" y="164079"/>
                  </a:lnTo>
                  <a:lnTo>
                    <a:pt x="238435" y="119218"/>
                  </a:lnTo>
                  <a:lnTo>
                    <a:pt x="229705" y="74356"/>
                  </a:lnTo>
                  <a:lnTo>
                    <a:pt x="203517" y="34918"/>
                  </a:lnTo>
                  <a:lnTo>
                    <a:pt x="164079" y="8729"/>
                  </a:lnTo>
                  <a:lnTo>
                    <a:pt x="11921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62820" y="5580746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203516" y="34918"/>
                  </a:moveTo>
                  <a:lnTo>
                    <a:pt x="229705" y="74355"/>
                  </a:lnTo>
                  <a:lnTo>
                    <a:pt x="238435" y="119217"/>
                  </a:lnTo>
                  <a:lnTo>
                    <a:pt x="229705" y="164079"/>
                  </a:lnTo>
                  <a:lnTo>
                    <a:pt x="203516" y="203516"/>
                  </a:lnTo>
                  <a:lnTo>
                    <a:pt x="164079" y="229705"/>
                  </a:lnTo>
                  <a:lnTo>
                    <a:pt x="119217" y="238435"/>
                  </a:lnTo>
                  <a:lnTo>
                    <a:pt x="74355" y="229705"/>
                  </a:lnTo>
                  <a:lnTo>
                    <a:pt x="34918" y="203516"/>
                  </a:lnTo>
                  <a:lnTo>
                    <a:pt x="8729" y="164079"/>
                  </a:lnTo>
                  <a:lnTo>
                    <a:pt x="0" y="119217"/>
                  </a:lnTo>
                  <a:lnTo>
                    <a:pt x="8729" y="74355"/>
                  </a:lnTo>
                  <a:lnTo>
                    <a:pt x="34918" y="34918"/>
                  </a:lnTo>
                  <a:lnTo>
                    <a:pt x="74355" y="8729"/>
                  </a:lnTo>
                  <a:lnTo>
                    <a:pt x="119217" y="0"/>
                  </a:lnTo>
                  <a:lnTo>
                    <a:pt x="164079" y="8729"/>
                  </a:lnTo>
                  <a:lnTo>
                    <a:pt x="203516" y="3491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65757" y="5789347"/>
              <a:ext cx="1004569" cy="1072515"/>
            </a:xfrm>
            <a:custGeom>
              <a:avLst/>
              <a:gdLst/>
              <a:ahLst/>
              <a:cxnLst/>
              <a:rect l="l" t="t" r="r" b="b"/>
              <a:pathLst>
                <a:path w="1004570" h="1072515">
                  <a:moveTo>
                    <a:pt x="0" y="0"/>
                  </a:moveTo>
                  <a:lnTo>
                    <a:pt x="34175" y="36488"/>
                  </a:lnTo>
                  <a:lnTo>
                    <a:pt x="68351" y="72976"/>
                  </a:lnTo>
                  <a:lnTo>
                    <a:pt x="102526" y="109464"/>
                  </a:lnTo>
                  <a:lnTo>
                    <a:pt x="136702" y="145952"/>
                  </a:lnTo>
                  <a:lnTo>
                    <a:pt x="170877" y="182440"/>
                  </a:lnTo>
                  <a:lnTo>
                    <a:pt x="205053" y="218928"/>
                  </a:lnTo>
                  <a:lnTo>
                    <a:pt x="239228" y="255417"/>
                  </a:lnTo>
                  <a:lnTo>
                    <a:pt x="273404" y="291905"/>
                  </a:lnTo>
                  <a:lnTo>
                    <a:pt x="307579" y="328393"/>
                  </a:lnTo>
                  <a:lnTo>
                    <a:pt x="341755" y="364881"/>
                  </a:lnTo>
                  <a:lnTo>
                    <a:pt x="375930" y="401369"/>
                  </a:lnTo>
                  <a:lnTo>
                    <a:pt x="410106" y="437858"/>
                  </a:lnTo>
                  <a:lnTo>
                    <a:pt x="444282" y="474346"/>
                  </a:lnTo>
                  <a:lnTo>
                    <a:pt x="478457" y="510834"/>
                  </a:lnTo>
                  <a:lnTo>
                    <a:pt x="512633" y="547322"/>
                  </a:lnTo>
                  <a:lnTo>
                    <a:pt x="546808" y="583810"/>
                  </a:lnTo>
                  <a:lnTo>
                    <a:pt x="580984" y="620298"/>
                  </a:lnTo>
                  <a:lnTo>
                    <a:pt x="615159" y="656787"/>
                  </a:lnTo>
                  <a:lnTo>
                    <a:pt x="649335" y="693275"/>
                  </a:lnTo>
                  <a:lnTo>
                    <a:pt x="683510" y="729763"/>
                  </a:lnTo>
                  <a:lnTo>
                    <a:pt x="717686" y="766251"/>
                  </a:lnTo>
                  <a:lnTo>
                    <a:pt x="751861" y="802740"/>
                  </a:lnTo>
                  <a:lnTo>
                    <a:pt x="786037" y="839228"/>
                  </a:lnTo>
                  <a:lnTo>
                    <a:pt x="820213" y="875716"/>
                  </a:lnTo>
                  <a:lnTo>
                    <a:pt x="854388" y="912204"/>
                  </a:lnTo>
                  <a:lnTo>
                    <a:pt x="888564" y="948692"/>
                  </a:lnTo>
                  <a:lnTo>
                    <a:pt x="922739" y="985181"/>
                  </a:lnTo>
                  <a:lnTo>
                    <a:pt x="956915" y="1021669"/>
                  </a:lnTo>
                  <a:lnTo>
                    <a:pt x="991090" y="1058157"/>
                  </a:lnTo>
                  <a:lnTo>
                    <a:pt x="1004135" y="1072084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8381" y="6792743"/>
              <a:ext cx="376117" cy="3855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31294" y="5580745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119217" y="0"/>
                  </a:moveTo>
                  <a:lnTo>
                    <a:pt x="74356" y="8729"/>
                  </a:lnTo>
                  <a:lnTo>
                    <a:pt x="34918" y="34918"/>
                  </a:lnTo>
                  <a:lnTo>
                    <a:pt x="8729" y="74356"/>
                  </a:lnTo>
                  <a:lnTo>
                    <a:pt x="0" y="119218"/>
                  </a:lnTo>
                  <a:lnTo>
                    <a:pt x="8729" y="164079"/>
                  </a:lnTo>
                  <a:lnTo>
                    <a:pt x="34918" y="203517"/>
                  </a:lnTo>
                  <a:lnTo>
                    <a:pt x="74356" y="229705"/>
                  </a:lnTo>
                  <a:lnTo>
                    <a:pt x="119217" y="238435"/>
                  </a:lnTo>
                  <a:lnTo>
                    <a:pt x="164079" y="229705"/>
                  </a:lnTo>
                  <a:lnTo>
                    <a:pt x="203516" y="203517"/>
                  </a:lnTo>
                  <a:lnTo>
                    <a:pt x="229705" y="164079"/>
                  </a:lnTo>
                  <a:lnTo>
                    <a:pt x="238434" y="119218"/>
                  </a:lnTo>
                  <a:lnTo>
                    <a:pt x="229705" y="74356"/>
                  </a:lnTo>
                  <a:lnTo>
                    <a:pt x="203516" y="34918"/>
                  </a:lnTo>
                  <a:lnTo>
                    <a:pt x="164079" y="8729"/>
                  </a:lnTo>
                  <a:lnTo>
                    <a:pt x="119217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31295" y="5580746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203516" y="34918"/>
                  </a:moveTo>
                  <a:lnTo>
                    <a:pt x="229705" y="74355"/>
                  </a:lnTo>
                  <a:lnTo>
                    <a:pt x="238435" y="119217"/>
                  </a:lnTo>
                  <a:lnTo>
                    <a:pt x="229705" y="164079"/>
                  </a:lnTo>
                  <a:lnTo>
                    <a:pt x="203516" y="203516"/>
                  </a:lnTo>
                  <a:lnTo>
                    <a:pt x="164079" y="229705"/>
                  </a:lnTo>
                  <a:lnTo>
                    <a:pt x="119217" y="238435"/>
                  </a:lnTo>
                  <a:lnTo>
                    <a:pt x="74355" y="229705"/>
                  </a:lnTo>
                  <a:lnTo>
                    <a:pt x="34918" y="203516"/>
                  </a:lnTo>
                  <a:lnTo>
                    <a:pt x="8729" y="164079"/>
                  </a:lnTo>
                  <a:lnTo>
                    <a:pt x="0" y="119217"/>
                  </a:lnTo>
                  <a:lnTo>
                    <a:pt x="8729" y="74355"/>
                  </a:lnTo>
                  <a:lnTo>
                    <a:pt x="34918" y="34918"/>
                  </a:lnTo>
                  <a:lnTo>
                    <a:pt x="74355" y="8729"/>
                  </a:lnTo>
                  <a:lnTo>
                    <a:pt x="119217" y="0"/>
                  </a:lnTo>
                  <a:lnTo>
                    <a:pt x="164079" y="8729"/>
                  </a:lnTo>
                  <a:lnTo>
                    <a:pt x="203516" y="3491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8051" y="5575977"/>
              <a:ext cx="247972" cy="24797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19867" y="1218991"/>
            <a:ext cx="836803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Case 2 construction of </a:t>
            </a:r>
            <a:r>
              <a:rPr sz="1800" i="1" spc="-25" dirty="0">
                <a:solidFill>
                  <a:srgbClr val="0048AA"/>
                </a:solidFill>
                <a:latin typeface="Times New Roman"/>
                <a:cs typeface="Times New Roman"/>
              </a:rPr>
              <a:t>T</a:t>
            </a:r>
            <a:r>
              <a:rPr sz="1800" b="1" i="1" spc="-25" dirty="0">
                <a:solidFill>
                  <a:srgbClr val="0048AA"/>
                </a:solidFill>
                <a:latin typeface="Times New Roman"/>
                <a:cs typeface="Times New Roman"/>
              </a:rPr>
              <a:t>'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b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shortest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delete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except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b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5241" y="2168916"/>
            <a:ext cx="636968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except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b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21269" y="5577583"/>
            <a:ext cx="1219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b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889577" y="5575666"/>
            <a:ext cx="3920490" cy="1603375"/>
            <a:chOff x="2889577" y="5575666"/>
            <a:chExt cx="3920490" cy="1603375"/>
          </a:xfrm>
        </p:grpSpPr>
        <p:sp>
          <p:nvSpPr>
            <p:cNvPr id="27" name="object 27"/>
            <p:cNvSpPr/>
            <p:nvPr/>
          </p:nvSpPr>
          <p:spPr>
            <a:xfrm>
              <a:off x="5431294" y="5580745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119217" y="0"/>
                  </a:moveTo>
                  <a:lnTo>
                    <a:pt x="74356" y="8729"/>
                  </a:lnTo>
                  <a:lnTo>
                    <a:pt x="34918" y="34918"/>
                  </a:lnTo>
                  <a:lnTo>
                    <a:pt x="8729" y="74356"/>
                  </a:lnTo>
                  <a:lnTo>
                    <a:pt x="0" y="119218"/>
                  </a:lnTo>
                  <a:lnTo>
                    <a:pt x="8729" y="164079"/>
                  </a:lnTo>
                  <a:lnTo>
                    <a:pt x="34918" y="203517"/>
                  </a:lnTo>
                  <a:lnTo>
                    <a:pt x="74356" y="229705"/>
                  </a:lnTo>
                  <a:lnTo>
                    <a:pt x="119217" y="238435"/>
                  </a:lnTo>
                  <a:lnTo>
                    <a:pt x="164079" y="229705"/>
                  </a:lnTo>
                  <a:lnTo>
                    <a:pt x="203516" y="203517"/>
                  </a:lnTo>
                  <a:lnTo>
                    <a:pt x="229705" y="164079"/>
                  </a:lnTo>
                  <a:lnTo>
                    <a:pt x="238434" y="119218"/>
                  </a:lnTo>
                  <a:lnTo>
                    <a:pt x="229705" y="74356"/>
                  </a:lnTo>
                  <a:lnTo>
                    <a:pt x="203516" y="34918"/>
                  </a:lnTo>
                  <a:lnTo>
                    <a:pt x="164079" y="8729"/>
                  </a:lnTo>
                  <a:lnTo>
                    <a:pt x="119217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31295" y="5580746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203516" y="34918"/>
                  </a:moveTo>
                  <a:lnTo>
                    <a:pt x="229705" y="74355"/>
                  </a:lnTo>
                  <a:lnTo>
                    <a:pt x="238435" y="119217"/>
                  </a:lnTo>
                  <a:lnTo>
                    <a:pt x="229705" y="164079"/>
                  </a:lnTo>
                  <a:lnTo>
                    <a:pt x="203516" y="203516"/>
                  </a:lnTo>
                  <a:lnTo>
                    <a:pt x="164079" y="229705"/>
                  </a:lnTo>
                  <a:lnTo>
                    <a:pt x="119217" y="238435"/>
                  </a:lnTo>
                  <a:lnTo>
                    <a:pt x="74355" y="229705"/>
                  </a:lnTo>
                  <a:lnTo>
                    <a:pt x="34918" y="203516"/>
                  </a:lnTo>
                  <a:lnTo>
                    <a:pt x="8729" y="164079"/>
                  </a:lnTo>
                  <a:lnTo>
                    <a:pt x="0" y="119217"/>
                  </a:lnTo>
                  <a:lnTo>
                    <a:pt x="8729" y="74355"/>
                  </a:lnTo>
                  <a:lnTo>
                    <a:pt x="34918" y="34918"/>
                  </a:lnTo>
                  <a:lnTo>
                    <a:pt x="74355" y="8729"/>
                  </a:lnTo>
                  <a:lnTo>
                    <a:pt x="119217" y="0"/>
                  </a:lnTo>
                  <a:lnTo>
                    <a:pt x="164079" y="8729"/>
                  </a:lnTo>
                  <a:lnTo>
                    <a:pt x="203516" y="3491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37874" y="7054275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0" y="0"/>
                  </a:moveTo>
                  <a:lnTo>
                    <a:pt x="0" y="0"/>
                  </a:lnTo>
                  <a:lnTo>
                    <a:pt x="894691" y="0"/>
                  </a:lnTo>
                  <a:lnTo>
                    <a:pt x="908997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32564" y="6991327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5">
                  <a:moveTo>
                    <a:pt x="0" y="0"/>
                  </a:moveTo>
                  <a:lnTo>
                    <a:pt x="0" y="125893"/>
                  </a:lnTo>
                  <a:lnTo>
                    <a:pt x="125893" y="6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9577" y="6930289"/>
              <a:ext cx="247972" cy="24797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62819" y="6935057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59">
                  <a:moveTo>
                    <a:pt x="119218" y="0"/>
                  </a:moveTo>
                  <a:lnTo>
                    <a:pt x="74356" y="8729"/>
                  </a:lnTo>
                  <a:lnTo>
                    <a:pt x="34918" y="34918"/>
                  </a:lnTo>
                  <a:lnTo>
                    <a:pt x="8729" y="74355"/>
                  </a:lnTo>
                  <a:lnTo>
                    <a:pt x="0" y="119217"/>
                  </a:lnTo>
                  <a:lnTo>
                    <a:pt x="8729" y="164079"/>
                  </a:lnTo>
                  <a:lnTo>
                    <a:pt x="34918" y="203516"/>
                  </a:lnTo>
                  <a:lnTo>
                    <a:pt x="74356" y="229705"/>
                  </a:lnTo>
                  <a:lnTo>
                    <a:pt x="119218" y="238435"/>
                  </a:lnTo>
                  <a:lnTo>
                    <a:pt x="164079" y="229705"/>
                  </a:lnTo>
                  <a:lnTo>
                    <a:pt x="203517" y="203516"/>
                  </a:lnTo>
                  <a:lnTo>
                    <a:pt x="229705" y="164079"/>
                  </a:lnTo>
                  <a:lnTo>
                    <a:pt x="238435" y="119217"/>
                  </a:lnTo>
                  <a:lnTo>
                    <a:pt x="229705" y="74355"/>
                  </a:lnTo>
                  <a:lnTo>
                    <a:pt x="203517" y="34918"/>
                  </a:lnTo>
                  <a:lnTo>
                    <a:pt x="164079" y="8729"/>
                  </a:lnTo>
                  <a:lnTo>
                    <a:pt x="11921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62820" y="6935057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59">
                  <a:moveTo>
                    <a:pt x="203516" y="34918"/>
                  </a:moveTo>
                  <a:lnTo>
                    <a:pt x="229705" y="74355"/>
                  </a:lnTo>
                  <a:lnTo>
                    <a:pt x="238435" y="119217"/>
                  </a:lnTo>
                  <a:lnTo>
                    <a:pt x="229705" y="164079"/>
                  </a:lnTo>
                  <a:lnTo>
                    <a:pt x="203516" y="203516"/>
                  </a:lnTo>
                  <a:lnTo>
                    <a:pt x="164079" y="229705"/>
                  </a:lnTo>
                  <a:lnTo>
                    <a:pt x="119217" y="238435"/>
                  </a:lnTo>
                  <a:lnTo>
                    <a:pt x="74355" y="229705"/>
                  </a:lnTo>
                  <a:lnTo>
                    <a:pt x="34918" y="203516"/>
                  </a:lnTo>
                  <a:lnTo>
                    <a:pt x="8729" y="164079"/>
                  </a:lnTo>
                  <a:lnTo>
                    <a:pt x="0" y="119217"/>
                  </a:lnTo>
                  <a:lnTo>
                    <a:pt x="8729" y="74355"/>
                  </a:lnTo>
                  <a:lnTo>
                    <a:pt x="34918" y="34918"/>
                  </a:lnTo>
                  <a:lnTo>
                    <a:pt x="74355" y="8729"/>
                  </a:lnTo>
                  <a:lnTo>
                    <a:pt x="119217" y="0"/>
                  </a:lnTo>
                  <a:lnTo>
                    <a:pt x="164079" y="8729"/>
                  </a:lnTo>
                  <a:lnTo>
                    <a:pt x="203516" y="3491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37874" y="7054275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0" y="0"/>
                  </a:moveTo>
                  <a:lnTo>
                    <a:pt x="0" y="0"/>
                  </a:lnTo>
                  <a:lnTo>
                    <a:pt x="860358" y="0"/>
                  </a:lnTo>
                  <a:lnTo>
                    <a:pt x="879431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98230" y="6974161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9577" y="6930289"/>
              <a:ext cx="247972" cy="24797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162819" y="6935057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59">
                  <a:moveTo>
                    <a:pt x="119218" y="0"/>
                  </a:moveTo>
                  <a:lnTo>
                    <a:pt x="74356" y="8729"/>
                  </a:lnTo>
                  <a:lnTo>
                    <a:pt x="34918" y="34918"/>
                  </a:lnTo>
                  <a:lnTo>
                    <a:pt x="8729" y="74355"/>
                  </a:lnTo>
                  <a:lnTo>
                    <a:pt x="0" y="119217"/>
                  </a:lnTo>
                  <a:lnTo>
                    <a:pt x="8729" y="164079"/>
                  </a:lnTo>
                  <a:lnTo>
                    <a:pt x="34918" y="203516"/>
                  </a:lnTo>
                  <a:lnTo>
                    <a:pt x="74356" y="229705"/>
                  </a:lnTo>
                  <a:lnTo>
                    <a:pt x="119218" y="238435"/>
                  </a:lnTo>
                  <a:lnTo>
                    <a:pt x="164079" y="229705"/>
                  </a:lnTo>
                  <a:lnTo>
                    <a:pt x="203517" y="203516"/>
                  </a:lnTo>
                  <a:lnTo>
                    <a:pt x="229705" y="164079"/>
                  </a:lnTo>
                  <a:lnTo>
                    <a:pt x="238435" y="119217"/>
                  </a:lnTo>
                  <a:lnTo>
                    <a:pt x="229705" y="74355"/>
                  </a:lnTo>
                  <a:lnTo>
                    <a:pt x="203517" y="34918"/>
                  </a:lnTo>
                  <a:lnTo>
                    <a:pt x="164079" y="8729"/>
                  </a:lnTo>
                  <a:lnTo>
                    <a:pt x="11921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62820" y="6935057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59">
                  <a:moveTo>
                    <a:pt x="203516" y="34918"/>
                  </a:moveTo>
                  <a:lnTo>
                    <a:pt x="229705" y="74355"/>
                  </a:lnTo>
                  <a:lnTo>
                    <a:pt x="238435" y="119217"/>
                  </a:lnTo>
                  <a:lnTo>
                    <a:pt x="229705" y="164079"/>
                  </a:lnTo>
                  <a:lnTo>
                    <a:pt x="203516" y="203516"/>
                  </a:lnTo>
                  <a:lnTo>
                    <a:pt x="164079" y="229705"/>
                  </a:lnTo>
                  <a:lnTo>
                    <a:pt x="119217" y="238435"/>
                  </a:lnTo>
                  <a:lnTo>
                    <a:pt x="74355" y="229705"/>
                  </a:lnTo>
                  <a:lnTo>
                    <a:pt x="34918" y="203516"/>
                  </a:lnTo>
                  <a:lnTo>
                    <a:pt x="8729" y="164079"/>
                  </a:lnTo>
                  <a:lnTo>
                    <a:pt x="0" y="119217"/>
                  </a:lnTo>
                  <a:lnTo>
                    <a:pt x="8729" y="74355"/>
                  </a:lnTo>
                  <a:lnTo>
                    <a:pt x="34918" y="34918"/>
                  </a:lnTo>
                  <a:lnTo>
                    <a:pt x="74355" y="8729"/>
                  </a:lnTo>
                  <a:lnTo>
                    <a:pt x="119217" y="0"/>
                  </a:lnTo>
                  <a:lnTo>
                    <a:pt x="164079" y="8729"/>
                  </a:lnTo>
                  <a:lnTo>
                    <a:pt x="203516" y="3491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82038" y="5934794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0"/>
                  </a:moveTo>
                  <a:lnTo>
                    <a:pt x="0" y="0"/>
                  </a:lnTo>
                  <a:lnTo>
                    <a:pt x="0" y="944676"/>
                  </a:lnTo>
                  <a:lnTo>
                    <a:pt x="0" y="996363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19091" y="5823206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62946" y="0"/>
                  </a:moveTo>
                  <a:lnTo>
                    <a:pt x="0" y="125893"/>
                  </a:lnTo>
                  <a:lnTo>
                    <a:pt x="125893" y="125893"/>
                  </a:lnTo>
                  <a:lnTo>
                    <a:pt x="62946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37142" y="5699964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879430" y="0"/>
                  </a:moveTo>
                  <a:lnTo>
                    <a:pt x="879430" y="0"/>
                  </a:lnTo>
                  <a:lnTo>
                    <a:pt x="50609" y="0"/>
                  </a:lnTo>
                  <a:lnTo>
                    <a:pt x="0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97497" y="5619850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50512" y="5823206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0"/>
                  </a:moveTo>
                  <a:lnTo>
                    <a:pt x="0" y="0"/>
                  </a:lnTo>
                  <a:lnTo>
                    <a:pt x="0" y="982058"/>
                  </a:lnTo>
                  <a:lnTo>
                    <a:pt x="0" y="996363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87565" y="6805263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5">
                  <a:moveTo>
                    <a:pt x="125893" y="0"/>
                  </a:moveTo>
                  <a:lnTo>
                    <a:pt x="0" y="0"/>
                  </a:lnTo>
                  <a:lnTo>
                    <a:pt x="62946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74222" y="5699964"/>
              <a:ext cx="746760" cy="0"/>
            </a:xfrm>
            <a:custGeom>
              <a:avLst/>
              <a:gdLst/>
              <a:ahLst/>
              <a:cxnLst/>
              <a:rect l="l" t="t" r="r" b="b"/>
              <a:pathLst>
                <a:path w="746760">
                  <a:moveTo>
                    <a:pt x="0" y="0"/>
                  </a:moveTo>
                  <a:lnTo>
                    <a:pt x="0" y="0"/>
                  </a:lnTo>
                  <a:lnTo>
                    <a:pt x="727634" y="0"/>
                  </a:lnTo>
                  <a:lnTo>
                    <a:pt x="746709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01855" y="5619850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17936" y="7054275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0" y="0"/>
                  </a:moveTo>
                  <a:lnTo>
                    <a:pt x="0" y="0"/>
                  </a:lnTo>
                  <a:lnTo>
                    <a:pt x="859292" y="0"/>
                  </a:lnTo>
                  <a:lnTo>
                    <a:pt x="908997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06347" y="6991328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5">
                  <a:moveTo>
                    <a:pt x="125893" y="0"/>
                  </a:moveTo>
                  <a:lnTo>
                    <a:pt x="0" y="62946"/>
                  </a:lnTo>
                  <a:lnTo>
                    <a:pt x="125893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85810" y="7054274"/>
              <a:ext cx="776605" cy="0"/>
            </a:xfrm>
            <a:custGeom>
              <a:avLst/>
              <a:gdLst/>
              <a:ahLst/>
              <a:cxnLst/>
              <a:rect l="l" t="t" r="r" b="b"/>
              <a:pathLst>
                <a:path w="776604">
                  <a:moveTo>
                    <a:pt x="0" y="0"/>
                  </a:moveTo>
                  <a:lnTo>
                    <a:pt x="14306" y="0"/>
                  </a:lnTo>
                  <a:lnTo>
                    <a:pt x="65104" y="0"/>
                  </a:lnTo>
                  <a:lnTo>
                    <a:pt x="115901" y="0"/>
                  </a:lnTo>
                  <a:lnTo>
                    <a:pt x="166699" y="0"/>
                  </a:lnTo>
                  <a:lnTo>
                    <a:pt x="217497" y="0"/>
                  </a:lnTo>
                  <a:lnTo>
                    <a:pt x="268295" y="0"/>
                  </a:lnTo>
                  <a:lnTo>
                    <a:pt x="319093" y="0"/>
                  </a:lnTo>
                  <a:lnTo>
                    <a:pt x="369891" y="0"/>
                  </a:lnTo>
                  <a:lnTo>
                    <a:pt x="420689" y="0"/>
                  </a:lnTo>
                  <a:lnTo>
                    <a:pt x="471487" y="0"/>
                  </a:lnTo>
                  <a:lnTo>
                    <a:pt x="522284" y="0"/>
                  </a:lnTo>
                  <a:lnTo>
                    <a:pt x="573082" y="0"/>
                  </a:lnTo>
                  <a:lnTo>
                    <a:pt x="623880" y="0"/>
                  </a:lnTo>
                  <a:lnTo>
                    <a:pt x="674678" y="0"/>
                  </a:lnTo>
                  <a:lnTo>
                    <a:pt x="725476" y="0"/>
                  </a:lnTo>
                  <a:lnTo>
                    <a:pt x="776274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674222" y="6991327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5">
                  <a:moveTo>
                    <a:pt x="125892" y="0"/>
                  </a:moveTo>
                  <a:lnTo>
                    <a:pt x="0" y="62947"/>
                  </a:lnTo>
                  <a:lnTo>
                    <a:pt x="125892" y="125893"/>
                  </a:lnTo>
                  <a:lnTo>
                    <a:pt x="12589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685463" y="5823206"/>
              <a:ext cx="0" cy="967105"/>
            </a:xfrm>
            <a:custGeom>
              <a:avLst/>
              <a:gdLst/>
              <a:ahLst/>
              <a:cxnLst/>
              <a:rect l="l" t="t" r="r" b="b"/>
              <a:pathLst>
                <a:path h="967104">
                  <a:moveTo>
                    <a:pt x="0" y="0"/>
                  </a:moveTo>
                  <a:lnTo>
                    <a:pt x="0" y="0"/>
                  </a:lnTo>
                  <a:lnTo>
                    <a:pt x="0" y="947723"/>
                  </a:lnTo>
                  <a:lnTo>
                    <a:pt x="0" y="966797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1477" y="6770929"/>
              <a:ext cx="247972" cy="4073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9577" y="5575977"/>
              <a:ext cx="247972" cy="247972"/>
            </a:xfrm>
            <a:prstGeom prst="rect">
              <a:avLst/>
            </a:prstGeom>
          </p:spPr>
        </p:pic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20382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3820" algn="l"/>
              </a:tabLst>
            </a:pPr>
            <a:r>
              <a:rPr spc="-10" dirty="0"/>
              <a:t>Edmonds</a:t>
            </a:r>
            <a:r>
              <a:rPr spc="160" dirty="0"/>
              <a:t> </a:t>
            </a:r>
            <a:r>
              <a:rPr dirty="0"/>
              <a:t>branching</a:t>
            </a:r>
            <a:r>
              <a:rPr spc="160" dirty="0"/>
              <a:t> </a:t>
            </a:r>
            <a:r>
              <a:rPr spc="-10" dirty="0"/>
              <a:t>algorithm:</a:t>
            </a:r>
            <a:r>
              <a:rPr dirty="0"/>
              <a:t>	key</a:t>
            </a:r>
            <a:r>
              <a:rPr spc="85" dirty="0"/>
              <a:t> </a:t>
            </a:r>
            <a:r>
              <a:rPr spc="-10" dirty="0"/>
              <a:t>lemma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953480" y="5558508"/>
            <a:ext cx="1206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a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287293" y="5575977"/>
            <a:ext cx="5522595" cy="1558290"/>
            <a:chOff x="1287293" y="5575977"/>
            <a:chExt cx="5522595" cy="1558290"/>
          </a:xfrm>
        </p:grpSpPr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1477" y="5575977"/>
              <a:ext cx="247972" cy="24797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391251" y="5836350"/>
              <a:ext cx="1393190" cy="551180"/>
            </a:xfrm>
            <a:custGeom>
              <a:avLst/>
              <a:gdLst/>
              <a:ahLst/>
              <a:cxnLst/>
              <a:rect l="l" t="t" r="r" b="b"/>
              <a:pathLst>
                <a:path w="1393189" h="551179">
                  <a:moveTo>
                    <a:pt x="0" y="550451"/>
                  </a:moveTo>
                  <a:lnTo>
                    <a:pt x="46248" y="551065"/>
                  </a:lnTo>
                  <a:lnTo>
                    <a:pt x="155861" y="542534"/>
                  </a:lnTo>
                  <a:lnTo>
                    <a:pt x="285136" y="509294"/>
                  </a:lnTo>
                  <a:lnTo>
                    <a:pt x="390372" y="435783"/>
                  </a:lnTo>
                  <a:lnTo>
                    <a:pt x="411279" y="386581"/>
                  </a:lnTo>
                  <a:lnTo>
                    <a:pt x="411573" y="360351"/>
                  </a:lnTo>
                  <a:lnTo>
                    <a:pt x="406799" y="333384"/>
                  </a:lnTo>
                  <a:lnTo>
                    <a:pt x="398236" y="305940"/>
                  </a:lnTo>
                  <a:lnTo>
                    <a:pt x="387163" y="278281"/>
                  </a:lnTo>
                  <a:lnTo>
                    <a:pt x="374858" y="250667"/>
                  </a:lnTo>
                  <a:lnTo>
                    <a:pt x="362601" y="223360"/>
                  </a:lnTo>
                  <a:lnTo>
                    <a:pt x="351670" y="196620"/>
                  </a:lnTo>
                  <a:lnTo>
                    <a:pt x="343345" y="170709"/>
                  </a:lnTo>
                  <a:lnTo>
                    <a:pt x="338904" y="145887"/>
                  </a:lnTo>
                  <a:lnTo>
                    <a:pt x="339626" y="122415"/>
                  </a:lnTo>
                  <a:lnTo>
                    <a:pt x="361675" y="80567"/>
                  </a:lnTo>
                  <a:lnTo>
                    <a:pt x="419723" y="47252"/>
                  </a:lnTo>
                  <a:lnTo>
                    <a:pt x="465444" y="34447"/>
                  </a:lnTo>
                  <a:lnTo>
                    <a:pt x="515272" y="23909"/>
                  </a:lnTo>
                  <a:lnTo>
                    <a:pt x="555325" y="16391"/>
                  </a:lnTo>
                  <a:lnTo>
                    <a:pt x="611579" y="9768"/>
                  </a:lnTo>
                  <a:lnTo>
                    <a:pt x="630517" y="10340"/>
                  </a:lnTo>
                  <a:lnTo>
                    <a:pt x="666985" y="25646"/>
                  </a:lnTo>
                  <a:lnTo>
                    <a:pt x="688025" y="45557"/>
                  </a:lnTo>
                  <a:lnTo>
                    <a:pt x="701666" y="57940"/>
                  </a:lnTo>
                  <a:lnTo>
                    <a:pt x="742034" y="86749"/>
                  </a:lnTo>
                  <a:lnTo>
                    <a:pt x="808966" y="119873"/>
                  </a:lnTo>
                  <a:lnTo>
                    <a:pt x="855815" y="137648"/>
                  </a:lnTo>
                  <a:lnTo>
                    <a:pt x="909859" y="152503"/>
                  </a:lnTo>
                  <a:lnTo>
                    <a:pt x="962766" y="159702"/>
                  </a:lnTo>
                  <a:lnTo>
                    <a:pt x="1014295" y="160150"/>
                  </a:lnTo>
                  <a:lnTo>
                    <a:pt x="1064207" y="154747"/>
                  </a:lnTo>
                  <a:lnTo>
                    <a:pt x="1112262" y="144399"/>
                  </a:lnTo>
                  <a:lnTo>
                    <a:pt x="1158219" y="130006"/>
                  </a:lnTo>
                  <a:lnTo>
                    <a:pt x="1201841" y="112473"/>
                  </a:lnTo>
                  <a:lnTo>
                    <a:pt x="1242886" y="92701"/>
                  </a:lnTo>
                  <a:lnTo>
                    <a:pt x="1281115" y="71594"/>
                  </a:lnTo>
                  <a:lnTo>
                    <a:pt x="1316289" y="50055"/>
                  </a:lnTo>
                  <a:lnTo>
                    <a:pt x="1348167" y="28986"/>
                  </a:lnTo>
                  <a:lnTo>
                    <a:pt x="1376511" y="9291"/>
                  </a:lnTo>
                  <a:lnTo>
                    <a:pt x="1393169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28739" y="5767597"/>
              <a:ext cx="179070" cy="148590"/>
            </a:xfrm>
            <a:custGeom>
              <a:avLst/>
              <a:gdLst/>
              <a:ahLst/>
              <a:cxnLst/>
              <a:rect l="l" t="t" r="r" b="b"/>
              <a:pathLst>
                <a:path w="179069" h="148589">
                  <a:moveTo>
                    <a:pt x="178958" y="0"/>
                  </a:moveTo>
                  <a:lnTo>
                    <a:pt x="0" y="8077"/>
                  </a:lnTo>
                  <a:lnTo>
                    <a:pt x="78044" y="148013"/>
                  </a:lnTo>
                  <a:lnTo>
                    <a:pt x="1789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30212" y="6348247"/>
              <a:ext cx="1578610" cy="766445"/>
            </a:xfrm>
            <a:custGeom>
              <a:avLst/>
              <a:gdLst/>
              <a:ahLst/>
              <a:cxnLst/>
              <a:rect l="l" t="t" r="r" b="b"/>
              <a:pathLst>
                <a:path w="1578610" h="766445">
                  <a:moveTo>
                    <a:pt x="55489" y="0"/>
                  </a:moveTo>
                  <a:lnTo>
                    <a:pt x="45658" y="71572"/>
                  </a:lnTo>
                  <a:lnTo>
                    <a:pt x="24649" y="233403"/>
                  </a:lnTo>
                  <a:lnTo>
                    <a:pt x="5187" y="406160"/>
                  </a:lnTo>
                  <a:lnTo>
                    <a:pt x="0" y="510511"/>
                  </a:lnTo>
                  <a:lnTo>
                    <a:pt x="4943" y="542914"/>
                  </a:lnTo>
                  <a:lnTo>
                    <a:pt x="18348" y="602794"/>
                  </a:lnTo>
                  <a:lnTo>
                    <a:pt x="40532" y="652184"/>
                  </a:lnTo>
                  <a:lnTo>
                    <a:pt x="76407" y="686380"/>
                  </a:lnTo>
                  <a:lnTo>
                    <a:pt x="130883" y="700675"/>
                  </a:lnTo>
                  <a:lnTo>
                    <a:pt x="166631" y="698889"/>
                  </a:lnTo>
                  <a:lnTo>
                    <a:pt x="208871" y="690363"/>
                  </a:lnTo>
                  <a:lnTo>
                    <a:pt x="258216" y="674510"/>
                  </a:lnTo>
                  <a:lnTo>
                    <a:pt x="315280" y="650740"/>
                  </a:lnTo>
                  <a:lnTo>
                    <a:pt x="380677" y="618466"/>
                  </a:lnTo>
                  <a:lnTo>
                    <a:pt x="455020" y="577099"/>
                  </a:lnTo>
                  <a:lnTo>
                    <a:pt x="513222" y="541109"/>
                  </a:lnTo>
                  <a:lnTo>
                    <a:pt x="563563" y="506131"/>
                  </a:lnTo>
                  <a:lnTo>
                    <a:pt x="606805" y="472454"/>
                  </a:lnTo>
                  <a:lnTo>
                    <a:pt x="643709" y="440362"/>
                  </a:lnTo>
                  <a:lnTo>
                    <a:pt x="675036" y="410143"/>
                  </a:lnTo>
                  <a:lnTo>
                    <a:pt x="701549" y="382083"/>
                  </a:lnTo>
                  <a:lnTo>
                    <a:pt x="743173" y="333584"/>
                  </a:lnTo>
                  <a:lnTo>
                    <a:pt x="759808" y="313719"/>
                  </a:lnTo>
                  <a:lnTo>
                    <a:pt x="774672" y="297157"/>
                  </a:lnTo>
                  <a:lnTo>
                    <a:pt x="788529" y="284186"/>
                  </a:lnTo>
                  <a:lnTo>
                    <a:pt x="802138" y="275092"/>
                  </a:lnTo>
                  <a:lnTo>
                    <a:pt x="816261" y="270161"/>
                  </a:lnTo>
                  <a:lnTo>
                    <a:pt x="831660" y="269680"/>
                  </a:lnTo>
                  <a:lnTo>
                    <a:pt x="849096" y="273935"/>
                  </a:lnTo>
                  <a:lnTo>
                    <a:pt x="893123" y="297797"/>
                  </a:lnTo>
                  <a:lnTo>
                    <a:pt x="954433" y="344040"/>
                  </a:lnTo>
                  <a:lnTo>
                    <a:pt x="995247" y="387885"/>
                  </a:lnTo>
                  <a:lnTo>
                    <a:pt x="1011571" y="430660"/>
                  </a:lnTo>
                  <a:lnTo>
                    <a:pt x="1012182" y="451575"/>
                  </a:lnTo>
                  <a:lnTo>
                    <a:pt x="1008630" y="472139"/>
                  </a:lnTo>
                  <a:lnTo>
                    <a:pt x="991652" y="512096"/>
                  </a:lnTo>
                  <a:lnTo>
                    <a:pt x="965859" y="550308"/>
                  </a:lnTo>
                  <a:lnTo>
                    <a:pt x="936480" y="586548"/>
                  </a:lnTo>
                  <a:lnTo>
                    <a:pt x="922077" y="603858"/>
                  </a:lnTo>
                  <a:lnTo>
                    <a:pt x="908737" y="620591"/>
                  </a:lnTo>
                  <a:lnTo>
                    <a:pt x="897113" y="636718"/>
                  </a:lnTo>
                  <a:lnTo>
                    <a:pt x="887858" y="652211"/>
                  </a:lnTo>
                  <a:lnTo>
                    <a:pt x="881625" y="667043"/>
                  </a:lnTo>
                  <a:lnTo>
                    <a:pt x="879068" y="681184"/>
                  </a:lnTo>
                  <a:lnTo>
                    <a:pt x="880839" y="694607"/>
                  </a:lnTo>
                  <a:lnTo>
                    <a:pt x="918654" y="730285"/>
                  </a:lnTo>
                  <a:lnTo>
                    <a:pt x="977482" y="749962"/>
                  </a:lnTo>
                  <a:lnTo>
                    <a:pt x="1018941" y="758483"/>
                  </a:lnTo>
                  <a:lnTo>
                    <a:pt x="1066979" y="764969"/>
                  </a:lnTo>
                  <a:lnTo>
                    <a:pt x="1107449" y="766382"/>
                  </a:lnTo>
                  <a:lnTo>
                    <a:pt x="1141026" y="763165"/>
                  </a:lnTo>
                  <a:lnTo>
                    <a:pt x="1190193" y="744612"/>
                  </a:lnTo>
                  <a:lnTo>
                    <a:pt x="1219869" y="712846"/>
                  </a:lnTo>
                  <a:lnTo>
                    <a:pt x="1235442" y="671407"/>
                  </a:lnTo>
                  <a:lnTo>
                    <a:pt x="1242300" y="623833"/>
                  </a:lnTo>
                  <a:lnTo>
                    <a:pt x="1245833" y="573662"/>
                  </a:lnTo>
                  <a:lnTo>
                    <a:pt x="1248037" y="548708"/>
                  </a:lnTo>
                  <a:lnTo>
                    <a:pt x="1256685" y="501276"/>
                  </a:lnTo>
                  <a:lnTo>
                    <a:pt x="1275479" y="460093"/>
                  </a:lnTo>
                  <a:lnTo>
                    <a:pt x="1309809" y="428698"/>
                  </a:lnTo>
                  <a:lnTo>
                    <a:pt x="1365061" y="410629"/>
                  </a:lnTo>
                  <a:lnTo>
                    <a:pt x="1430752" y="406397"/>
                  </a:lnTo>
                  <a:lnTo>
                    <a:pt x="1485914" y="413636"/>
                  </a:lnTo>
                  <a:lnTo>
                    <a:pt x="1531423" y="429869"/>
                  </a:lnTo>
                  <a:lnTo>
                    <a:pt x="1568157" y="452617"/>
                  </a:lnTo>
                  <a:lnTo>
                    <a:pt x="1578347" y="468784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30612" y="6758176"/>
              <a:ext cx="153670" cy="178435"/>
            </a:xfrm>
            <a:custGeom>
              <a:avLst/>
              <a:gdLst/>
              <a:ahLst/>
              <a:cxnLst/>
              <a:rect l="l" t="t" r="r" b="b"/>
              <a:pathLst>
                <a:path w="153669" h="178434">
                  <a:moveTo>
                    <a:pt x="135550" y="0"/>
                  </a:moveTo>
                  <a:lnTo>
                    <a:pt x="0" y="85434"/>
                  </a:lnTo>
                  <a:lnTo>
                    <a:pt x="153210" y="178267"/>
                  </a:lnTo>
                  <a:lnTo>
                    <a:pt x="1355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293" y="6300820"/>
              <a:ext cx="247972" cy="247972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363472" y="6283351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580346" y="5386835"/>
            <a:ext cx="5753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cycle</a:t>
            </a:r>
            <a:r>
              <a:rPr sz="1200" b="1" spc="185" dirty="0">
                <a:latin typeface="Trebuchet MS"/>
                <a:cs typeface="Trebuchet MS"/>
              </a:rPr>
              <a:t> </a:t>
            </a:r>
            <a:r>
              <a:rPr sz="1200" b="1" spc="65" dirty="0">
                <a:latin typeface="Trebuchet MS"/>
                <a:cs typeface="Trebuchet MS"/>
              </a:rPr>
              <a:t>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326145" y="5386835"/>
            <a:ext cx="1574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65" dirty="0">
                <a:latin typeface="Trebuchet MS"/>
                <a:cs typeface="Trebuchet MS"/>
              </a:rPr>
              <a:t>T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761421" y="2315791"/>
            <a:ext cx="160464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02235" marR="5080" indent="-90170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uses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only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one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node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073155" y="1889771"/>
            <a:ext cx="294005" cy="419100"/>
            <a:chOff x="8073155" y="1889771"/>
            <a:chExt cx="294005" cy="419100"/>
          </a:xfrm>
        </p:grpSpPr>
        <p:sp>
          <p:nvSpPr>
            <p:cNvPr id="68" name="object 68"/>
            <p:cNvSpPr/>
            <p:nvPr/>
          </p:nvSpPr>
          <p:spPr>
            <a:xfrm>
              <a:off x="8106845" y="1938368"/>
              <a:ext cx="250825" cy="361315"/>
            </a:xfrm>
            <a:custGeom>
              <a:avLst/>
              <a:gdLst/>
              <a:ahLst/>
              <a:cxnLst/>
              <a:rect l="l" t="t" r="r" b="b"/>
              <a:pathLst>
                <a:path w="250825" h="361314">
                  <a:moveTo>
                    <a:pt x="0" y="0"/>
                  </a:moveTo>
                  <a:lnTo>
                    <a:pt x="5433" y="7837"/>
                  </a:lnTo>
                  <a:lnTo>
                    <a:pt x="250222" y="360947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073155" y="1889771"/>
              <a:ext cx="90170" cy="101600"/>
            </a:xfrm>
            <a:custGeom>
              <a:avLst/>
              <a:gdLst/>
              <a:ahLst/>
              <a:cxnLst/>
              <a:rect l="l" t="t" r="r" b="b"/>
              <a:pathLst>
                <a:path w="90170" h="101600">
                  <a:moveTo>
                    <a:pt x="0" y="0"/>
                  </a:moveTo>
                  <a:lnTo>
                    <a:pt x="14540" y="101328"/>
                  </a:lnTo>
                  <a:lnTo>
                    <a:pt x="39122" y="56434"/>
                  </a:lnTo>
                  <a:lnTo>
                    <a:pt x="89786" y="49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17775" y="5251359"/>
            <a:ext cx="2909570" cy="2108200"/>
            <a:chOff x="3117775" y="5251359"/>
            <a:chExt cx="2909570" cy="2108200"/>
          </a:xfrm>
        </p:grpSpPr>
        <p:sp>
          <p:nvSpPr>
            <p:cNvPr id="3" name="object 3"/>
            <p:cNvSpPr/>
            <p:nvPr/>
          </p:nvSpPr>
          <p:spPr>
            <a:xfrm>
              <a:off x="3795177" y="5251359"/>
              <a:ext cx="2232025" cy="2108200"/>
            </a:xfrm>
            <a:custGeom>
              <a:avLst/>
              <a:gdLst/>
              <a:ahLst/>
              <a:cxnLst/>
              <a:rect l="l" t="t" r="r" b="b"/>
              <a:pathLst>
                <a:path w="2232025" h="2108200">
                  <a:moveTo>
                    <a:pt x="666703" y="0"/>
                  </a:moveTo>
                  <a:lnTo>
                    <a:pt x="177482" y="153569"/>
                  </a:lnTo>
                  <a:lnTo>
                    <a:pt x="18963" y="492927"/>
                  </a:lnTo>
                  <a:lnTo>
                    <a:pt x="0" y="943063"/>
                  </a:lnTo>
                  <a:lnTo>
                    <a:pt x="0" y="1347723"/>
                  </a:lnTo>
                  <a:lnTo>
                    <a:pt x="36032" y="1797859"/>
                  </a:lnTo>
                  <a:lnTo>
                    <a:pt x="141711" y="1983151"/>
                  </a:lnTo>
                  <a:lnTo>
                    <a:pt x="322407" y="2030527"/>
                  </a:lnTo>
                  <a:lnTo>
                    <a:pt x="518589" y="2052583"/>
                  </a:lnTo>
                  <a:lnTo>
                    <a:pt x="753178" y="2052583"/>
                  </a:lnTo>
                  <a:lnTo>
                    <a:pt x="1046242" y="2063611"/>
                  </a:lnTo>
                  <a:lnTo>
                    <a:pt x="1272033" y="2107766"/>
                  </a:lnTo>
                  <a:lnTo>
                    <a:pt x="1772715" y="2107766"/>
                  </a:lnTo>
                  <a:lnTo>
                    <a:pt x="1959522" y="2002936"/>
                  </a:lnTo>
                  <a:lnTo>
                    <a:pt x="2153547" y="1860394"/>
                  </a:lnTo>
                  <a:lnTo>
                    <a:pt x="2225614" y="1633261"/>
                  </a:lnTo>
                  <a:lnTo>
                    <a:pt x="2231751" y="1279198"/>
                  </a:lnTo>
                  <a:lnTo>
                    <a:pt x="2217080" y="777970"/>
                  </a:lnTo>
                  <a:lnTo>
                    <a:pt x="2166110" y="274468"/>
                  </a:lnTo>
                  <a:lnTo>
                    <a:pt x="1824475" y="103880"/>
                  </a:lnTo>
                  <a:lnTo>
                    <a:pt x="1210610" y="43204"/>
                  </a:lnTo>
                  <a:lnTo>
                    <a:pt x="666703" y="0"/>
                  </a:lnTo>
                  <a:close/>
                </a:path>
              </a:pathLst>
            </a:custGeom>
            <a:solidFill>
              <a:srgbClr val="0048AA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05617" y="5699963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908997" y="0"/>
                  </a:moveTo>
                  <a:lnTo>
                    <a:pt x="908997" y="0"/>
                  </a:lnTo>
                  <a:lnTo>
                    <a:pt x="49704" y="0"/>
                  </a:lnTo>
                  <a:lnTo>
                    <a:pt x="0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0308" y="5637016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0" y="0"/>
                  </a:moveTo>
                  <a:lnTo>
                    <a:pt x="0" y="125893"/>
                  </a:lnTo>
                  <a:lnTo>
                    <a:pt x="125893" y="62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06348" y="5699963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0" y="0"/>
                  </a:moveTo>
                  <a:lnTo>
                    <a:pt x="0" y="0"/>
                  </a:lnTo>
                  <a:lnTo>
                    <a:pt x="860357" y="0"/>
                  </a:lnTo>
                  <a:lnTo>
                    <a:pt x="879431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66705" y="5619850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8052" y="5575977"/>
              <a:ext cx="247972" cy="247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31294" y="5580745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119217" y="0"/>
                  </a:moveTo>
                  <a:lnTo>
                    <a:pt x="74356" y="8729"/>
                  </a:lnTo>
                  <a:lnTo>
                    <a:pt x="34918" y="34918"/>
                  </a:lnTo>
                  <a:lnTo>
                    <a:pt x="8729" y="74356"/>
                  </a:lnTo>
                  <a:lnTo>
                    <a:pt x="0" y="119218"/>
                  </a:lnTo>
                  <a:lnTo>
                    <a:pt x="8729" y="164079"/>
                  </a:lnTo>
                  <a:lnTo>
                    <a:pt x="34918" y="203517"/>
                  </a:lnTo>
                  <a:lnTo>
                    <a:pt x="74356" y="229705"/>
                  </a:lnTo>
                  <a:lnTo>
                    <a:pt x="119217" y="238435"/>
                  </a:lnTo>
                  <a:lnTo>
                    <a:pt x="164079" y="229705"/>
                  </a:lnTo>
                  <a:lnTo>
                    <a:pt x="203516" y="203517"/>
                  </a:lnTo>
                  <a:lnTo>
                    <a:pt x="229705" y="164079"/>
                  </a:lnTo>
                  <a:lnTo>
                    <a:pt x="238434" y="119218"/>
                  </a:lnTo>
                  <a:lnTo>
                    <a:pt x="229705" y="74356"/>
                  </a:lnTo>
                  <a:lnTo>
                    <a:pt x="203516" y="34918"/>
                  </a:lnTo>
                  <a:lnTo>
                    <a:pt x="164079" y="8729"/>
                  </a:lnTo>
                  <a:lnTo>
                    <a:pt x="119217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31295" y="5580746"/>
              <a:ext cx="238760" cy="238760"/>
            </a:xfrm>
            <a:custGeom>
              <a:avLst/>
              <a:gdLst/>
              <a:ahLst/>
              <a:cxnLst/>
              <a:rect l="l" t="t" r="r" b="b"/>
              <a:pathLst>
                <a:path w="238760" h="238760">
                  <a:moveTo>
                    <a:pt x="203516" y="34918"/>
                  </a:moveTo>
                  <a:lnTo>
                    <a:pt x="229705" y="74355"/>
                  </a:lnTo>
                  <a:lnTo>
                    <a:pt x="238435" y="119217"/>
                  </a:lnTo>
                  <a:lnTo>
                    <a:pt x="229705" y="164079"/>
                  </a:lnTo>
                  <a:lnTo>
                    <a:pt x="203516" y="203516"/>
                  </a:lnTo>
                  <a:lnTo>
                    <a:pt x="164079" y="229705"/>
                  </a:lnTo>
                  <a:lnTo>
                    <a:pt x="119217" y="238435"/>
                  </a:lnTo>
                  <a:lnTo>
                    <a:pt x="74355" y="229705"/>
                  </a:lnTo>
                  <a:lnTo>
                    <a:pt x="34918" y="203516"/>
                  </a:lnTo>
                  <a:lnTo>
                    <a:pt x="8729" y="164079"/>
                  </a:lnTo>
                  <a:lnTo>
                    <a:pt x="0" y="119217"/>
                  </a:lnTo>
                  <a:lnTo>
                    <a:pt x="8729" y="74355"/>
                  </a:lnTo>
                  <a:lnTo>
                    <a:pt x="34918" y="34918"/>
                  </a:lnTo>
                  <a:lnTo>
                    <a:pt x="74355" y="8729"/>
                  </a:lnTo>
                  <a:lnTo>
                    <a:pt x="119217" y="0"/>
                  </a:lnTo>
                  <a:lnTo>
                    <a:pt x="164079" y="8729"/>
                  </a:lnTo>
                  <a:lnTo>
                    <a:pt x="203516" y="3491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65757" y="5789347"/>
              <a:ext cx="1024890" cy="1094105"/>
            </a:xfrm>
            <a:custGeom>
              <a:avLst/>
              <a:gdLst/>
              <a:ahLst/>
              <a:cxnLst/>
              <a:rect l="l" t="t" r="r" b="b"/>
              <a:pathLst>
                <a:path w="1024889" h="1094104">
                  <a:moveTo>
                    <a:pt x="0" y="0"/>
                  </a:moveTo>
                  <a:lnTo>
                    <a:pt x="34984" y="37352"/>
                  </a:lnTo>
                  <a:lnTo>
                    <a:pt x="69969" y="74704"/>
                  </a:lnTo>
                  <a:lnTo>
                    <a:pt x="104954" y="112057"/>
                  </a:lnTo>
                  <a:lnTo>
                    <a:pt x="139939" y="149409"/>
                  </a:lnTo>
                  <a:lnTo>
                    <a:pt x="174924" y="186761"/>
                  </a:lnTo>
                  <a:lnTo>
                    <a:pt x="209909" y="224114"/>
                  </a:lnTo>
                  <a:lnTo>
                    <a:pt x="244894" y="261466"/>
                  </a:lnTo>
                  <a:lnTo>
                    <a:pt x="279879" y="298818"/>
                  </a:lnTo>
                  <a:lnTo>
                    <a:pt x="314864" y="336171"/>
                  </a:lnTo>
                  <a:lnTo>
                    <a:pt x="349849" y="373523"/>
                  </a:lnTo>
                  <a:lnTo>
                    <a:pt x="384834" y="410875"/>
                  </a:lnTo>
                  <a:lnTo>
                    <a:pt x="419819" y="448228"/>
                  </a:lnTo>
                  <a:lnTo>
                    <a:pt x="454804" y="485580"/>
                  </a:lnTo>
                  <a:lnTo>
                    <a:pt x="489789" y="522932"/>
                  </a:lnTo>
                  <a:lnTo>
                    <a:pt x="524773" y="560285"/>
                  </a:lnTo>
                  <a:lnTo>
                    <a:pt x="559758" y="597637"/>
                  </a:lnTo>
                  <a:lnTo>
                    <a:pt x="594743" y="634989"/>
                  </a:lnTo>
                  <a:lnTo>
                    <a:pt x="629728" y="672342"/>
                  </a:lnTo>
                  <a:lnTo>
                    <a:pt x="664713" y="709694"/>
                  </a:lnTo>
                  <a:lnTo>
                    <a:pt x="699698" y="747046"/>
                  </a:lnTo>
                  <a:lnTo>
                    <a:pt x="734683" y="784399"/>
                  </a:lnTo>
                  <a:lnTo>
                    <a:pt x="769668" y="821751"/>
                  </a:lnTo>
                  <a:lnTo>
                    <a:pt x="804653" y="859103"/>
                  </a:lnTo>
                  <a:lnTo>
                    <a:pt x="839637" y="896455"/>
                  </a:lnTo>
                  <a:lnTo>
                    <a:pt x="874622" y="933808"/>
                  </a:lnTo>
                  <a:lnTo>
                    <a:pt x="909607" y="971160"/>
                  </a:lnTo>
                  <a:lnTo>
                    <a:pt x="944592" y="1008512"/>
                  </a:lnTo>
                  <a:lnTo>
                    <a:pt x="979577" y="1045864"/>
                  </a:lnTo>
                  <a:lnTo>
                    <a:pt x="1014562" y="1083217"/>
                  </a:lnTo>
                  <a:lnTo>
                    <a:pt x="1024346" y="1093663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382" y="6829539"/>
              <a:ext cx="132080" cy="135255"/>
            </a:xfrm>
            <a:custGeom>
              <a:avLst/>
              <a:gdLst/>
              <a:ahLst/>
              <a:cxnLst/>
              <a:rect l="l" t="t" r="r" b="b"/>
              <a:pathLst>
                <a:path w="132079" h="135254">
                  <a:moveTo>
                    <a:pt x="91884" y="0"/>
                  </a:moveTo>
                  <a:lnTo>
                    <a:pt x="0" y="86060"/>
                  </a:lnTo>
                  <a:lnTo>
                    <a:pt x="132002" y="134914"/>
                  </a:lnTo>
                  <a:lnTo>
                    <a:pt x="91884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82038" y="5934793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0"/>
                  </a:moveTo>
                  <a:lnTo>
                    <a:pt x="0" y="0"/>
                  </a:lnTo>
                  <a:lnTo>
                    <a:pt x="0" y="944676"/>
                  </a:lnTo>
                  <a:lnTo>
                    <a:pt x="0" y="996363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19091" y="5823206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4">
                  <a:moveTo>
                    <a:pt x="62946" y="0"/>
                  </a:moveTo>
                  <a:lnTo>
                    <a:pt x="0" y="125893"/>
                  </a:lnTo>
                  <a:lnTo>
                    <a:pt x="125893" y="125893"/>
                  </a:lnTo>
                  <a:lnTo>
                    <a:pt x="62946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37142" y="5699963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879430" y="0"/>
                  </a:moveTo>
                  <a:lnTo>
                    <a:pt x="879430" y="0"/>
                  </a:lnTo>
                  <a:lnTo>
                    <a:pt x="50609" y="0"/>
                  </a:lnTo>
                  <a:lnTo>
                    <a:pt x="0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7497" y="5575977"/>
              <a:ext cx="408526" cy="24797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19867" y="1218991"/>
            <a:ext cx="836803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Case 2 construction of </a:t>
            </a:r>
            <a:r>
              <a:rPr sz="1800" i="1" spc="-25" dirty="0">
                <a:solidFill>
                  <a:srgbClr val="0048AA"/>
                </a:solidFill>
                <a:latin typeface="Times New Roman"/>
                <a:cs typeface="Times New Roman"/>
              </a:rPr>
              <a:t>T</a:t>
            </a:r>
            <a:r>
              <a:rPr sz="1800" b="1" i="1" spc="-25" dirty="0">
                <a:solidFill>
                  <a:srgbClr val="0048AA"/>
                </a:solidFill>
                <a:latin typeface="Times New Roman"/>
                <a:cs typeface="Times New Roman"/>
              </a:rPr>
              <a:t>'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b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shortest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delete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except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b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5241" y="2168916"/>
            <a:ext cx="636968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except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b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9867" y="3031097"/>
            <a:ext cx="7878445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  <a:tabLst>
                <a:tab pos="88582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Claim.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b="1" i="1" spc="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arborescence.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b="1" i="1" spc="55" dirty="0">
                <a:latin typeface="Times New Roman"/>
                <a:cs typeface="Times New Roman"/>
              </a:rPr>
              <a:t>'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 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 only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0-</a:t>
            </a:r>
            <a:r>
              <a:rPr sz="1800" spc="-55" dirty="0">
                <a:latin typeface="Lucida Sans Unicode"/>
                <a:cs typeface="Lucida Sans Unicode"/>
              </a:rPr>
              <a:t>cost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b="1" i="1" dirty="0">
                <a:latin typeface="Times New Roman"/>
                <a:cs typeface="Times New Roman"/>
              </a:rPr>
              <a:t>'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 ≠ 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5241" y="3981023"/>
            <a:ext cx="322770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b="1" i="1" spc="-10" dirty="0">
                <a:latin typeface="Times New Roman"/>
                <a:cs typeface="Times New Roman"/>
              </a:rPr>
              <a:t>'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3988" y="4480782"/>
            <a:ext cx="7573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had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before;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within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Lucida Sans Unicode"/>
                <a:cs typeface="Lucida Sans Unicode"/>
              </a:rPr>
              <a:t>;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now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b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)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20382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3820" algn="l"/>
              </a:tabLst>
            </a:pPr>
            <a:r>
              <a:rPr spc="-10" dirty="0"/>
              <a:t>Edmonds</a:t>
            </a:r>
            <a:r>
              <a:rPr spc="160" dirty="0"/>
              <a:t> </a:t>
            </a:r>
            <a:r>
              <a:rPr dirty="0"/>
              <a:t>branching</a:t>
            </a:r>
            <a:r>
              <a:rPr spc="160" dirty="0"/>
              <a:t> </a:t>
            </a:r>
            <a:r>
              <a:rPr spc="-10" dirty="0"/>
              <a:t>algorithm:</a:t>
            </a:r>
            <a:r>
              <a:rPr dirty="0"/>
              <a:t>	key</a:t>
            </a:r>
            <a:r>
              <a:rPr spc="85" dirty="0"/>
              <a:t> </a:t>
            </a:r>
            <a:r>
              <a:rPr spc="-10" dirty="0"/>
              <a:t>lemma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221269" y="5577583"/>
            <a:ext cx="1219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b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89577" y="5575977"/>
            <a:ext cx="3920490" cy="1602740"/>
            <a:chOff x="2889577" y="5575977"/>
            <a:chExt cx="3920490" cy="1602740"/>
          </a:xfrm>
        </p:grpSpPr>
        <p:sp>
          <p:nvSpPr>
            <p:cNvPr id="26" name="object 26"/>
            <p:cNvSpPr/>
            <p:nvPr/>
          </p:nvSpPr>
          <p:spPr>
            <a:xfrm>
              <a:off x="3137874" y="7054275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0" y="0"/>
                  </a:moveTo>
                  <a:lnTo>
                    <a:pt x="0" y="0"/>
                  </a:lnTo>
                  <a:lnTo>
                    <a:pt x="894691" y="0"/>
                  </a:lnTo>
                  <a:lnTo>
                    <a:pt x="908997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32564" y="6991327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5">
                  <a:moveTo>
                    <a:pt x="0" y="0"/>
                  </a:moveTo>
                  <a:lnTo>
                    <a:pt x="0" y="125893"/>
                  </a:lnTo>
                  <a:lnTo>
                    <a:pt x="125893" y="6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9577" y="6930289"/>
              <a:ext cx="247972" cy="2479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50512" y="5823206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0"/>
                  </a:moveTo>
                  <a:lnTo>
                    <a:pt x="0" y="0"/>
                  </a:lnTo>
                  <a:lnTo>
                    <a:pt x="0" y="982058"/>
                  </a:lnTo>
                  <a:lnTo>
                    <a:pt x="0" y="996363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87565" y="6805263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5">
                  <a:moveTo>
                    <a:pt x="125893" y="0"/>
                  </a:moveTo>
                  <a:lnTo>
                    <a:pt x="0" y="0"/>
                  </a:lnTo>
                  <a:lnTo>
                    <a:pt x="62946" y="125893"/>
                  </a:lnTo>
                  <a:lnTo>
                    <a:pt x="12589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74222" y="5699964"/>
              <a:ext cx="746760" cy="0"/>
            </a:xfrm>
            <a:custGeom>
              <a:avLst/>
              <a:gdLst/>
              <a:ahLst/>
              <a:cxnLst/>
              <a:rect l="l" t="t" r="r" b="b"/>
              <a:pathLst>
                <a:path w="746760">
                  <a:moveTo>
                    <a:pt x="0" y="0"/>
                  </a:moveTo>
                  <a:lnTo>
                    <a:pt x="0" y="0"/>
                  </a:lnTo>
                  <a:lnTo>
                    <a:pt x="727634" y="0"/>
                  </a:lnTo>
                  <a:lnTo>
                    <a:pt x="746709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01855" y="5619850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0"/>
                  </a:moveTo>
                  <a:lnTo>
                    <a:pt x="0" y="160228"/>
                  </a:lnTo>
                  <a:lnTo>
                    <a:pt x="160228" y="80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6526" y="5575977"/>
              <a:ext cx="247972" cy="2479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17936" y="7054275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0" y="0"/>
                  </a:moveTo>
                  <a:lnTo>
                    <a:pt x="0" y="0"/>
                  </a:lnTo>
                  <a:lnTo>
                    <a:pt x="859292" y="0"/>
                  </a:lnTo>
                  <a:lnTo>
                    <a:pt x="908997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8051" y="6930289"/>
              <a:ext cx="374189" cy="24797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785810" y="7054274"/>
              <a:ext cx="776605" cy="0"/>
            </a:xfrm>
            <a:custGeom>
              <a:avLst/>
              <a:gdLst/>
              <a:ahLst/>
              <a:cxnLst/>
              <a:rect l="l" t="t" r="r" b="b"/>
              <a:pathLst>
                <a:path w="776604">
                  <a:moveTo>
                    <a:pt x="0" y="0"/>
                  </a:moveTo>
                  <a:lnTo>
                    <a:pt x="14306" y="0"/>
                  </a:lnTo>
                  <a:lnTo>
                    <a:pt x="65104" y="0"/>
                  </a:lnTo>
                  <a:lnTo>
                    <a:pt x="115901" y="0"/>
                  </a:lnTo>
                  <a:lnTo>
                    <a:pt x="166699" y="0"/>
                  </a:lnTo>
                  <a:lnTo>
                    <a:pt x="217497" y="0"/>
                  </a:lnTo>
                  <a:lnTo>
                    <a:pt x="268295" y="0"/>
                  </a:lnTo>
                  <a:lnTo>
                    <a:pt x="319093" y="0"/>
                  </a:lnTo>
                  <a:lnTo>
                    <a:pt x="369891" y="0"/>
                  </a:lnTo>
                  <a:lnTo>
                    <a:pt x="420689" y="0"/>
                  </a:lnTo>
                  <a:lnTo>
                    <a:pt x="471487" y="0"/>
                  </a:lnTo>
                  <a:lnTo>
                    <a:pt x="522284" y="0"/>
                  </a:lnTo>
                  <a:lnTo>
                    <a:pt x="573082" y="0"/>
                  </a:lnTo>
                  <a:lnTo>
                    <a:pt x="623880" y="0"/>
                  </a:lnTo>
                  <a:lnTo>
                    <a:pt x="674678" y="0"/>
                  </a:lnTo>
                  <a:lnTo>
                    <a:pt x="725476" y="0"/>
                  </a:lnTo>
                  <a:lnTo>
                    <a:pt x="776274" y="0"/>
                  </a:lnTo>
                </a:path>
              </a:pathLst>
            </a:custGeom>
            <a:ln w="286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74222" y="6991327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4" h="126365">
                  <a:moveTo>
                    <a:pt x="125892" y="0"/>
                  </a:moveTo>
                  <a:lnTo>
                    <a:pt x="0" y="62947"/>
                  </a:lnTo>
                  <a:lnTo>
                    <a:pt x="125892" y="125893"/>
                  </a:lnTo>
                  <a:lnTo>
                    <a:pt x="125892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85463" y="5823206"/>
              <a:ext cx="0" cy="967105"/>
            </a:xfrm>
            <a:custGeom>
              <a:avLst/>
              <a:gdLst/>
              <a:ahLst/>
              <a:cxnLst/>
              <a:rect l="l" t="t" r="r" b="b"/>
              <a:pathLst>
                <a:path h="967104">
                  <a:moveTo>
                    <a:pt x="0" y="0"/>
                  </a:moveTo>
                  <a:lnTo>
                    <a:pt x="0" y="0"/>
                  </a:lnTo>
                  <a:lnTo>
                    <a:pt x="0" y="947723"/>
                  </a:lnTo>
                  <a:lnTo>
                    <a:pt x="0" y="966797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1477" y="6770929"/>
              <a:ext cx="247972" cy="4073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6526" y="6930289"/>
              <a:ext cx="247972" cy="24797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9577" y="5575977"/>
              <a:ext cx="247972" cy="24797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953480" y="5558508"/>
            <a:ext cx="1206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a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96004" y="4003912"/>
            <a:ext cx="23825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an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arborescence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rooted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at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09307" y="3884962"/>
            <a:ext cx="0" cy="501650"/>
          </a:xfrm>
          <a:custGeom>
            <a:avLst/>
            <a:gdLst/>
            <a:ahLst/>
            <a:cxnLst/>
            <a:rect l="l" t="t" r="r" b="b"/>
            <a:pathLst>
              <a:path h="501650">
                <a:moveTo>
                  <a:pt x="0" y="0"/>
                </a:moveTo>
                <a:lnTo>
                  <a:pt x="0" y="501093"/>
                </a:lnTo>
              </a:path>
            </a:pathLst>
          </a:custGeom>
          <a:ln w="19074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6766531" y="4104356"/>
            <a:ext cx="372745" cy="92075"/>
            <a:chOff x="6766531" y="4104356"/>
            <a:chExt cx="372745" cy="92075"/>
          </a:xfrm>
        </p:grpSpPr>
        <p:sp>
          <p:nvSpPr>
            <p:cNvPr id="46" name="object 46"/>
            <p:cNvSpPr/>
            <p:nvPr/>
          </p:nvSpPr>
          <p:spPr>
            <a:xfrm>
              <a:off x="6825663" y="4150136"/>
              <a:ext cx="313055" cy="0"/>
            </a:xfrm>
            <a:custGeom>
              <a:avLst/>
              <a:gdLst/>
              <a:ahLst/>
              <a:cxnLst/>
              <a:rect l="l" t="t" r="r" b="b"/>
              <a:pathLst>
                <a:path w="313054">
                  <a:moveTo>
                    <a:pt x="0" y="0"/>
                  </a:moveTo>
                  <a:lnTo>
                    <a:pt x="9537" y="0"/>
                  </a:lnTo>
                  <a:lnTo>
                    <a:pt x="313006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66531" y="4104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8"/>
                  </a:lnTo>
                  <a:lnTo>
                    <a:pt x="91558" y="91559"/>
                  </a:lnTo>
                  <a:lnTo>
                    <a:pt x="68668" y="45778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287293" y="5575977"/>
            <a:ext cx="5522595" cy="1558290"/>
            <a:chOff x="1287293" y="5575977"/>
            <a:chExt cx="5522595" cy="1558290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1477" y="5575977"/>
              <a:ext cx="247972" cy="24797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91251" y="5836350"/>
              <a:ext cx="1393190" cy="551180"/>
            </a:xfrm>
            <a:custGeom>
              <a:avLst/>
              <a:gdLst/>
              <a:ahLst/>
              <a:cxnLst/>
              <a:rect l="l" t="t" r="r" b="b"/>
              <a:pathLst>
                <a:path w="1393189" h="551179">
                  <a:moveTo>
                    <a:pt x="0" y="550451"/>
                  </a:moveTo>
                  <a:lnTo>
                    <a:pt x="46248" y="551065"/>
                  </a:lnTo>
                  <a:lnTo>
                    <a:pt x="155861" y="542534"/>
                  </a:lnTo>
                  <a:lnTo>
                    <a:pt x="285136" y="509294"/>
                  </a:lnTo>
                  <a:lnTo>
                    <a:pt x="390372" y="435783"/>
                  </a:lnTo>
                  <a:lnTo>
                    <a:pt x="411279" y="386581"/>
                  </a:lnTo>
                  <a:lnTo>
                    <a:pt x="411573" y="360351"/>
                  </a:lnTo>
                  <a:lnTo>
                    <a:pt x="406799" y="333384"/>
                  </a:lnTo>
                  <a:lnTo>
                    <a:pt x="398236" y="305940"/>
                  </a:lnTo>
                  <a:lnTo>
                    <a:pt x="387163" y="278281"/>
                  </a:lnTo>
                  <a:lnTo>
                    <a:pt x="374858" y="250667"/>
                  </a:lnTo>
                  <a:lnTo>
                    <a:pt x="362601" y="223360"/>
                  </a:lnTo>
                  <a:lnTo>
                    <a:pt x="351670" y="196620"/>
                  </a:lnTo>
                  <a:lnTo>
                    <a:pt x="343345" y="170709"/>
                  </a:lnTo>
                  <a:lnTo>
                    <a:pt x="338904" y="145887"/>
                  </a:lnTo>
                  <a:lnTo>
                    <a:pt x="339626" y="122415"/>
                  </a:lnTo>
                  <a:lnTo>
                    <a:pt x="361675" y="80567"/>
                  </a:lnTo>
                  <a:lnTo>
                    <a:pt x="419723" y="47252"/>
                  </a:lnTo>
                  <a:lnTo>
                    <a:pt x="465444" y="34447"/>
                  </a:lnTo>
                  <a:lnTo>
                    <a:pt x="515272" y="23909"/>
                  </a:lnTo>
                  <a:lnTo>
                    <a:pt x="555325" y="16391"/>
                  </a:lnTo>
                  <a:lnTo>
                    <a:pt x="611579" y="9768"/>
                  </a:lnTo>
                  <a:lnTo>
                    <a:pt x="630517" y="10340"/>
                  </a:lnTo>
                  <a:lnTo>
                    <a:pt x="666985" y="25646"/>
                  </a:lnTo>
                  <a:lnTo>
                    <a:pt x="688025" y="45557"/>
                  </a:lnTo>
                  <a:lnTo>
                    <a:pt x="701666" y="57940"/>
                  </a:lnTo>
                  <a:lnTo>
                    <a:pt x="742034" y="86749"/>
                  </a:lnTo>
                  <a:lnTo>
                    <a:pt x="808966" y="119873"/>
                  </a:lnTo>
                  <a:lnTo>
                    <a:pt x="855815" y="137648"/>
                  </a:lnTo>
                  <a:lnTo>
                    <a:pt x="909859" y="152503"/>
                  </a:lnTo>
                  <a:lnTo>
                    <a:pt x="962766" y="159702"/>
                  </a:lnTo>
                  <a:lnTo>
                    <a:pt x="1014295" y="160150"/>
                  </a:lnTo>
                  <a:lnTo>
                    <a:pt x="1064207" y="154747"/>
                  </a:lnTo>
                  <a:lnTo>
                    <a:pt x="1112262" y="144399"/>
                  </a:lnTo>
                  <a:lnTo>
                    <a:pt x="1158219" y="130006"/>
                  </a:lnTo>
                  <a:lnTo>
                    <a:pt x="1201841" y="112473"/>
                  </a:lnTo>
                  <a:lnTo>
                    <a:pt x="1242886" y="92701"/>
                  </a:lnTo>
                  <a:lnTo>
                    <a:pt x="1281115" y="71594"/>
                  </a:lnTo>
                  <a:lnTo>
                    <a:pt x="1316289" y="50055"/>
                  </a:lnTo>
                  <a:lnTo>
                    <a:pt x="1348167" y="28986"/>
                  </a:lnTo>
                  <a:lnTo>
                    <a:pt x="1376511" y="9291"/>
                  </a:lnTo>
                  <a:lnTo>
                    <a:pt x="1393169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28739" y="5767597"/>
              <a:ext cx="179070" cy="148590"/>
            </a:xfrm>
            <a:custGeom>
              <a:avLst/>
              <a:gdLst/>
              <a:ahLst/>
              <a:cxnLst/>
              <a:rect l="l" t="t" r="r" b="b"/>
              <a:pathLst>
                <a:path w="179069" h="148589">
                  <a:moveTo>
                    <a:pt x="178958" y="0"/>
                  </a:moveTo>
                  <a:lnTo>
                    <a:pt x="0" y="8077"/>
                  </a:lnTo>
                  <a:lnTo>
                    <a:pt x="78044" y="148013"/>
                  </a:lnTo>
                  <a:lnTo>
                    <a:pt x="1789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30212" y="6348247"/>
              <a:ext cx="1578610" cy="766445"/>
            </a:xfrm>
            <a:custGeom>
              <a:avLst/>
              <a:gdLst/>
              <a:ahLst/>
              <a:cxnLst/>
              <a:rect l="l" t="t" r="r" b="b"/>
              <a:pathLst>
                <a:path w="1578610" h="766445">
                  <a:moveTo>
                    <a:pt x="55489" y="0"/>
                  </a:moveTo>
                  <a:lnTo>
                    <a:pt x="45658" y="71572"/>
                  </a:lnTo>
                  <a:lnTo>
                    <a:pt x="24649" y="233403"/>
                  </a:lnTo>
                  <a:lnTo>
                    <a:pt x="5187" y="406160"/>
                  </a:lnTo>
                  <a:lnTo>
                    <a:pt x="0" y="510511"/>
                  </a:lnTo>
                  <a:lnTo>
                    <a:pt x="4943" y="542914"/>
                  </a:lnTo>
                  <a:lnTo>
                    <a:pt x="18348" y="602794"/>
                  </a:lnTo>
                  <a:lnTo>
                    <a:pt x="40532" y="652184"/>
                  </a:lnTo>
                  <a:lnTo>
                    <a:pt x="76407" y="686380"/>
                  </a:lnTo>
                  <a:lnTo>
                    <a:pt x="130883" y="700675"/>
                  </a:lnTo>
                  <a:lnTo>
                    <a:pt x="166631" y="698889"/>
                  </a:lnTo>
                  <a:lnTo>
                    <a:pt x="208871" y="690363"/>
                  </a:lnTo>
                  <a:lnTo>
                    <a:pt x="258216" y="674510"/>
                  </a:lnTo>
                  <a:lnTo>
                    <a:pt x="315280" y="650740"/>
                  </a:lnTo>
                  <a:lnTo>
                    <a:pt x="380677" y="618466"/>
                  </a:lnTo>
                  <a:lnTo>
                    <a:pt x="455020" y="577099"/>
                  </a:lnTo>
                  <a:lnTo>
                    <a:pt x="513222" y="541109"/>
                  </a:lnTo>
                  <a:lnTo>
                    <a:pt x="563563" y="506131"/>
                  </a:lnTo>
                  <a:lnTo>
                    <a:pt x="606805" y="472454"/>
                  </a:lnTo>
                  <a:lnTo>
                    <a:pt x="643709" y="440362"/>
                  </a:lnTo>
                  <a:lnTo>
                    <a:pt x="675036" y="410143"/>
                  </a:lnTo>
                  <a:lnTo>
                    <a:pt x="701549" y="382083"/>
                  </a:lnTo>
                  <a:lnTo>
                    <a:pt x="743173" y="333584"/>
                  </a:lnTo>
                  <a:lnTo>
                    <a:pt x="759808" y="313719"/>
                  </a:lnTo>
                  <a:lnTo>
                    <a:pt x="774672" y="297157"/>
                  </a:lnTo>
                  <a:lnTo>
                    <a:pt x="788529" y="284186"/>
                  </a:lnTo>
                  <a:lnTo>
                    <a:pt x="802138" y="275092"/>
                  </a:lnTo>
                  <a:lnTo>
                    <a:pt x="816261" y="270161"/>
                  </a:lnTo>
                  <a:lnTo>
                    <a:pt x="831660" y="269680"/>
                  </a:lnTo>
                  <a:lnTo>
                    <a:pt x="849096" y="273935"/>
                  </a:lnTo>
                  <a:lnTo>
                    <a:pt x="893123" y="297797"/>
                  </a:lnTo>
                  <a:lnTo>
                    <a:pt x="954433" y="344040"/>
                  </a:lnTo>
                  <a:lnTo>
                    <a:pt x="995247" y="387885"/>
                  </a:lnTo>
                  <a:lnTo>
                    <a:pt x="1011571" y="430660"/>
                  </a:lnTo>
                  <a:lnTo>
                    <a:pt x="1012182" y="451575"/>
                  </a:lnTo>
                  <a:lnTo>
                    <a:pt x="1008630" y="472139"/>
                  </a:lnTo>
                  <a:lnTo>
                    <a:pt x="991652" y="512096"/>
                  </a:lnTo>
                  <a:lnTo>
                    <a:pt x="965859" y="550308"/>
                  </a:lnTo>
                  <a:lnTo>
                    <a:pt x="936480" y="586548"/>
                  </a:lnTo>
                  <a:lnTo>
                    <a:pt x="922077" y="603858"/>
                  </a:lnTo>
                  <a:lnTo>
                    <a:pt x="908737" y="620591"/>
                  </a:lnTo>
                  <a:lnTo>
                    <a:pt x="897113" y="636718"/>
                  </a:lnTo>
                  <a:lnTo>
                    <a:pt x="887858" y="652211"/>
                  </a:lnTo>
                  <a:lnTo>
                    <a:pt x="881625" y="667043"/>
                  </a:lnTo>
                  <a:lnTo>
                    <a:pt x="879068" y="681184"/>
                  </a:lnTo>
                  <a:lnTo>
                    <a:pt x="880839" y="694607"/>
                  </a:lnTo>
                  <a:lnTo>
                    <a:pt x="918654" y="730285"/>
                  </a:lnTo>
                  <a:lnTo>
                    <a:pt x="977482" y="749962"/>
                  </a:lnTo>
                  <a:lnTo>
                    <a:pt x="1018941" y="758483"/>
                  </a:lnTo>
                  <a:lnTo>
                    <a:pt x="1066979" y="764969"/>
                  </a:lnTo>
                  <a:lnTo>
                    <a:pt x="1107449" y="766382"/>
                  </a:lnTo>
                  <a:lnTo>
                    <a:pt x="1141026" y="763165"/>
                  </a:lnTo>
                  <a:lnTo>
                    <a:pt x="1190193" y="744612"/>
                  </a:lnTo>
                  <a:lnTo>
                    <a:pt x="1219869" y="712846"/>
                  </a:lnTo>
                  <a:lnTo>
                    <a:pt x="1235442" y="671407"/>
                  </a:lnTo>
                  <a:lnTo>
                    <a:pt x="1242300" y="623833"/>
                  </a:lnTo>
                  <a:lnTo>
                    <a:pt x="1245833" y="573662"/>
                  </a:lnTo>
                  <a:lnTo>
                    <a:pt x="1248037" y="548708"/>
                  </a:lnTo>
                  <a:lnTo>
                    <a:pt x="1256685" y="501276"/>
                  </a:lnTo>
                  <a:lnTo>
                    <a:pt x="1275479" y="460093"/>
                  </a:lnTo>
                  <a:lnTo>
                    <a:pt x="1309809" y="428698"/>
                  </a:lnTo>
                  <a:lnTo>
                    <a:pt x="1365061" y="410629"/>
                  </a:lnTo>
                  <a:lnTo>
                    <a:pt x="1430752" y="406397"/>
                  </a:lnTo>
                  <a:lnTo>
                    <a:pt x="1485914" y="413636"/>
                  </a:lnTo>
                  <a:lnTo>
                    <a:pt x="1531423" y="429869"/>
                  </a:lnTo>
                  <a:lnTo>
                    <a:pt x="1568157" y="452617"/>
                  </a:lnTo>
                  <a:lnTo>
                    <a:pt x="1578347" y="468784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30612" y="6758176"/>
              <a:ext cx="153670" cy="178435"/>
            </a:xfrm>
            <a:custGeom>
              <a:avLst/>
              <a:gdLst/>
              <a:ahLst/>
              <a:cxnLst/>
              <a:rect l="l" t="t" r="r" b="b"/>
              <a:pathLst>
                <a:path w="153669" h="178434">
                  <a:moveTo>
                    <a:pt x="135550" y="0"/>
                  </a:moveTo>
                  <a:lnTo>
                    <a:pt x="0" y="85434"/>
                  </a:lnTo>
                  <a:lnTo>
                    <a:pt x="153210" y="178267"/>
                  </a:lnTo>
                  <a:lnTo>
                    <a:pt x="1355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293" y="6300820"/>
              <a:ext cx="247972" cy="247972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363472" y="6283351"/>
            <a:ext cx="958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80346" y="5386835"/>
            <a:ext cx="5753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cycle</a:t>
            </a:r>
            <a:r>
              <a:rPr sz="1200" b="1" spc="185" dirty="0">
                <a:latin typeface="Trebuchet MS"/>
                <a:cs typeface="Trebuchet MS"/>
              </a:rPr>
              <a:t> </a:t>
            </a:r>
            <a:r>
              <a:rPr sz="1200" b="1" spc="65" dirty="0">
                <a:latin typeface="Trebuchet MS"/>
                <a:cs typeface="Trebuchet MS"/>
              </a:rPr>
              <a:t>C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158052" y="5823206"/>
            <a:ext cx="1517015" cy="1355090"/>
            <a:chOff x="4158052" y="5823206"/>
            <a:chExt cx="1517015" cy="1355090"/>
          </a:xfrm>
        </p:grpSpPr>
        <p:sp>
          <p:nvSpPr>
            <p:cNvPr id="58" name="object 58"/>
            <p:cNvSpPr/>
            <p:nvPr/>
          </p:nvSpPr>
          <p:spPr>
            <a:xfrm>
              <a:off x="5550512" y="5823206"/>
              <a:ext cx="0" cy="967105"/>
            </a:xfrm>
            <a:custGeom>
              <a:avLst/>
              <a:gdLst/>
              <a:ahLst/>
              <a:cxnLst/>
              <a:rect l="l" t="t" r="r" b="b"/>
              <a:pathLst>
                <a:path h="967104">
                  <a:moveTo>
                    <a:pt x="0" y="0"/>
                  </a:moveTo>
                  <a:lnTo>
                    <a:pt x="0" y="0"/>
                  </a:lnTo>
                  <a:lnTo>
                    <a:pt x="0" y="947723"/>
                  </a:lnTo>
                  <a:lnTo>
                    <a:pt x="0" y="966797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470397" y="6770929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160228" y="0"/>
                  </a:moveTo>
                  <a:lnTo>
                    <a:pt x="0" y="0"/>
                  </a:lnTo>
                  <a:lnTo>
                    <a:pt x="80114" y="160228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547502" y="7054275"/>
              <a:ext cx="879475" cy="0"/>
            </a:xfrm>
            <a:custGeom>
              <a:avLst/>
              <a:gdLst/>
              <a:ahLst/>
              <a:cxnLst/>
              <a:rect l="l" t="t" r="r" b="b"/>
              <a:pathLst>
                <a:path w="879475">
                  <a:moveTo>
                    <a:pt x="0" y="0"/>
                  </a:moveTo>
                  <a:lnTo>
                    <a:pt x="0" y="0"/>
                  </a:lnTo>
                  <a:lnTo>
                    <a:pt x="828822" y="0"/>
                  </a:lnTo>
                  <a:lnTo>
                    <a:pt x="879431" y="0"/>
                  </a:lnTo>
                </a:path>
              </a:pathLst>
            </a:custGeom>
            <a:ln w="38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8052" y="6930289"/>
              <a:ext cx="408523" cy="24797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6526" y="6930289"/>
              <a:ext cx="247972" cy="247972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326145" y="5386835"/>
            <a:ext cx="20447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35" dirty="0">
                <a:latin typeface="Trebuchet MS"/>
                <a:cs typeface="Trebuchet MS"/>
              </a:rPr>
              <a:t>T'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61421" y="2315791"/>
            <a:ext cx="160464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02235" marR="5080" indent="-90170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uses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only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one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node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8073155" y="1889771"/>
            <a:ext cx="294005" cy="419100"/>
            <a:chOff x="8073155" y="1889771"/>
            <a:chExt cx="294005" cy="419100"/>
          </a:xfrm>
        </p:grpSpPr>
        <p:sp>
          <p:nvSpPr>
            <p:cNvPr id="66" name="object 66"/>
            <p:cNvSpPr/>
            <p:nvPr/>
          </p:nvSpPr>
          <p:spPr>
            <a:xfrm>
              <a:off x="8106845" y="1938368"/>
              <a:ext cx="250825" cy="361315"/>
            </a:xfrm>
            <a:custGeom>
              <a:avLst/>
              <a:gdLst/>
              <a:ahLst/>
              <a:cxnLst/>
              <a:rect l="l" t="t" r="r" b="b"/>
              <a:pathLst>
                <a:path w="250825" h="361314">
                  <a:moveTo>
                    <a:pt x="0" y="0"/>
                  </a:moveTo>
                  <a:lnTo>
                    <a:pt x="5433" y="7837"/>
                  </a:lnTo>
                  <a:lnTo>
                    <a:pt x="250222" y="360947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073155" y="1889771"/>
              <a:ext cx="90170" cy="101600"/>
            </a:xfrm>
            <a:custGeom>
              <a:avLst/>
              <a:gdLst/>
              <a:ahLst/>
              <a:cxnLst/>
              <a:rect l="l" t="t" r="r" b="b"/>
              <a:pathLst>
                <a:path w="90170" h="101600">
                  <a:moveTo>
                    <a:pt x="0" y="0"/>
                  </a:moveTo>
                  <a:lnTo>
                    <a:pt x="14540" y="101328"/>
                  </a:lnTo>
                  <a:lnTo>
                    <a:pt x="39122" y="56434"/>
                  </a:lnTo>
                  <a:lnTo>
                    <a:pt x="89786" y="49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481535" y="5262849"/>
            <a:ext cx="189865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6900"/>
              </a:lnSpc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and the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only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T'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to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the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a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(since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any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must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follow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unique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entering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back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r)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940451" y="4836828"/>
            <a:ext cx="294005" cy="419100"/>
            <a:chOff x="7940451" y="4836828"/>
            <a:chExt cx="294005" cy="419100"/>
          </a:xfrm>
        </p:grpSpPr>
        <p:sp>
          <p:nvSpPr>
            <p:cNvPr id="70" name="object 70"/>
            <p:cNvSpPr/>
            <p:nvPr/>
          </p:nvSpPr>
          <p:spPr>
            <a:xfrm>
              <a:off x="7974140" y="4885425"/>
              <a:ext cx="250825" cy="361315"/>
            </a:xfrm>
            <a:custGeom>
              <a:avLst/>
              <a:gdLst/>
              <a:ahLst/>
              <a:cxnLst/>
              <a:rect l="l" t="t" r="r" b="b"/>
              <a:pathLst>
                <a:path w="250825" h="361314">
                  <a:moveTo>
                    <a:pt x="0" y="0"/>
                  </a:moveTo>
                  <a:lnTo>
                    <a:pt x="5433" y="7837"/>
                  </a:lnTo>
                  <a:lnTo>
                    <a:pt x="250222" y="360947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940451" y="4836828"/>
              <a:ext cx="90170" cy="101600"/>
            </a:xfrm>
            <a:custGeom>
              <a:avLst/>
              <a:gdLst/>
              <a:ahLst/>
              <a:cxnLst/>
              <a:rect l="l" t="t" r="r" b="b"/>
              <a:pathLst>
                <a:path w="90170" h="101600">
                  <a:moveTo>
                    <a:pt x="0" y="0"/>
                  </a:moveTo>
                  <a:lnTo>
                    <a:pt x="14540" y="101329"/>
                  </a:lnTo>
                  <a:lnTo>
                    <a:pt x="39122" y="56434"/>
                  </a:lnTo>
                  <a:lnTo>
                    <a:pt x="89786" y="49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2567" y="1131247"/>
            <a:ext cx="8247380" cy="150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165">
              <a:lnSpc>
                <a:spcPct val="132100"/>
              </a:lnSpc>
              <a:spcBef>
                <a:spcPts val="100"/>
              </a:spcBef>
              <a:tabLst>
                <a:tab pos="1227455" algn="l"/>
                <a:tab pos="48412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70" dirty="0">
                <a:solidFill>
                  <a:srgbClr val="606060"/>
                </a:solidFill>
                <a:latin typeface="Lucida Sans Unicode"/>
                <a:cs typeface="Lucida Sans Unicode"/>
              </a:rPr>
              <a:t>[Chu-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Liu</a:t>
            </a:r>
            <a:r>
              <a:rPr sz="1800" spc="-3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1965,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Edmonds</a:t>
            </a:r>
            <a:r>
              <a:rPr sz="1800" spc="-3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1967]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a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arborescence.</a:t>
            </a:r>
            <a:endParaRPr sz="1800">
              <a:latin typeface="Lucida Sans Unicode"/>
              <a:cs typeface="Lucida Sans Unicode"/>
            </a:endParaRPr>
          </a:p>
          <a:p>
            <a:pPr marL="25400">
              <a:lnSpc>
                <a:spcPts val="1980"/>
              </a:lnSpc>
              <a:spcBef>
                <a:spcPts val="690"/>
              </a:spcBef>
              <a:tabLst>
                <a:tab pos="4527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number</a:t>
            </a:r>
            <a:r>
              <a:rPr sz="1800" spc="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of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nodes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i="1" spc="-25" dirty="0">
                <a:solidFill>
                  <a:srgbClr val="606060"/>
                </a:solidFill>
                <a:latin typeface="Times New Roman"/>
                <a:cs typeface="Times New Roman"/>
              </a:rPr>
              <a:t>G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24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dirty="0">
                <a:latin typeface="Times New Roman"/>
                <a:cs typeface="Times New Roman"/>
              </a:rPr>
              <a:t>*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arborescence.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5241" y="2531337"/>
            <a:ext cx="647446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Otherwise,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reduced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costs,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which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equivalent.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2797317"/>
            <a:ext cx="7839075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contracting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95" dirty="0">
                <a:latin typeface="Lucida Sans Unicode"/>
                <a:cs typeface="Lucida Sans Unicode"/>
              </a:rPr>
              <a:t>0-</a:t>
            </a:r>
            <a:r>
              <a:rPr sz="1800" spc="-55" dirty="0">
                <a:latin typeface="Lucida Sans Unicode"/>
                <a:cs typeface="Lucida Sans Unicode"/>
              </a:rPr>
              <a:t>cost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obtain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smaller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G</a:t>
            </a:r>
            <a:r>
              <a:rPr sz="1800" b="1" i="1" spc="-25" dirty="0">
                <a:latin typeface="Times New Roman"/>
                <a:cs typeface="Times New Roman"/>
              </a:rPr>
              <a:t>'</a:t>
            </a:r>
            <a:r>
              <a:rPr sz="1800" spc="-25" dirty="0">
                <a:latin typeface="Lucida Sans Unicode"/>
                <a:cs typeface="Lucida Sans Unicode"/>
              </a:rPr>
              <a:t>,</a:t>
            </a:r>
            <a:endParaRPr sz="18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finds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arborescence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b="1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b="1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induction).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3522159"/>
            <a:ext cx="711390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  <a:tabLst>
                <a:tab pos="253365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Key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lemma: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arborescence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that </a:t>
            </a:r>
            <a:r>
              <a:rPr sz="1800" dirty="0">
                <a:latin typeface="Lucida Sans Unicode"/>
                <a:cs typeface="Lucida Sans Unicode"/>
              </a:rPr>
              <a:t>corresponds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T</a:t>
            </a:r>
            <a:r>
              <a:rPr sz="1800" b="1" i="1" spc="-25" dirty="0">
                <a:latin typeface="Times New Roman"/>
                <a:cs typeface="Times New Roman"/>
              </a:rPr>
              <a:t>'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167" y="5117881"/>
            <a:ext cx="7887970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42900">
              <a:lnSpc>
                <a:spcPct val="13210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greedy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 can 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implemented 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contractions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reduces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nodes).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Finding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contracting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spc="60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  <a:tabLst>
                <a:tab pos="496125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Transforming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b="1" i="1" dirty="0">
                <a:latin typeface="Times New Roman"/>
                <a:cs typeface="Times New Roman"/>
              </a:rPr>
              <a:t>'</a:t>
            </a:r>
            <a:r>
              <a:rPr sz="1800" b="1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87108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3820" algn="l"/>
              </a:tabLst>
            </a:pPr>
            <a:r>
              <a:rPr spc="-10" dirty="0"/>
              <a:t>Edmonds</a:t>
            </a:r>
            <a:r>
              <a:rPr spc="160" dirty="0"/>
              <a:t> </a:t>
            </a:r>
            <a:r>
              <a:rPr dirty="0"/>
              <a:t>branching</a:t>
            </a:r>
            <a:r>
              <a:rPr spc="160" dirty="0"/>
              <a:t> </a:t>
            </a:r>
            <a:r>
              <a:rPr spc="-10" dirty="0"/>
              <a:t>algorithm: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131247"/>
            <a:ext cx="8188959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 </a:t>
            </a:r>
            <a:r>
              <a:rPr sz="1800" spc="-60" dirty="0">
                <a:solidFill>
                  <a:srgbClr val="606060"/>
                </a:solidFill>
                <a:latin typeface="Lucida Sans Unicode"/>
                <a:cs typeface="Lucida Sans Unicode"/>
              </a:rPr>
              <a:t>[Gabow-</a:t>
            </a:r>
            <a:r>
              <a:rPr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Galil-</a:t>
            </a:r>
            <a:r>
              <a:rPr sz="1800" spc="-120" dirty="0">
                <a:solidFill>
                  <a:srgbClr val="606060"/>
                </a:solidFill>
                <a:latin typeface="Lucida Sans Unicode"/>
                <a:cs typeface="Lucida Sans Unicode"/>
              </a:rPr>
              <a:t>Spencer-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Tarjan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 1985]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 exists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+ n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log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compute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min-</a:t>
            </a:r>
            <a:r>
              <a:rPr sz="1800" spc="-25" dirty="0">
                <a:latin typeface="Lucida Sans Unicode"/>
                <a:cs typeface="Lucida Sans Unicode"/>
              </a:rPr>
              <a:t>cost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arborescence.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Min-cost</a:t>
            </a:r>
            <a:r>
              <a:rPr spc="-55" dirty="0"/>
              <a:t> </a:t>
            </a:r>
            <a:r>
              <a:rPr spc="-10" dirty="0"/>
              <a:t>arborescence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045516" y="2795825"/>
            <a:ext cx="5961380" cy="4036695"/>
            <a:chOff x="2045516" y="2795825"/>
            <a:chExt cx="5961380" cy="4036695"/>
          </a:xfrm>
        </p:grpSpPr>
        <p:sp>
          <p:nvSpPr>
            <p:cNvPr id="6" name="object 6"/>
            <p:cNvSpPr/>
            <p:nvPr/>
          </p:nvSpPr>
          <p:spPr>
            <a:xfrm>
              <a:off x="2045516" y="2795825"/>
              <a:ext cx="5961380" cy="4036695"/>
            </a:xfrm>
            <a:custGeom>
              <a:avLst/>
              <a:gdLst/>
              <a:ahLst/>
              <a:cxnLst/>
              <a:rect l="l" t="t" r="r" b="b"/>
              <a:pathLst>
                <a:path w="5961380" h="4036695">
                  <a:moveTo>
                    <a:pt x="0" y="0"/>
                  </a:moveTo>
                  <a:lnTo>
                    <a:pt x="5960877" y="0"/>
                  </a:lnTo>
                  <a:lnTo>
                    <a:pt x="5960877" y="4036499"/>
                  </a:lnTo>
                  <a:lnTo>
                    <a:pt x="0" y="4036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0244" y="2957494"/>
              <a:ext cx="5617540" cy="37565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Dijkstra's</a:t>
            </a:r>
            <a:r>
              <a:rPr spc="25" dirty="0"/>
              <a:t> </a:t>
            </a:r>
            <a:r>
              <a:rPr spc="-10" dirty="0"/>
              <a:t>algorithm</a:t>
            </a:r>
          </a:p>
        </p:txBody>
      </p:sp>
      <p:pic>
        <p:nvPicPr>
          <p:cNvPr id="78" name="图片 77" descr="文本&#10;&#10;AI 生成的内容可能不正确。">
            <a:extLst>
              <a:ext uri="{FF2B5EF4-FFF2-40B4-BE49-F238E27FC236}">
                <a16:creationId xmlns:a16="http://schemas.microsoft.com/office/drawing/2014/main" id="{530DDDB0-9411-0627-30C9-74217A9B4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7" y="1084910"/>
            <a:ext cx="9832145" cy="2847666"/>
          </a:xfrm>
          <a:prstGeom prst="rect">
            <a:avLst/>
          </a:prstGeom>
        </p:spPr>
      </p:pic>
      <p:pic>
        <p:nvPicPr>
          <p:cNvPr id="80" name="图片 79" descr="图示&#10;&#10;AI 生成的内容可能不正确。">
            <a:extLst>
              <a:ext uri="{FF2B5EF4-FFF2-40B4-BE49-F238E27FC236}">
                <a16:creationId xmlns:a16="http://schemas.microsoft.com/office/drawing/2014/main" id="{1CD739E7-394A-B679-7C0B-2A19EF2A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12827"/>
            <a:ext cx="46101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A8A02E9B-DF67-56B8-5EFC-A13978E0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18"/>
            <a:ext cx="9982200" cy="76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8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CF9C2-19D8-C9A5-BC4C-3E4FCE44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6" y="475073"/>
            <a:ext cx="7865333" cy="646331"/>
          </a:xfrm>
        </p:spPr>
        <p:txBody>
          <a:bodyPr/>
          <a:lstStyle/>
          <a:p>
            <a:r>
              <a:rPr kumimoji="1" lang="en-GB" altLang="zh-CN"/>
              <a:t>https://www.youtube.com/watch?v=EFg3u_E6eHU&amp;t=8s</a:t>
            </a:r>
            <a:endParaRPr kumimoji="1" lang="zh-CN" altLang="en-US"/>
          </a:p>
        </p:txBody>
      </p:sp>
      <p:pic>
        <p:nvPicPr>
          <p:cNvPr id="1026" name="Picture 2" descr="What is DSA Dijkstra's Algorithm used for in real life">
            <a:extLst>
              <a:ext uri="{FF2B5EF4-FFF2-40B4-BE49-F238E27FC236}">
                <a16:creationId xmlns:a16="http://schemas.microsoft.com/office/drawing/2014/main" id="{3EC15D9F-CA36-473F-9C45-E43E5AB2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7275"/>
            <a:ext cx="100584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350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Yldkh0aOEc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819</TotalTime>
  <Words>6499</Words>
  <Application>Microsoft Macintosh PowerPoint</Application>
  <PresentationFormat>自定义</PresentationFormat>
  <Paragraphs>876</Paragraphs>
  <Slides>67</Slides>
  <Notes>3</Notes>
  <HiddenSlides>31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1" baseType="lpstr">
      <vt:lpstr>等线</vt:lpstr>
      <vt:lpstr>Microsoft Yahei</vt:lpstr>
      <vt:lpstr>Arial MT</vt:lpstr>
      <vt:lpstr>Yu Gothic UI</vt:lpstr>
      <vt:lpstr>Calibri</vt:lpstr>
      <vt:lpstr>Cambria Math</vt:lpstr>
      <vt:lpstr>Lucida Sans Unicode</vt:lpstr>
      <vt:lpstr>Microsoft Sans Serif</vt:lpstr>
      <vt:lpstr>Symbol</vt:lpstr>
      <vt:lpstr>Tahoma</vt:lpstr>
      <vt:lpstr>Times New Roman</vt:lpstr>
      <vt:lpstr>Trebuchet MS</vt:lpstr>
      <vt:lpstr>Verdana</vt:lpstr>
      <vt:lpstr>Office Theme</vt:lpstr>
      <vt:lpstr>4. Greedy Algorithms II</vt:lpstr>
      <vt:lpstr>4. Greedy Algorithms II</vt:lpstr>
      <vt:lpstr>PowerPoint 演示文稿</vt:lpstr>
      <vt:lpstr>Shortest-paths problem</vt:lpstr>
      <vt:lpstr>Car navigation</vt:lpstr>
      <vt:lpstr>Shortest path applications</vt:lpstr>
      <vt:lpstr>Dijkstra's algorithm</vt:lpstr>
      <vt:lpstr>PowerPoint 演示文稿</vt:lpstr>
      <vt:lpstr>https://www.youtube.com/watch?v=EFg3u_E6eHU&amp;t=8s</vt:lpstr>
      <vt:lpstr>Dijkstra's algorithm: proof of correctness</vt:lpstr>
      <vt:lpstr>Dijkstra's algorithm: efficient implementation</vt:lpstr>
      <vt:lpstr>Dijkstra's algorithm: efficient implementation</vt:lpstr>
      <vt:lpstr>Extensions of Dijkstra's algorithm</vt:lpstr>
      <vt:lpstr>4. Greedy Algorithms II</vt:lpstr>
      <vt:lpstr>Cycles and cuts</vt:lpstr>
      <vt:lpstr>Cycles and cuts</vt:lpstr>
      <vt:lpstr>Cycle-cut intersection</vt:lpstr>
      <vt:lpstr>Cycle-cut intersection</vt:lpstr>
      <vt:lpstr>Spanning tree properties</vt:lpstr>
      <vt:lpstr>Minimum spanning tree</vt:lpstr>
      <vt:lpstr>Applications</vt:lpstr>
      <vt:lpstr>Fundamental cycle</vt:lpstr>
      <vt:lpstr>Fundamental cutset</vt:lpstr>
      <vt:lpstr>The greedy algorithm</vt:lpstr>
      <vt:lpstr>Greedy algorithm: proof of correctness</vt:lpstr>
      <vt:lpstr>Greedy algorithm: proof of correctness</vt:lpstr>
      <vt:lpstr>Greedy algorithm: proof of correctness</vt:lpstr>
      <vt:lpstr>Greedy algorithm: proof of correctness</vt:lpstr>
      <vt:lpstr>Greedy algorithm: proof of correctness</vt:lpstr>
      <vt:lpstr>4. Greedy Algorithms II</vt:lpstr>
      <vt:lpstr>Prim's algorithm</vt:lpstr>
      <vt:lpstr>Prim's algorithm: implementation</vt:lpstr>
      <vt:lpstr>Kruskal's algorithm</vt:lpstr>
      <vt:lpstr>Kruskal's algorithm: implementation</vt:lpstr>
      <vt:lpstr>Reverse-delete algorithm</vt:lpstr>
      <vt:lpstr>Review: the greedy MST algorithm (The End)</vt:lpstr>
      <vt:lpstr>https://www.youtube.com/watch?v=Yldkh0aOEcg&amp;t=181s</vt:lpstr>
      <vt:lpstr>Borůvka's algorithm</vt:lpstr>
      <vt:lpstr>Borůvka's algorithm: implementation</vt:lpstr>
      <vt:lpstr>Borůvka's algorithm: implementation</vt:lpstr>
      <vt:lpstr>Borůvka's algorithm on planar graphs</vt:lpstr>
      <vt:lpstr>Borůvka-Prim algorithm</vt:lpstr>
      <vt:lpstr>Does a linear-time MST algorithm exist?</vt:lpstr>
      <vt:lpstr>https://www.youtube.com/watch?v=Yldkh0aOEcg</vt:lpstr>
      <vt:lpstr>4. Greedy Algorithms II</vt:lpstr>
      <vt:lpstr>Clustering</vt:lpstr>
      <vt:lpstr>Clustering of maximum spacing</vt:lpstr>
      <vt:lpstr>Greedy clustering algorithm</vt:lpstr>
      <vt:lpstr>Greedy clustering algorithm: analysis</vt:lpstr>
      <vt:lpstr>Dendrogram of cancers in human</vt:lpstr>
      <vt:lpstr>4. Greedy Algorithms II</vt:lpstr>
      <vt:lpstr>Arborescences</vt:lpstr>
      <vt:lpstr>Arborescences</vt:lpstr>
      <vt:lpstr>Min-cost arborescence problem</vt:lpstr>
      <vt:lpstr>Simple greedy approaches do not work</vt:lpstr>
      <vt:lpstr>A sufficient optimality condition</vt:lpstr>
      <vt:lpstr>A sufficient optimality condition</vt:lpstr>
      <vt:lpstr>Reduced costs</vt:lpstr>
      <vt:lpstr>Edmonds branching algorithm: intuition</vt:lpstr>
      <vt:lpstr>Edmonds branching algorithm: intuition</vt:lpstr>
      <vt:lpstr>Edmonds branching algorithm</vt:lpstr>
      <vt:lpstr>Edmonds branching algorithm</vt:lpstr>
      <vt:lpstr>Edmonds branching algorithm: key lemma</vt:lpstr>
      <vt:lpstr>Edmonds branching algorithm: key lemma</vt:lpstr>
      <vt:lpstr>Edmonds branching algorithm: key lemma</vt:lpstr>
      <vt:lpstr>Edmonds branching algorithm: analysis</vt:lpstr>
      <vt:lpstr>Min-cost arborescence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Fan B</cp:lastModifiedBy>
  <cp:revision>3</cp:revision>
  <dcterms:created xsi:type="dcterms:W3CDTF">2025-09-28T08:40:53Z</dcterms:created>
  <dcterms:modified xsi:type="dcterms:W3CDTF">2025-11-25T06:04:13Z</dcterms:modified>
</cp:coreProperties>
</file>